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88" r:id="rId3"/>
    <p:sldId id="257" r:id="rId4"/>
    <p:sldId id="289" r:id="rId5"/>
    <p:sldId id="258" r:id="rId6"/>
    <p:sldId id="260" r:id="rId7"/>
    <p:sldId id="259" r:id="rId8"/>
    <p:sldId id="266" r:id="rId9"/>
    <p:sldId id="267" r:id="rId10"/>
    <p:sldId id="268" r:id="rId11"/>
    <p:sldId id="269" r:id="rId12"/>
    <p:sldId id="271" r:id="rId13"/>
    <p:sldId id="274" r:id="rId14"/>
    <p:sldId id="275" r:id="rId15"/>
    <p:sldId id="317" r:id="rId16"/>
    <p:sldId id="329" r:id="rId17"/>
    <p:sldId id="292" r:id="rId18"/>
    <p:sldId id="313" r:id="rId19"/>
    <p:sldId id="309" r:id="rId20"/>
    <p:sldId id="312" r:id="rId21"/>
    <p:sldId id="310" r:id="rId22"/>
    <p:sldId id="272" r:id="rId23"/>
    <p:sldId id="318" r:id="rId24"/>
    <p:sldId id="282" r:id="rId25"/>
    <p:sldId id="320" r:id="rId26"/>
    <p:sldId id="319" r:id="rId27"/>
    <p:sldId id="327" r:id="rId28"/>
    <p:sldId id="328" r:id="rId29"/>
    <p:sldId id="321" r:id="rId30"/>
    <p:sldId id="338" r:id="rId3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amille" initials="" lastIdx="1" clrIdx="0"/>
  <p:cmAuthor id="1" name="VALERIE MILLET" initials="V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32" autoAdjust="0"/>
    <p:restoredTop sz="94660"/>
  </p:normalViewPr>
  <p:slideViewPr>
    <p:cSldViewPr snapToGrid="0">
      <p:cViewPr varScale="1">
        <p:scale>
          <a:sx n="48" d="100"/>
          <a:sy n="48" d="100"/>
        </p:scale>
        <p:origin x="936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AC483-11F8-4987-BA21-194DAE1EA65C}" type="datetimeFigureOut">
              <a:rPr lang="fr-FR" smtClean="0"/>
              <a:t>20/01/2025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2B964-55FC-4971-B374-EA83F1AFF3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731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EEB755-41CF-4115-B2C7-78495FC74E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50314F8-4DE4-47DC-9F9C-4AB0B96EB1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B140F4-6112-441A-98F0-9C1509A2A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DDA93-9140-423F-9746-02172D40CB23}" type="datetime1">
              <a:rPr lang="fr-FR" smtClean="0"/>
              <a:t>20/01/2025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423F4A-266D-4919-92E6-78CBAE4C9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36E359-D985-41A2-837B-851792F1F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38AA-0FA2-422D-8939-74517F86F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437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EE12E1-3A38-4513-9E56-2B4649915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BA31748-DF4C-477C-852C-D69A51ADB1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E16240-56C6-489F-9F37-58FE63CB8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A5D1-C1B0-4158-AF78-653E29C27983}" type="datetime1">
              <a:rPr lang="fr-FR" smtClean="0"/>
              <a:t>20/01/2025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8C8F5F-56BC-4A39-92DB-BE78BE7B6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8F5B94-A4E4-4823-B5D5-F78D2483B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38AA-0FA2-422D-8939-74517F86F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498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0A3117F-32C4-47D5-8CAB-F52CB1EC7C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0D8A264-023E-4D4B-A2D6-DE19F8972E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571990-B12D-44A5-A645-018FF1101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CF08-CD2D-4313-9396-E605A13D77FB}" type="datetime1">
              <a:rPr lang="fr-FR" smtClean="0"/>
              <a:t>20/01/2025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B3F105-D159-41AF-A54C-DD4D85E5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50D2DE-F626-4CD2-8AA1-711213A4D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38AA-0FA2-422D-8939-74517F86F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64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A390FF-0079-407E-B626-BEE81D8CE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1BBBD3-3E2D-4A68-A43B-1030B25E7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7334A9-4AE9-4855-AFEB-6357CF9AC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E944A-B329-4690-8A7F-7C944C43E45E}" type="datetime1">
              <a:rPr lang="fr-FR" smtClean="0"/>
              <a:t>20/01/2025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DCEE59-9F79-4A08-BEBB-DA98A927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52A41A-8336-472E-98F3-AFDE7F224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38AA-0FA2-422D-8939-74517F86F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3858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86084F-C78A-415B-ABF8-8C9B083C5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7E33CD7-BB3B-423A-B76E-913F5ADEB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013DC6-46B7-48C3-B7FB-E947A73DB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E852-D1D0-4D4D-974C-3BDFB37767CA}" type="datetime1">
              <a:rPr lang="fr-FR" smtClean="0"/>
              <a:t>20/01/2025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E7D91E-89AA-47F6-A29B-EC704435F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423D4B-6CD5-49A4-876D-90455F49F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38AA-0FA2-422D-8939-74517F86F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5035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B37E93-D875-43EB-A69E-171951218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72913A-7318-4836-BFD3-4E4F1E440E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A9FE0D7-B971-4A4F-A934-AD51B29699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2121CBF-CA7E-463C-9BA4-F7403A53A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2A93-3590-4799-B2E5-44B354E9AEA6}" type="datetime1">
              <a:rPr lang="fr-FR" smtClean="0"/>
              <a:t>20/01/2025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8BF92ED-14C9-4AE6-A942-7FEC6291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DFFC777-1144-427B-BA66-B8E58C83D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38AA-0FA2-422D-8939-74517F86F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7299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0C2F1C-A5F1-45FE-A63E-676B8D2C0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2631C02-C10B-4707-A079-83AA14FA62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83E0545-4FA0-4729-8F51-26A41EDCEB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F40EEEC-5CE5-4B65-9BEE-952106ECD3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3F26D87-776A-4ECA-93A2-D5EE610BF4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29BEA53-5BA8-4BD4-9804-AAC28AD91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BF82-D94F-4BDB-82C6-66BABE5D8D2D}" type="datetime1">
              <a:rPr lang="fr-FR" smtClean="0"/>
              <a:t>20/01/2025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5C5E86B-BFAD-4021-AB38-A31B9254A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687467F-9D71-4095-8E4D-8516592C2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38AA-0FA2-422D-8939-74517F86F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761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3631F5-61EE-45AE-A243-3A61843E3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5F99AF3-6BB2-4A4A-A584-AC6A497AC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54C8-2309-417C-9A29-BED59D05BBD3}" type="datetime1">
              <a:rPr lang="fr-FR" smtClean="0"/>
              <a:t>20/01/2025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E130CBB-8993-4225-A71C-E2AC47B6D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1041F96-A7DB-410D-B50B-D30B92738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38AA-0FA2-422D-8939-74517F86F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0070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A4DD982-12CA-4435-915F-831FC4A1E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57AA-8375-4F83-85C2-8BA8BED5ED1B}" type="datetime1">
              <a:rPr lang="fr-FR" smtClean="0"/>
              <a:t>20/01/2025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09E2949-70CA-415A-8DC3-8165B5BB1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88E50CC-A596-4F46-ADD4-88354A442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38AA-0FA2-422D-8939-74517F86F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5082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21397E-471F-4E39-B0EA-6E64C98A4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8DC2C8-8DA3-4A31-AEC1-8F4C5FCF0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C3A60F1-089C-4AAB-A0E9-A12D6B20CD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507A37C-571F-4B26-953B-090C230ED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A96CF-7656-4298-AE39-F3BF6B332BED}" type="datetime1">
              <a:rPr lang="fr-FR" smtClean="0"/>
              <a:t>20/01/2025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871CBD9-2272-45BB-B63A-FFF8195B2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ADCF85F-2B87-4F24-933B-1D0631DCF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38AA-0FA2-422D-8939-74517F86F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562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E9688B-2352-4F4F-BD64-92AB8BA73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682177B-210F-4C3F-9B6B-7431589A75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095B8E8-A7DA-4E9C-A44A-26018D4D54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351F6E-1B68-4152-BAD6-5266863A1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990CC-C1FB-439B-8C60-8EFFF8F6E6BF}" type="datetime1">
              <a:rPr lang="fr-FR" smtClean="0"/>
              <a:t>20/01/2025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FAD198-FE46-42CF-AC56-68E74C361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E70107-1174-4F02-8108-1F7D62057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38AA-0FA2-422D-8939-74517F86F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6401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BA74734-58DF-4D63-91BF-F4D04356F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CF20430-DFD9-47FB-9207-61646B187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438EDB-1EE7-44EA-93A9-D8DB5B698A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6DD6F-5820-46A6-9BE7-A675ED816624}" type="datetime1">
              <a:rPr lang="fr-FR" smtClean="0"/>
              <a:t>20/01/2025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8B7F52-C577-4941-AB2E-E5049D2A0D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4697C9-0AAE-4F92-8912-A4FE9C23AA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138AA-0FA2-422D-8939-74517F86F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367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ps.wp.ac-dijon.fr/2025/01/18/levitement-des-cours-deps-et-le-recours-a-des-certificats-medicaux-non-justifies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ps.wp.ac-dijon.fr/2024/12/24/eps-aptitude-partielle-certificat-academique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ps.wp.ac-dijon.fr/wp-content/uploads/sites/20/2024/12/eps_numerique_reglementation_et_ethique.pdf" TargetMode="External"/><Relationship Id="rId2" Type="http://schemas.openxmlformats.org/officeDocument/2006/relationships/hyperlink" Target="https://eduscol.education.fr/398/protection-des-donnees-personnelles-et-assistance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education.gouv.fr/pid285/bulletin_officiel.html?cid_bo=57926" TargetMode="Externa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education.gouv.fr/cid53533/mene1010856a.html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s://eps.wp.ac-dijon.fr/2024/12/18/vademecum-eps-adaptee/" TargetMode="External"/><Relationship Id="rId3" Type="http://schemas.openxmlformats.org/officeDocument/2006/relationships/hyperlink" Target="https://eps.wp.ac-dijon.fr/2024/12/30/les-programmes-en-eps/" TargetMode="External"/><Relationship Id="rId7" Type="http://schemas.openxmlformats.org/officeDocument/2006/relationships/hyperlink" Target="https://eps.wp.ac-dijon.fr/2024/12/24/eps-aptitude-partielle-certificat-academique/" TargetMode="External"/><Relationship Id="rId2" Type="http://schemas.openxmlformats.org/officeDocument/2006/relationships/hyperlink" Target="https://eps.wp.ac-dijon.fr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ps.wp.ac-dijon.fr/2024/12/24/ressources-pour-une-evaluation-formative-et-sommative-explicite/" TargetMode="External"/><Relationship Id="rId5" Type="http://schemas.openxmlformats.org/officeDocument/2006/relationships/hyperlink" Target="https://eps.wp.ac-dijon.fr/?s=FLASH+INFOS" TargetMode="External"/><Relationship Id="rId4" Type="http://schemas.openxmlformats.org/officeDocument/2006/relationships/hyperlink" Target="https://eps.wp.ac-dijon.fr/2024/12/12/guide-reglementaire/" TargetMode="External"/><Relationship Id="rId9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eps.wp.ac-dijon.fr/2024/12/24/ressources-pour-une-evaluation-formative-et-sommative-explicite/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B4F693-12DC-4627-B004-ED5F37BB5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6629" y="406400"/>
            <a:ext cx="9524411" cy="2387600"/>
          </a:xfrm>
        </p:spPr>
        <p:txBody>
          <a:bodyPr>
            <a:normAutofit/>
          </a:bodyPr>
          <a:lstStyle/>
          <a:p>
            <a:r>
              <a:rPr lang="fr-FR" dirty="0"/>
              <a:t>LE PROJET PEDAGOGIQUE D’EPS</a:t>
            </a:r>
            <a:br>
              <a:rPr lang="fr-FR" dirty="0"/>
            </a:br>
            <a:endParaRPr lang="fr-FR" sz="40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DC35C93-46AB-4AC6-ADA9-7BA8E4B610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89311"/>
          </a:xfrm>
        </p:spPr>
        <p:txBody>
          <a:bodyPr>
            <a:normAutofit/>
          </a:bodyPr>
          <a:lstStyle/>
          <a:p>
            <a:pPr algn="l"/>
            <a:r>
              <a:rPr lang="fr-FR" dirty="0"/>
              <a:t>NOM  DE L’ETABLISSEMENT :</a:t>
            </a:r>
          </a:p>
          <a:p>
            <a:pPr algn="l"/>
            <a:endParaRPr lang="fr-FR" dirty="0"/>
          </a:p>
          <a:p>
            <a:pPr algn="l"/>
            <a:r>
              <a:rPr lang="fr-FR" dirty="0"/>
              <a:t>VILLE :</a:t>
            </a:r>
          </a:p>
          <a:p>
            <a:pPr algn="l"/>
            <a:endParaRPr lang="fr-FR" dirty="0"/>
          </a:p>
          <a:p>
            <a:pPr algn="l"/>
            <a:r>
              <a:rPr lang="fr-FR" dirty="0"/>
              <a:t>Date  :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3E0F8A-9A36-4A07-9496-0533F407E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Inspection Pédagogique Régionale d'EPS -  Académie de Dijon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CC77FE8-0DC9-A5DC-AC93-FB8DF173BD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678" y="406400"/>
            <a:ext cx="2274541" cy="22893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258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020C0C9-203E-4196-904C-11AFF5790195}"/>
              </a:ext>
            </a:extLst>
          </p:cNvPr>
          <p:cNvSpPr/>
          <p:nvPr/>
        </p:nvSpPr>
        <p:spPr>
          <a:xfrm>
            <a:off x="3206733" y="3429000"/>
            <a:ext cx="684136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400" b="1" dirty="0"/>
              <a:t>outils spécifiques utilisés (observations, évaluation) </a:t>
            </a:r>
          </a:p>
          <a:p>
            <a:pPr algn="ctr"/>
            <a:r>
              <a:rPr lang="fr-FR" sz="2400" b="1" i="1" dirty="0">
                <a:solidFill>
                  <a:srgbClr val="FF0000"/>
                </a:solidFill>
              </a:rPr>
              <a:t>                                                                      </a:t>
            </a:r>
            <a:endParaRPr lang="fr-FR" sz="2400" b="1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AE2585C-F578-4B86-AC58-DB2933616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E1F2197-89F9-74F7-00C1-212A2448AF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95" y="499387"/>
            <a:ext cx="1491180" cy="150086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EB1710AF-D1B9-53AA-E800-DD0588BB5FED}"/>
              </a:ext>
            </a:extLst>
          </p:cNvPr>
          <p:cNvSpPr txBox="1"/>
          <p:nvPr/>
        </p:nvSpPr>
        <p:spPr>
          <a:xfrm>
            <a:off x="1200885" y="2000250"/>
            <a:ext cx="1085305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fr-FR" sz="2400" b="1" dirty="0"/>
              <a:t>  </a:t>
            </a:r>
            <a:r>
              <a:rPr lang="fr-FR" b="1" dirty="0"/>
              <a:t> LES ELÈVES À BESOINS EDUCATIFS PARTICULIERS (EBEP)  : en situation de handicap, HPI, atteints de troubles du spectre autistique, </a:t>
            </a:r>
            <a:r>
              <a:rPr lang="fr-FR" b="1" dirty="0" err="1"/>
              <a:t>dys</a:t>
            </a:r>
            <a:r>
              <a:rPr lang="fr-FR" b="1" dirty="0"/>
              <a:t>, Sportifs de haut niveau, EANA(allophones nouveaux arrivants), troubles de l’attention…..</a:t>
            </a:r>
          </a:p>
          <a:p>
            <a:pPr algn="ctr" fontAlgn="t"/>
            <a:r>
              <a:rPr lang="fr-FR" b="1" dirty="0"/>
              <a:t> </a:t>
            </a:r>
          </a:p>
          <a:p>
            <a:pPr algn="ctr" fontAlgn="t"/>
            <a:r>
              <a:rPr lang="fr-FR" b="1" i="1" dirty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             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32538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02AC3A24-F470-4DDB-AC89-E7C8FEC9350C}"/>
              </a:ext>
            </a:extLst>
          </p:cNvPr>
          <p:cNvSpPr txBox="1"/>
          <p:nvPr/>
        </p:nvSpPr>
        <p:spPr>
          <a:xfrm>
            <a:off x="3416300" y="487283"/>
            <a:ext cx="467993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  </a:t>
            </a:r>
            <a:r>
              <a:rPr lang="fr-FR" sz="2800" b="1" dirty="0"/>
              <a:t>3.6    Les certificats médicaux</a:t>
            </a:r>
          </a:p>
          <a:p>
            <a:r>
              <a:rPr lang="fr-FR" sz="2400" b="1" i="1" dirty="0">
                <a:solidFill>
                  <a:srgbClr val="FF0000"/>
                </a:solidFill>
              </a:rPr>
              <a:t>                                                             </a:t>
            </a:r>
            <a:endParaRPr lang="fr-FR" b="1" i="1" dirty="0">
              <a:solidFill>
                <a:srgbClr val="FF0000"/>
              </a:solidFill>
            </a:endParaRPr>
          </a:p>
          <a:p>
            <a:endParaRPr lang="fr-FR" sz="2800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76378238-C578-42E8-B82E-40F3D7CC56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099249"/>
              </p:ext>
            </p:extLst>
          </p:nvPr>
        </p:nvGraphicFramePr>
        <p:xfrm>
          <a:off x="711200" y="2036650"/>
          <a:ext cx="11252200" cy="2261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9584">
                  <a:extLst>
                    <a:ext uri="{9D8B030D-6E8A-4147-A177-3AD203B41FA5}">
                      <a16:colId xmlns:a16="http://schemas.microsoft.com/office/drawing/2014/main" val="1128106187"/>
                    </a:ext>
                  </a:extLst>
                </a:gridCol>
                <a:gridCol w="2079650">
                  <a:extLst>
                    <a:ext uri="{9D8B030D-6E8A-4147-A177-3AD203B41FA5}">
                      <a16:colId xmlns:a16="http://schemas.microsoft.com/office/drawing/2014/main" val="1835675919"/>
                    </a:ext>
                  </a:extLst>
                </a:gridCol>
                <a:gridCol w="5222966">
                  <a:extLst>
                    <a:ext uri="{9D8B030D-6E8A-4147-A177-3AD203B41FA5}">
                      <a16:colId xmlns:a16="http://schemas.microsoft.com/office/drawing/2014/main" val="1423177092"/>
                    </a:ext>
                  </a:extLst>
                </a:gridCol>
              </a:tblGrid>
              <a:tr h="916401">
                <a:tc>
                  <a:txBody>
                    <a:bodyPr/>
                    <a:lstStyle/>
                    <a:p>
                      <a:r>
                        <a:rPr lang="fr-FR" dirty="0"/>
                        <a:t>Responsable de l’archivage (professeur d’EPS, infirmière, vie scolaire…)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Certificat</a:t>
                      </a:r>
                      <a:r>
                        <a:rPr lang="fr-FR" baseline="0" dirty="0"/>
                        <a:t> médical</a:t>
                      </a:r>
                      <a:r>
                        <a:rPr lang="fr-FR" dirty="0"/>
                        <a:t> académique</a:t>
                      </a:r>
                      <a:r>
                        <a:rPr lang="fr-FR" baseline="0" dirty="0"/>
                        <a:t> exigé ?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Circuit</a:t>
                      </a:r>
                      <a:r>
                        <a:rPr lang="fr-FR" baseline="0" dirty="0"/>
                        <a:t> des certificats médicaux au sein de l’établissement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593582"/>
                  </a:ext>
                </a:extLst>
              </a:tr>
              <a:tr h="1344629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393437"/>
                  </a:ext>
                </a:extLst>
              </a:tr>
            </a:tbl>
          </a:graphicData>
        </a:graphic>
      </p:graphicFrame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64BEFF9-6767-4BC6-8675-9A337D96B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C6C7A12-9BDD-9886-2418-13262E0408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61" y="26787"/>
            <a:ext cx="1491180" cy="150086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7548A9C2-5A59-A4F7-D4AA-271EC3B530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632171"/>
              </p:ext>
            </p:extLst>
          </p:nvPr>
        </p:nvGraphicFramePr>
        <p:xfrm>
          <a:off x="1209040" y="4766310"/>
          <a:ext cx="10666731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5577">
                  <a:extLst>
                    <a:ext uri="{9D8B030D-6E8A-4147-A177-3AD203B41FA5}">
                      <a16:colId xmlns:a16="http://schemas.microsoft.com/office/drawing/2014/main" val="3987186681"/>
                    </a:ext>
                  </a:extLst>
                </a:gridCol>
                <a:gridCol w="3555577">
                  <a:extLst>
                    <a:ext uri="{9D8B030D-6E8A-4147-A177-3AD203B41FA5}">
                      <a16:colId xmlns:a16="http://schemas.microsoft.com/office/drawing/2014/main" val="1967157747"/>
                    </a:ext>
                  </a:extLst>
                </a:gridCol>
                <a:gridCol w="3555577">
                  <a:extLst>
                    <a:ext uri="{9D8B030D-6E8A-4147-A177-3AD203B41FA5}">
                      <a16:colId xmlns:a16="http://schemas.microsoft.com/office/drawing/2014/main" val="2284405871"/>
                    </a:ext>
                  </a:extLst>
                </a:gridCol>
              </a:tblGrid>
              <a:tr h="167732">
                <a:tc>
                  <a:txBody>
                    <a:bodyPr/>
                    <a:lstStyle/>
                    <a:p>
                      <a:r>
                        <a:rPr lang="fr-FR" dirty="0"/>
                        <a:t>INAPTITUDES PARTIELLES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% GARCONS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% FILLES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648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INAPTITUDES TOTALES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% GARCONS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% FILLES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658604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28A19468-E4DF-9244-8CBB-711C92F7D9E6}"/>
              </a:ext>
            </a:extLst>
          </p:cNvPr>
          <p:cNvSpPr txBox="1"/>
          <p:nvPr/>
        </p:nvSpPr>
        <p:spPr>
          <a:xfrm>
            <a:off x="221062" y="5592362"/>
            <a:ext cx="117423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Ressource Rapport de l’inspection générale    </a:t>
            </a:r>
            <a:r>
              <a:rPr lang="fr-FR" dirty="0">
                <a:solidFill>
                  <a:srgbClr val="0563C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https://eps.wp.ac-dijon.fr/2025/01/18/levitement-des-cours-deps-et-le-recours-a-des-certificats-medicaux-non-justifies/ </a:t>
            </a:r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4E6BD78-9A7F-E648-B707-1E7F8754F38C}"/>
              </a:ext>
            </a:extLst>
          </p:cNvPr>
          <p:cNvSpPr txBox="1"/>
          <p:nvPr/>
        </p:nvSpPr>
        <p:spPr>
          <a:xfrm>
            <a:off x="2305878" y="1135819"/>
            <a:ext cx="988612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8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Modèle du certificat académique     </a:t>
            </a:r>
          </a:p>
          <a:p>
            <a:pPr algn="just"/>
            <a:r>
              <a:rPr lang="fr-FR" sz="1800" u="sng" dirty="0">
                <a:solidFill>
                  <a:srgbClr val="954F7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 https://eps.wp.ac-dijon.fr/2024/12/24/eps-aptitude-partielle-certificat-academique/</a:t>
            </a:r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fr-F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552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41C78F45-CD45-47BB-8EC6-0CD0C8C21738}"/>
              </a:ext>
            </a:extLst>
          </p:cNvPr>
          <p:cNvSpPr txBox="1"/>
          <p:nvPr/>
        </p:nvSpPr>
        <p:spPr>
          <a:xfrm>
            <a:off x="2155371" y="596900"/>
            <a:ext cx="99352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3.7 L’EPS dans la dynamique de l'établissement</a:t>
            </a:r>
          </a:p>
          <a:p>
            <a:pPr algn="r"/>
            <a:r>
              <a:rPr lang="fr-FR" sz="2800" b="1" dirty="0"/>
              <a:t>		</a:t>
            </a:r>
          </a:p>
        </p:txBody>
      </p:sp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486CCEE5-642A-45A8-8776-0D870E067D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945214"/>
              </p:ext>
            </p:extLst>
          </p:nvPr>
        </p:nvGraphicFramePr>
        <p:xfrm>
          <a:off x="304800" y="1651801"/>
          <a:ext cx="11887200" cy="4809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6366">
                  <a:extLst>
                    <a:ext uri="{9D8B030D-6E8A-4147-A177-3AD203B41FA5}">
                      <a16:colId xmlns:a16="http://schemas.microsoft.com/office/drawing/2014/main" val="569131948"/>
                    </a:ext>
                  </a:extLst>
                </a:gridCol>
                <a:gridCol w="1658983">
                  <a:extLst>
                    <a:ext uri="{9D8B030D-6E8A-4147-A177-3AD203B41FA5}">
                      <a16:colId xmlns:a16="http://schemas.microsoft.com/office/drawing/2014/main" val="1320450983"/>
                    </a:ext>
                  </a:extLst>
                </a:gridCol>
                <a:gridCol w="1773770">
                  <a:extLst>
                    <a:ext uri="{9D8B030D-6E8A-4147-A177-3AD203B41FA5}">
                      <a16:colId xmlns:a16="http://schemas.microsoft.com/office/drawing/2014/main" val="1960568895"/>
                    </a:ext>
                  </a:extLst>
                </a:gridCol>
                <a:gridCol w="904947">
                  <a:extLst>
                    <a:ext uri="{9D8B030D-6E8A-4147-A177-3AD203B41FA5}">
                      <a16:colId xmlns:a16="http://schemas.microsoft.com/office/drawing/2014/main" val="3241912839"/>
                    </a:ext>
                  </a:extLst>
                </a:gridCol>
                <a:gridCol w="1793134">
                  <a:extLst>
                    <a:ext uri="{9D8B030D-6E8A-4147-A177-3AD203B41FA5}">
                      <a16:colId xmlns:a16="http://schemas.microsoft.com/office/drawing/2014/main" val="390759685"/>
                    </a:ext>
                  </a:extLst>
                </a:gridCol>
              </a:tblGrid>
              <a:tr h="1664103">
                <a:tc>
                  <a:txBody>
                    <a:bodyPr/>
                    <a:lstStyle/>
                    <a:p>
                      <a:r>
                        <a:rPr lang="fr-FR" sz="1800" b="1" dirty="0"/>
                        <a:t>ACTIONS PARTICULIERES</a:t>
                      </a:r>
                      <a:r>
                        <a:rPr lang="fr-FR" sz="1800" b="1" baseline="0" dirty="0"/>
                        <a:t> : m</a:t>
                      </a:r>
                      <a:r>
                        <a:rPr lang="fr-FR" dirty="0"/>
                        <a:t>anifestations, spectacles, évènements, partenariats culturels, cross, accueil des secondes, sorties, séjours…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Disciplinaires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Intégrés à l’établissement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Liés à l’AS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Lien avec les parcours éducatifs (Santé, artistique et culturel,  avenir, citoyen)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8019241"/>
                  </a:ext>
                </a:extLst>
              </a:tr>
              <a:tr h="512033">
                <a:tc>
                  <a:txBody>
                    <a:bodyPr/>
                    <a:lstStyle/>
                    <a:p>
                      <a:r>
                        <a:rPr lang="fr-FR" sz="1600" dirty="0"/>
                        <a:t>EX: CROSS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PS  PC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48504"/>
                  </a:ext>
                </a:extLst>
              </a:tr>
              <a:tr h="512033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651320"/>
                  </a:ext>
                </a:extLst>
              </a:tr>
              <a:tr h="512033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5779043"/>
                  </a:ext>
                </a:extLst>
              </a:tr>
              <a:tr h="512033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656307"/>
                  </a:ext>
                </a:extLst>
              </a:tr>
              <a:tr h="512033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0140309"/>
                  </a:ext>
                </a:extLst>
              </a:tr>
              <a:tr h="512033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512350"/>
                  </a:ext>
                </a:extLst>
              </a:tr>
            </a:tbl>
          </a:graphicData>
        </a:graphic>
      </p:graphicFrame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619750BE-B814-465D-9677-005E4E340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F0B4E5A6-F6CE-D07F-F814-0DDC61C582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95" y="499387"/>
            <a:ext cx="1030605" cy="10372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9376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BA2E0E9-F8C3-42FA-B4C7-B88C0EEAD436}"/>
              </a:ext>
            </a:extLst>
          </p:cNvPr>
          <p:cNvSpPr txBox="1"/>
          <p:nvPr/>
        </p:nvSpPr>
        <p:spPr>
          <a:xfrm>
            <a:off x="3187700" y="533400"/>
            <a:ext cx="89344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3.8 Liaisons inter-degrés</a:t>
            </a:r>
          </a:p>
          <a:p>
            <a:r>
              <a:rPr lang="fr-FR" sz="2800" dirty="0"/>
              <a:t>                                                               </a:t>
            </a:r>
            <a:endParaRPr lang="fr-FR" b="1" i="1" dirty="0">
              <a:solidFill>
                <a:srgbClr val="FF0000"/>
              </a:solidFill>
            </a:endParaRPr>
          </a:p>
          <a:p>
            <a:r>
              <a:rPr lang="fr-FR" sz="2800" b="1" dirty="0">
                <a:solidFill>
                  <a:srgbClr val="FF0000"/>
                </a:solidFill>
              </a:rPr>
              <a:t>  </a:t>
            </a:r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17DC1F55-909F-4434-9C52-EE29E344C9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400719"/>
              </p:ext>
            </p:extLst>
          </p:nvPr>
        </p:nvGraphicFramePr>
        <p:xfrm>
          <a:off x="69850" y="2015066"/>
          <a:ext cx="12052300" cy="3253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5200">
                  <a:extLst>
                    <a:ext uri="{9D8B030D-6E8A-4147-A177-3AD203B41FA5}">
                      <a16:colId xmlns:a16="http://schemas.microsoft.com/office/drawing/2014/main" val="268577017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33378754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434817162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412983826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val="1505029605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611907651"/>
                    </a:ext>
                  </a:extLst>
                </a:gridCol>
              </a:tblGrid>
              <a:tr h="1240886">
                <a:tc>
                  <a:txBody>
                    <a:bodyPr/>
                    <a:lstStyle/>
                    <a:p>
                      <a:r>
                        <a:rPr lang="fr-FR" dirty="0"/>
                        <a:t>Liens avec les projets</a:t>
                      </a:r>
                    </a:p>
                    <a:p>
                      <a:r>
                        <a:rPr lang="fr-FR" dirty="0"/>
                        <a:t>(établissement, EPS…)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Objectifs recherchés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Niveaux de liaison concernés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Moments de concertation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Actions concrètes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Suivi du dispositif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340340"/>
                  </a:ext>
                </a:extLst>
              </a:tr>
              <a:tr h="503248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951967"/>
                  </a:ext>
                </a:extLst>
              </a:tr>
              <a:tr h="503248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920397"/>
                  </a:ext>
                </a:extLst>
              </a:tr>
              <a:tr h="503248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502258"/>
                  </a:ext>
                </a:extLst>
              </a:tr>
              <a:tr h="503248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460808"/>
                  </a:ext>
                </a:extLst>
              </a:tr>
            </a:tbl>
          </a:graphicData>
        </a:graphic>
      </p:graphicFrame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604B54A-57DF-49EE-A385-C2540112A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FB61639-7371-ACE6-6599-DDCB6E1D46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61" y="26787"/>
            <a:ext cx="1491180" cy="15008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7827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2AEDBB42-6FE4-4C71-BBE1-010398DA063A}"/>
              </a:ext>
            </a:extLst>
          </p:cNvPr>
          <p:cNvSpPr txBox="1"/>
          <p:nvPr/>
        </p:nvSpPr>
        <p:spPr>
          <a:xfrm>
            <a:off x="4368800" y="584200"/>
            <a:ext cx="34133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3.9 EPS et Numérique </a:t>
            </a:r>
            <a:endParaRPr lang="fr-FR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F2CEC18F-B966-4E4B-A11E-0585493DAE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62937"/>
              </p:ext>
            </p:extLst>
          </p:nvPr>
        </p:nvGraphicFramePr>
        <p:xfrm>
          <a:off x="340965" y="1845720"/>
          <a:ext cx="11644206" cy="304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7077">
                  <a:extLst>
                    <a:ext uri="{9D8B030D-6E8A-4147-A177-3AD203B41FA5}">
                      <a16:colId xmlns:a16="http://schemas.microsoft.com/office/drawing/2014/main" val="288340839"/>
                    </a:ext>
                  </a:extLst>
                </a:gridCol>
                <a:gridCol w="1848224">
                  <a:extLst>
                    <a:ext uri="{9D8B030D-6E8A-4147-A177-3AD203B41FA5}">
                      <a16:colId xmlns:a16="http://schemas.microsoft.com/office/drawing/2014/main" val="3804339656"/>
                    </a:ext>
                  </a:extLst>
                </a:gridCol>
                <a:gridCol w="1391565">
                  <a:extLst>
                    <a:ext uri="{9D8B030D-6E8A-4147-A177-3AD203B41FA5}">
                      <a16:colId xmlns:a16="http://schemas.microsoft.com/office/drawing/2014/main" val="1183432728"/>
                    </a:ext>
                  </a:extLst>
                </a:gridCol>
                <a:gridCol w="1447227">
                  <a:extLst>
                    <a:ext uri="{9D8B030D-6E8A-4147-A177-3AD203B41FA5}">
                      <a16:colId xmlns:a16="http://schemas.microsoft.com/office/drawing/2014/main" val="1721109622"/>
                    </a:ext>
                  </a:extLst>
                </a:gridCol>
                <a:gridCol w="2727467">
                  <a:extLst>
                    <a:ext uri="{9D8B030D-6E8A-4147-A177-3AD203B41FA5}">
                      <a16:colId xmlns:a16="http://schemas.microsoft.com/office/drawing/2014/main" val="766385641"/>
                    </a:ext>
                  </a:extLst>
                </a:gridCol>
                <a:gridCol w="2532646">
                  <a:extLst>
                    <a:ext uri="{9D8B030D-6E8A-4147-A177-3AD203B41FA5}">
                      <a16:colId xmlns:a16="http://schemas.microsoft.com/office/drawing/2014/main" val="35002136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Outils numériques à disposition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Objectifs recherchés dans l’usage du numérique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Champs d’apprentissages </a:t>
                      </a:r>
                      <a:r>
                        <a:rPr lang="fr-FR" dirty="0"/>
                        <a:t>concernés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Champs d’apprentissages </a:t>
                      </a:r>
                      <a:r>
                        <a:rPr lang="fr-FR" i="1" dirty="0"/>
                        <a:t>privilégiés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Archivage des données recueillies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Gestion du droit à l’image, de la voix (fiche, autorisation, règlement intérieur…)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915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5892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341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573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3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637030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E6FA6006-7CCF-45BF-B507-1DE6A07B1FB1}"/>
              </a:ext>
            </a:extLst>
          </p:cNvPr>
          <p:cNvSpPr txBox="1"/>
          <p:nvPr/>
        </p:nvSpPr>
        <p:spPr>
          <a:xfrm>
            <a:off x="1333499" y="5283200"/>
            <a:ext cx="112295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Document utilisable </a:t>
            </a:r>
            <a:r>
              <a:rPr lang="fr-FR" dirty="0"/>
              <a:t>: droit à l’image et à la voix  </a:t>
            </a:r>
            <a:r>
              <a:rPr lang="fr-FR" dirty="0">
                <a:hlinkClick r:id="rId2"/>
              </a:rPr>
              <a:t>https://eduscol.education.fr/398/protection-des-donnees-personnelles-et-assistance</a:t>
            </a:r>
            <a:endParaRPr lang="fr-FR" dirty="0"/>
          </a:p>
          <a:p>
            <a:endParaRPr lang="fr-FR" dirty="0"/>
          </a:p>
          <a:p>
            <a:r>
              <a:rPr lang="fr-FR" u="sng" dirty="0">
                <a:solidFill>
                  <a:srgbClr val="954F7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Ressource EPS et numérique </a:t>
            </a:r>
          </a:p>
          <a:p>
            <a:r>
              <a:rPr lang="fr-FR" dirty="0">
                <a:solidFill>
                  <a:srgbClr val="954F7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https://eps.wp.ac-dijon.fr/wp-content/uploads/sites/20/2024/12/eps_numerique_reglementation_et_ethique.pdf</a:t>
            </a:r>
            <a:r>
              <a:rPr lang="fr-FR" dirty="0"/>
              <a:t>     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F0DE511-1DF9-4C1A-A11E-4A7F1EAC5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A811709-F91E-1C87-E71C-F8A0D42E593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61" y="26787"/>
            <a:ext cx="1491180" cy="15008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6433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14D3A42D-17BE-4ADD-88C3-60B1519A54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25719"/>
              </p:ext>
            </p:extLst>
          </p:nvPr>
        </p:nvGraphicFramePr>
        <p:xfrm>
          <a:off x="158750" y="1316567"/>
          <a:ext cx="11874500" cy="5020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9850">
                  <a:extLst>
                    <a:ext uri="{9D8B030D-6E8A-4147-A177-3AD203B41FA5}">
                      <a16:colId xmlns:a16="http://schemas.microsoft.com/office/drawing/2014/main" val="2202348508"/>
                    </a:ext>
                  </a:extLst>
                </a:gridCol>
                <a:gridCol w="2139950">
                  <a:extLst>
                    <a:ext uri="{9D8B030D-6E8A-4147-A177-3AD203B41FA5}">
                      <a16:colId xmlns:a16="http://schemas.microsoft.com/office/drawing/2014/main" val="2791818654"/>
                    </a:ext>
                  </a:extLst>
                </a:gridCol>
                <a:gridCol w="2374900">
                  <a:extLst>
                    <a:ext uri="{9D8B030D-6E8A-4147-A177-3AD203B41FA5}">
                      <a16:colId xmlns:a16="http://schemas.microsoft.com/office/drawing/2014/main" val="757314137"/>
                    </a:ext>
                  </a:extLst>
                </a:gridCol>
                <a:gridCol w="2374900">
                  <a:extLst>
                    <a:ext uri="{9D8B030D-6E8A-4147-A177-3AD203B41FA5}">
                      <a16:colId xmlns:a16="http://schemas.microsoft.com/office/drawing/2014/main" val="2462176909"/>
                    </a:ext>
                  </a:extLst>
                </a:gridCol>
                <a:gridCol w="2374900">
                  <a:extLst>
                    <a:ext uri="{9D8B030D-6E8A-4147-A177-3AD203B41FA5}">
                      <a16:colId xmlns:a16="http://schemas.microsoft.com/office/drawing/2014/main" val="1593232461"/>
                    </a:ext>
                  </a:extLst>
                </a:gridCol>
              </a:tblGrid>
              <a:tr h="1204441">
                <a:tc rowSpan="2">
                  <a:txBody>
                    <a:bodyPr/>
                    <a:lstStyle/>
                    <a:p>
                      <a:r>
                        <a:rPr lang="fr-FR" dirty="0"/>
                        <a:t>Axes du projet d’EPS au service des parcours PS/PA/PC/PEAC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Parcours sante (PS)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Parcours avenir (PA)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Parcours citoyen (PC)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Parcours éducatif artistique et culturel (PEAC)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533148"/>
                  </a:ext>
                </a:extLst>
              </a:tr>
              <a:tr h="925635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Actions particulières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924984"/>
                  </a:ext>
                </a:extLst>
              </a:tr>
              <a:tr h="481776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4881330"/>
                  </a:ext>
                </a:extLst>
              </a:tr>
              <a:tr h="481776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189723"/>
                  </a:ext>
                </a:extLst>
              </a:tr>
              <a:tr h="481776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81844"/>
                  </a:ext>
                </a:extLst>
              </a:tr>
              <a:tr h="481776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563116"/>
                  </a:ext>
                </a:extLst>
              </a:tr>
              <a:tr h="481776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970830"/>
                  </a:ext>
                </a:extLst>
              </a:tr>
              <a:tr h="481776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76077"/>
                  </a:ext>
                </a:extLst>
              </a:tr>
            </a:tbl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87859F45-3287-4F81-B360-740622D71144}"/>
              </a:ext>
            </a:extLst>
          </p:cNvPr>
          <p:cNvSpPr txBox="1"/>
          <p:nvPr/>
        </p:nvSpPr>
        <p:spPr>
          <a:xfrm>
            <a:off x="4292600" y="157202"/>
            <a:ext cx="774065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3.10 Contribution aux parcours éducatifs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357E5574-656F-4AC4-A333-C9C06209E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5239A18-78B8-9295-9F59-446A836B98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61" y="26787"/>
            <a:ext cx="1491180" cy="15008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7805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8A408F68-41FC-7FBA-D755-0E4BED828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</p:spTree>
    <p:extLst>
      <p:ext uri="{BB962C8B-B14F-4D97-AF65-F5344CB8AC3E}">
        <p14:creationId xmlns:p14="http://schemas.microsoft.com/office/powerpoint/2010/main" val="856378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46FE8A1-3207-40C9-8559-78FC6B60E045}"/>
              </a:ext>
            </a:extLst>
          </p:cNvPr>
          <p:cNvSpPr txBox="1"/>
          <p:nvPr/>
        </p:nvSpPr>
        <p:spPr>
          <a:xfrm>
            <a:off x="2708448" y="1099340"/>
            <a:ext cx="938195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000" b="1" dirty="0"/>
              <a:t>ETAPE 4  </a:t>
            </a:r>
            <a:r>
              <a:rPr lang="fr-FR" dirty="0"/>
              <a:t>: </a:t>
            </a:r>
            <a:r>
              <a:rPr lang="fr-FR" b="1" dirty="0">
                <a:solidFill>
                  <a:prstClr val="black"/>
                </a:solidFill>
              </a:rPr>
              <a:t>DETERMINER DES INDICATEURS D’EVALUATION </a:t>
            </a:r>
            <a:r>
              <a:rPr lang="fr-FR" dirty="0">
                <a:solidFill>
                  <a:prstClr val="black"/>
                </a:solidFill>
              </a:rPr>
              <a:t>qui doivent permettre de mesurer, à une échéance donnée, l’atteinte ou non des objectifs fixés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DA0EB9E-E9F1-4C26-8FA0-7101C5B43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632009F-0E9F-4B42-A61E-70C7F81DD693}"/>
              </a:ext>
            </a:extLst>
          </p:cNvPr>
          <p:cNvSpPr txBox="1"/>
          <p:nvPr/>
        </p:nvSpPr>
        <p:spPr>
          <a:xfrm>
            <a:off x="1328783" y="3250792"/>
            <a:ext cx="10782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INDICATEURS OBJECTIFS : résultats, %, acquisitions… </a:t>
            </a:r>
          </a:p>
          <a:p>
            <a:r>
              <a:rPr lang="fr-FR" dirty="0"/>
              <a:t>INDICATEURS SUBJECTIFS : climat de classe, estime de soi, relations entre les élèves ou entre les élèves et les personnels…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FE19E0DB-4406-B87C-C659-D1722BDD16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61" y="26787"/>
            <a:ext cx="1491180" cy="15008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09297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97C9F04-5194-4EBA-B33C-C78586025D0A}"/>
              </a:ext>
            </a:extLst>
          </p:cNvPr>
          <p:cNvSpPr txBox="1"/>
          <p:nvPr/>
        </p:nvSpPr>
        <p:spPr>
          <a:xfrm>
            <a:off x="2882900" y="1635117"/>
            <a:ext cx="73025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Etape 1. 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Etablir un diagnostic :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description du contexte et analyse des besoins de formation des élèves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61BB918-A7C3-4E4F-8037-FEEB2DDCB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82C2C7-AA0E-4458-8977-BAC3738356B9}"/>
              </a:ext>
            </a:extLst>
          </p:cNvPr>
          <p:cNvSpPr/>
          <p:nvPr/>
        </p:nvSpPr>
        <p:spPr>
          <a:xfrm>
            <a:off x="1672046" y="169817"/>
            <a:ext cx="102412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000" b="1" dirty="0">
                <a:solidFill>
                  <a:prstClr val="black"/>
                </a:solidFill>
              </a:rPr>
              <a:t>L’association sportive</a:t>
            </a:r>
          </a:p>
          <a:p>
            <a:pPr lvl="0"/>
            <a:r>
              <a:rPr lang="fr-FR" sz="1600" dirty="0">
                <a:solidFill>
                  <a:prstClr val="black"/>
                </a:solidFill>
              </a:rPr>
              <a:t>Les étapes d’élaboration du projet de développement de l’AS		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204D58E-42CB-49DF-B538-2A651B48DA81}"/>
              </a:ext>
            </a:extLst>
          </p:cNvPr>
          <p:cNvSpPr txBox="1"/>
          <p:nvPr/>
        </p:nvSpPr>
        <p:spPr>
          <a:xfrm>
            <a:off x="2946400" y="2427561"/>
            <a:ext cx="7158010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Etape 2. 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Définir des objectifs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 relation avec le projet d’établissement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ED2C40B-1360-4BAF-9ADF-408E1B46DCB7}"/>
              </a:ext>
            </a:extLst>
          </p:cNvPr>
          <p:cNvSpPr txBox="1"/>
          <p:nvPr/>
        </p:nvSpPr>
        <p:spPr>
          <a:xfrm>
            <a:off x="2946400" y="3502092"/>
            <a:ext cx="723900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Etape 3. 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Formuler un plan d’action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 précisant ce qui sera mis en œuvre pour atteindre les objectifs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7C1D557-5388-4802-B840-DFAFF555EAAE}"/>
              </a:ext>
            </a:extLst>
          </p:cNvPr>
          <p:cNvSpPr txBox="1"/>
          <p:nvPr/>
        </p:nvSpPr>
        <p:spPr>
          <a:xfrm>
            <a:off x="2946400" y="4450838"/>
            <a:ext cx="7158010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Etape 4. 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Déterminer des indicateurs d’évaluation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qui doivent permettre de mesurer, à une échéance donnée, l’atteinte ou non des objectifs fixés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4384ECC1-D2DD-AAD3-B34C-E05A79FC93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61" y="26787"/>
            <a:ext cx="1491180" cy="15008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54358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1BA2E310-39A8-464E-93A5-4991ED735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CA042E31-A921-4A0B-90C7-A7E74F74AC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970956"/>
              </p:ext>
            </p:extLst>
          </p:nvPr>
        </p:nvGraphicFramePr>
        <p:xfrm>
          <a:off x="114300" y="1410789"/>
          <a:ext cx="12077700" cy="3435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5900">
                  <a:extLst>
                    <a:ext uri="{9D8B030D-6E8A-4147-A177-3AD203B41FA5}">
                      <a16:colId xmlns:a16="http://schemas.microsoft.com/office/drawing/2014/main" val="1631215224"/>
                    </a:ext>
                  </a:extLst>
                </a:gridCol>
                <a:gridCol w="4025900">
                  <a:extLst>
                    <a:ext uri="{9D8B030D-6E8A-4147-A177-3AD203B41FA5}">
                      <a16:colId xmlns:a16="http://schemas.microsoft.com/office/drawing/2014/main" val="4222493966"/>
                    </a:ext>
                  </a:extLst>
                </a:gridCol>
                <a:gridCol w="4025900">
                  <a:extLst>
                    <a:ext uri="{9D8B030D-6E8A-4147-A177-3AD203B41FA5}">
                      <a16:colId xmlns:a16="http://schemas.microsoft.com/office/drawing/2014/main" val="2974048827"/>
                    </a:ext>
                  </a:extLst>
                </a:gridCol>
              </a:tblGrid>
              <a:tr h="730743">
                <a:tc>
                  <a:txBody>
                    <a:bodyPr/>
                    <a:lstStyle/>
                    <a:p>
                      <a:r>
                        <a:rPr lang="fr-FR" dirty="0"/>
                        <a:t>Contexte d’enseignement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Caractéristiques des élèves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Besoins de formation des élèves                                 (moteur, méthodologique et social)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578910"/>
                  </a:ext>
                </a:extLst>
              </a:tr>
              <a:tr h="270478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581692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A939AFA2-C770-40D6-A7C4-2EF423CBA911}"/>
              </a:ext>
            </a:extLst>
          </p:cNvPr>
          <p:cNvSpPr txBox="1"/>
          <p:nvPr/>
        </p:nvSpPr>
        <p:spPr>
          <a:xfrm>
            <a:off x="1567543" y="836022"/>
            <a:ext cx="5747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Nombre de forfaits AS dans l’équipe EPS :                  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411A61A-91D5-40D7-9C06-1F85FBA75519}"/>
              </a:ext>
            </a:extLst>
          </p:cNvPr>
          <p:cNvSpPr txBox="1"/>
          <p:nvPr/>
        </p:nvSpPr>
        <p:spPr>
          <a:xfrm>
            <a:off x="4167051" y="156754"/>
            <a:ext cx="41702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Etape 1 : DIAGNOSTIC</a:t>
            </a:r>
          </a:p>
        </p:txBody>
      </p:sp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3167A5DB-4B38-423B-9979-933B09118A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961533"/>
              </p:ext>
            </p:extLst>
          </p:nvPr>
        </p:nvGraphicFramePr>
        <p:xfrm>
          <a:off x="114301" y="5212080"/>
          <a:ext cx="12077698" cy="1144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7135">
                  <a:extLst>
                    <a:ext uri="{9D8B030D-6E8A-4147-A177-3AD203B41FA5}">
                      <a16:colId xmlns:a16="http://schemas.microsoft.com/office/drawing/2014/main" val="3693510086"/>
                    </a:ext>
                  </a:extLst>
                </a:gridCol>
                <a:gridCol w="1607135">
                  <a:extLst>
                    <a:ext uri="{9D8B030D-6E8A-4147-A177-3AD203B41FA5}">
                      <a16:colId xmlns:a16="http://schemas.microsoft.com/office/drawing/2014/main" val="512901471"/>
                    </a:ext>
                  </a:extLst>
                </a:gridCol>
                <a:gridCol w="1607135">
                  <a:extLst>
                    <a:ext uri="{9D8B030D-6E8A-4147-A177-3AD203B41FA5}">
                      <a16:colId xmlns:a16="http://schemas.microsoft.com/office/drawing/2014/main" val="3238499418"/>
                    </a:ext>
                  </a:extLst>
                </a:gridCol>
                <a:gridCol w="1607135">
                  <a:extLst>
                    <a:ext uri="{9D8B030D-6E8A-4147-A177-3AD203B41FA5}">
                      <a16:colId xmlns:a16="http://schemas.microsoft.com/office/drawing/2014/main" val="3209226206"/>
                    </a:ext>
                  </a:extLst>
                </a:gridCol>
                <a:gridCol w="1607135">
                  <a:extLst>
                    <a:ext uri="{9D8B030D-6E8A-4147-A177-3AD203B41FA5}">
                      <a16:colId xmlns:a16="http://schemas.microsoft.com/office/drawing/2014/main" val="2914670031"/>
                    </a:ext>
                  </a:extLst>
                </a:gridCol>
                <a:gridCol w="1607135">
                  <a:extLst>
                    <a:ext uri="{9D8B030D-6E8A-4147-A177-3AD203B41FA5}">
                      <a16:colId xmlns:a16="http://schemas.microsoft.com/office/drawing/2014/main" val="4187169308"/>
                    </a:ext>
                  </a:extLst>
                </a:gridCol>
                <a:gridCol w="1225506">
                  <a:extLst>
                    <a:ext uri="{9D8B030D-6E8A-4147-A177-3AD203B41FA5}">
                      <a16:colId xmlns:a16="http://schemas.microsoft.com/office/drawing/2014/main" val="217698292"/>
                    </a:ext>
                  </a:extLst>
                </a:gridCol>
                <a:gridCol w="1209382">
                  <a:extLst>
                    <a:ext uri="{9D8B030D-6E8A-4147-A177-3AD203B41FA5}">
                      <a16:colId xmlns:a16="http://schemas.microsoft.com/office/drawing/2014/main" val="2675674298"/>
                    </a:ext>
                  </a:extLst>
                </a:gridCol>
              </a:tblGrid>
              <a:tr h="371516">
                <a:tc gridSpan="2">
                  <a:txBody>
                    <a:bodyPr/>
                    <a:lstStyle/>
                    <a:p>
                      <a:r>
                        <a:rPr lang="fr-FR" dirty="0"/>
                        <a:t>TAUX DE LICENCIES ANNEE 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/>
                        <a:t>    ANNEE N-1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/>
                        <a:t>ANNEE N-2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/>
                        <a:t>ANNEE N-3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568011"/>
                  </a:ext>
                </a:extLst>
              </a:tr>
              <a:tr h="386377">
                <a:tc>
                  <a:txBody>
                    <a:bodyPr/>
                    <a:lstStyle/>
                    <a:p>
                      <a:r>
                        <a:rPr lang="fr-FR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788483"/>
                  </a:ext>
                </a:extLst>
              </a:tr>
              <a:tr h="386377">
                <a:tc>
                  <a:txBody>
                    <a:bodyPr/>
                    <a:lstStyle/>
                    <a:p>
                      <a:r>
                        <a:rPr lang="fr-F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371806"/>
                  </a:ext>
                </a:extLst>
              </a:tr>
            </a:tbl>
          </a:graphicData>
        </a:graphic>
      </p:graphicFrame>
      <p:pic>
        <p:nvPicPr>
          <p:cNvPr id="7" name="Image 6">
            <a:extLst>
              <a:ext uri="{FF2B5EF4-FFF2-40B4-BE49-F238E27FC236}">
                <a16:creationId xmlns:a16="http://schemas.microsoft.com/office/drawing/2014/main" id="{70B7C714-3A27-E99F-3C36-7960722BE7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61" y="26788"/>
            <a:ext cx="1070529" cy="1077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4304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97C9F04-5194-4EBA-B33C-C78586025D0A}"/>
              </a:ext>
            </a:extLst>
          </p:cNvPr>
          <p:cNvSpPr txBox="1"/>
          <p:nvPr/>
        </p:nvSpPr>
        <p:spPr>
          <a:xfrm>
            <a:off x="2946400" y="1427716"/>
            <a:ext cx="73025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Etape 1. </a:t>
            </a:r>
            <a:r>
              <a:rPr lang="fr-FR" b="1" dirty="0"/>
              <a:t>Etablir un diagnostic : </a:t>
            </a:r>
            <a:r>
              <a:rPr lang="fr-FR" dirty="0"/>
              <a:t>description du contexte et analyse des besoins de formation des élèves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61BB918-A7C3-4E4F-8037-FEEB2DDCB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82C2C7-AA0E-4458-8977-BAC3738356B9}"/>
              </a:ext>
            </a:extLst>
          </p:cNvPr>
          <p:cNvSpPr/>
          <p:nvPr/>
        </p:nvSpPr>
        <p:spPr>
          <a:xfrm>
            <a:off x="2946400" y="502783"/>
            <a:ext cx="77599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/>
              <a:t>Les 4 étapes d’élaboration du projet pédagogique d’EPS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204D58E-42CB-49DF-B538-2A651B48DA81}"/>
              </a:ext>
            </a:extLst>
          </p:cNvPr>
          <p:cNvSpPr txBox="1"/>
          <p:nvPr/>
        </p:nvSpPr>
        <p:spPr>
          <a:xfrm>
            <a:off x="2946400" y="2427562"/>
            <a:ext cx="723900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Etape 2. </a:t>
            </a:r>
            <a:r>
              <a:rPr lang="fr-FR" b="1" dirty="0"/>
              <a:t>Définir des objectifs </a:t>
            </a:r>
            <a:r>
              <a:rPr lang="fr-FR" dirty="0"/>
              <a:t>en relation avec le projet d’établissement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ED2C40B-1360-4BAF-9ADF-408E1B46DCB7}"/>
              </a:ext>
            </a:extLst>
          </p:cNvPr>
          <p:cNvSpPr txBox="1"/>
          <p:nvPr/>
        </p:nvSpPr>
        <p:spPr>
          <a:xfrm>
            <a:off x="2946400" y="3502092"/>
            <a:ext cx="723900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Etape 3. </a:t>
            </a:r>
            <a:r>
              <a:rPr lang="fr-FR" b="1" dirty="0"/>
              <a:t>Formuler un plan d’action </a:t>
            </a:r>
            <a:r>
              <a:rPr lang="fr-FR" dirty="0"/>
              <a:t>en précisant ce qui sera mis en œuvre pour atteindre les objectifs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7C1D557-5388-4802-B840-DFAFF555EAAE}"/>
              </a:ext>
            </a:extLst>
          </p:cNvPr>
          <p:cNvSpPr txBox="1"/>
          <p:nvPr/>
        </p:nvSpPr>
        <p:spPr>
          <a:xfrm>
            <a:off x="2865410" y="4450838"/>
            <a:ext cx="7239000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Etape 4. </a:t>
            </a:r>
            <a:r>
              <a:rPr lang="fr-FR" b="1" dirty="0"/>
              <a:t>Déterminer des indicateurs d’évaluation </a:t>
            </a:r>
            <a:r>
              <a:rPr lang="fr-FR" dirty="0"/>
              <a:t>qui doivent permettre de mesurer, à une échéance donnée, l’atteinte ou non des objectifs fixés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805F2BBD-7A44-2F5F-EA2D-C33C18FC8B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95" y="499387"/>
            <a:ext cx="1491180" cy="15008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93867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DBFB5151-32C2-48C1-9F25-D1BEEA692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F6DE9AF4-3AA2-4255-947E-11CD420246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449592"/>
              </p:ext>
            </p:extLst>
          </p:nvPr>
        </p:nvGraphicFramePr>
        <p:xfrm>
          <a:off x="277130" y="1684019"/>
          <a:ext cx="11637740" cy="4416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7548">
                  <a:extLst>
                    <a:ext uri="{9D8B030D-6E8A-4147-A177-3AD203B41FA5}">
                      <a16:colId xmlns:a16="http://schemas.microsoft.com/office/drawing/2014/main" val="458312932"/>
                    </a:ext>
                  </a:extLst>
                </a:gridCol>
                <a:gridCol w="2327548">
                  <a:extLst>
                    <a:ext uri="{9D8B030D-6E8A-4147-A177-3AD203B41FA5}">
                      <a16:colId xmlns:a16="http://schemas.microsoft.com/office/drawing/2014/main" val="1885543200"/>
                    </a:ext>
                  </a:extLst>
                </a:gridCol>
                <a:gridCol w="1837255">
                  <a:extLst>
                    <a:ext uri="{9D8B030D-6E8A-4147-A177-3AD203B41FA5}">
                      <a16:colId xmlns:a16="http://schemas.microsoft.com/office/drawing/2014/main" val="894911062"/>
                    </a:ext>
                  </a:extLst>
                </a:gridCol>
                <a:gridCol w="2817841">
                  <a:extLst>
                    <a:ext uri="{9D8B030D-6E8A-4147-A177-3AD203B41FA5}">
                      <a16:colId xmlns:a16="http://schemas.microsoft.com/office/drawing/2014/main" val="4268234638"/>
                    </a:ext>
                  </a:extLst>
                </a:gridCol>
                <a:gridCol w="2327548">
                  <a:extLst>
                    <a:ext uri="{9D8B030D-6E8A-4147-A177-3AD203B41FA5}">
                      <a16:colId xmlns:a16="http://schemas.microsoft.com/office/drawing/2014/main" val="259831103"/>
                    </a:ext>
                  </a:extLst>
                </a:gridCol>
              </a:tblGrid>
              <a:tr h="635838"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/>
                        <a:t>                                                      ENCADREMENT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421481"/>
                  </a:ext>
                </a:extLst>
              </a:tr>
              <a:tr h="1133157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NOMS PROFESSEURS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ACTIVITES ENCADREES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 DUREE ET JOURS CONCERNES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 FONCTIONS</a:t>
                      </a:r>
                      <a:r>
                        <a:rPr lang="fr-FR" sz="1600" baseline="0" dirty="0"/>
                        <a:t> </a:t>
                      </a:r>
                      <a:r>
                        <a:rPr lang="fr-FR" sz="1600" dirty="0"/>
                        <a:t>PARTICULIERES :</a:t>
                      </a:r>
                      <a:r>
                        <a:rPr lang="fr-FR" sz="1600" baseline="0" dirty="0"/>
                        <a:t> </a:t>
                      </a:r>
                      <a:r>
                        <a:rPr lang="fr-FR" sz="1600" dirty="0"/>
                        <a:t>trésorier, secrétaire, autres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Gestion des absences                   à l’AS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976244"/>
                  </a:ext>
                </a:extLst>
              </a:tr>
              <a:tr h="47588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069449"/>
                  </a:ext>
                </a:extLst>
              </a:tr>
              <a:tr h="47588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247045"/>
                  </a:ext>
                </a:extLst>
              </a:tr>
              <a:tr h="423892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55049"/>
                  </a:ext>
                </a:extLst>
              </a:tr>
              <a:tr h="423892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635218"/>
                  </a:ext>
                </a:extLst>
              </a:tr>
              <a:tr h="423892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439217"/>
                  </a:ext>
                </a:extLst>
              </a:tr>
              <a:tr h="423892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2306801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231930D6-F7BD-4661-A32C-8BBDFF162739}"/>
              </a:ext>
            </a:extLst>
          </p:cNvPr>
          <p:cNvSpPr/>
          <p:nvPr/>
        </p:nvSpPr>
        <p:spPr>
          <a:xfrm>
            <a:off x="4638188" y="816432"/>
            <a:ext cx="35152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Etape 1 DIAGNOSTIC (suite)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5E43232-F628-8961-0D84-AE673CFE1D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61" y="26787"/>
            <a:ext cx="1491180" cy="15008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35786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FC90CBA-B74A-4761-B2A2-D2A81B1E4D76}"/>
              </a:ext>
            </a:extLst>
          </p:cNvPr>
          <p:cNvSpPr txBox="1"/>
          <p:nvPr/>
        </p:nvSpPr>
        <p:spPr>
          <a:xfrm>
            <a:off x="3100333" y="521724"/>
            <a:ext cx="7654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/>
              <a:t>ETAPE 2 </a:t>
            </a:r>
            <a:r>
              <a:rPr lang="fr-FR" dirty="0"/>
              <a:t>: </a:t>
            </a:r>
            <a:r>
              <a:rPr lang="fr-FR" b="1" dirty="0"/>
              <a:t>FIXER DES OBJECTIFS </a:t>
            </a:r>
            <a:r>
              <a:rPr lang="fr-FR" dirty="0"/>
              <a:t>en lien avec les projets d’EPS et d’établissement</a:t>
            </a:r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E8D53E68-2746-4FC4-B349-ACE0E0AE8C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518119"/>
              </p:ext>
            </p:extLst>
          </p:nvPr>
        </p:nvGraphicFramePr>
        <p:xfrm>
          <a:off x="723900" y="1824566"/>
          <a:ext cx="11201400" cy="4347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2200">
                  <a:extLst>
                    <a:ext uri="{9D8B030D-6E8A-4147-A177-3AD203B41FA5}">
                      <a16:colId xmlns:a16="http://schemas.microsoft.com/office/drawing/2014/main" val="1645863130"/>
                    </a:ext>
                  </a:extLst>
                </a:gridCol>
                <a:gridCol w="7569200">
                  <a:extLst>
                    <a:ext uri="{9D8B030D-6E8A-4147-A177-3AD203B41FA5}">
                      <a16:colId xmlns:a16="http://schemas.microsoft.com/office/drawing/2014/main" val="1391019529"/>
                    </a:ext>
                  </a:extLst>
                </a:gridCol>
              </a:tblGrid>
              <a:tr h="11858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Objectifs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Justifications</a:t>
                      </a:r>
                    </a:p>
                    <a:p>
                      <a:r>
                        <a:rPr lang="fr-FR" dirty="0"/>
                        <a:t>(en</a:t>
                      </a:r>
                      <a:r>
                        <a:rPr lang="fr-FR" baseline="0" dirty="0"/>
                        <a:t> rapport au </a:t>
                      </a:r>
                      <a:r>
                        <a:rPr lang="fr-FR" dirty="0"/>
                        <a:t>diagnostic et au</a:t>
                      </a:r>
                      <a:r>
                        <a:rPr lang="fr-FR" baseline="0" dirty="0"/>
                        <a:t> </a:t>
                      </a:r>
                      <a:r>
                        <a:rPr lang="fr-FR" dirty="0"/>
                        <a:t>projet</a:t>
                      </a:r>
                      <a:r>
                        <a:rPr lang="fr-FR" baseline="0" dirty="0"/>
                        <a:t> d’</a:t>
                      </a:r>
                      <a:r>
                        <a:rPr lang="fr-FR" dirty="0"/>
                        <a:t>établissement </a:t>
                      </a:r>
                      <a:r>
                        <a:rPr lang="fr-FR" baseline="0" dirty="0"/>
                        <a:t>et au projet d’</a:t>
                      </a:r>
                      <a:r>
                        <a:rPr lang="fr-FR" dirty="0"/>
                        <a:t>EPS)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8765578"/>
                  </a:ext>
                </a:extLst>
              </a:tr>
              <a:tr h="1053769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006650"/>
                  </a:ext>
                </a:extLst>
              </a:tr>
              <a:tr h="1053769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251718"/>
                  </a:ext>
                </a:extLst>
              </a:tr>
              <a:tr h="1053769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828178"/>
                  </a:ext>
                </a:extLst>
              </a:tr>
            </a:tbl>
          </a:graphicData>
        </a:graphic>
      </p:graphicFrame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792CA2-45B0-471E-9B98-1BC95CAE1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8195AC6-FFC6-85C8-8703-BD3179AEF6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61" y="26787"/>
            <a:ext cx="1491180" cy="15008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00032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3AE5F99-81B4-4561-995D-867B30FD2F13}"/>
              </a:ext>
            </a:extLst>
          </p:cNvPr>
          <p:cNvSpPr txBox="1"/>
          <p:nvPr/>
        </p:nvSpPr>
        <p:spPr>
          <a:xfrm>
            <a:off x="5257800" y="1066800"/>
            <a:ext cx="3366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L’Association sportive</a:t>
            </a: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A48EACB-C69C-4C31-9104-7EECDDBBE3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651344"/>
              </p:ext>
            </p:extLst>
          </p:nvPr>
        </p:nvGraphicFramePr>
        <p:xfrm>
          <a:off x="115943" y="1056424"/>
          <a:ext cx="11566148" cy="452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0438">
                  <a:extLst>
                    <a:ext uri="{9D8B030D-6E8A-4147-A177-3AD203B41FA5}">
                      <a16:colId xmlns:a16="http://schemas.microsoft.com/office/drawing/2014/main" val="2791577111"/>
                    </a:ext>
                  </a:extLst>
                </a:gridCol>
                <a:gridCol w="3422636">
                  <a:extLst>
                    <a:ext uri="{9D8B030D-6E8A-4147-A177-3AD203B41FA5}">
                      <a16:colId xmlns:a16="http://schemas.microsoft.com/office/drawing/2014/main" val="97791609"/>
                    </a:ext>
                  </a:extLst>
                </a:gridCol>
                <a:gridCol w="2891537">
                  <a:extLst>
                    <a:ext uri="{9D8B030D-6E8A-4147-A177-3AD203B41FA5}">
                      <a16:colId xmlns:a16="http://schemas.microsoft.com/office/drawing/2014/main" val="2139847617"/>
                    </a:ext>
                  </a:extLst>
                </a:gridCol>
                <a:gridCol w="2891537">
                  <a:extLst>
                    <a:ext uri="{9D8B030D-6E8A-4147-A177-3AD203B41FA5}">
                      <a16:colId xmlns:a16="http://schemas.microsoft.com/office/drawing/2014/main" val="2027010487"/>
                    </a:ext>
                  </a:extLst>
                </a:gridCol>
              </a:tblGrid>
              <a:tr h="631579"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ASSOCIATION SPORTIVE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5320708"/>
                  </a:ext>
                </a:extLst>
              </a:tr>
              <a:tr h="989101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  <a:p>
                      <a:pPr algn="ctr"/>
                      <a:endParaRPr lang="fr-FR" sz="1600" dirty="0"/>
                    </a:p>
                    <a:p>
                      <a:pPr algn="ctr"/>
                      <a:r>
                        <a:rPr lang="fr-FR" sz="1600" dirty="0"/>
                        <a:t>Offre d’APSA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Moments de pratique (pause méridienne, soirée, mercredis…)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Formes de pratiques (compétition</a:t>
                      </a:r>
                      <a:r>
                        <a:rPr lang="fr-FR" sz="1600"/>
                        <a:t>, promotionnelle, </a:t>
                      </a:r>
                      <a:r>
                        <a:rPr lang="fr-FR" sz="1600" dirty="0"/>
                        <a:t>autres….)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TEMPS FORTS</a:t>
                      </a:r>
                    </a:p>
                    <a:p>
                      <a:pPr algn="ctr"/>
                      <a:endParaRPr lang="fr-FR" sz="16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634773"/>
                  </a:ext>
                </a:extLst>
              </a:tr>
              <a:tr h="483720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738770"/>
                  </a:ext>
                </a:extLst>
              </a:tr>
              <a:tr h="483720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215039"/>
                  </a:ext>
                </a:extLst>
              </a:tr>
              <a:tr h="483720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3727242"/>
                  </a:ext>
                </a:extLst>
              </a:tr>
              <a:tr h="483720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44352"/>
                  </a:ext>
                </a:extLst>
              </a:tr>
              <a:tr h="483720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70270"/>
                  </a:ext>
                </a:extLst>
              </a:tr>
              <a:tr h="483720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799587"/>
                  </a:ext>
                </a:extLst>
              </a:tr>
            </a:tbl>
          </a:graphicData>
        </a:graphic>
      </p:graphicFrame>
      <p:sp>
        <p:nvSpPr>
          <p:cNvPr id="9" name="ZoneTexte 8">
            <a:extLst>
              <a:ext uri="{FF2B5EF4-FFF2-40B4-BE49-F238E27FC236}">
                <a16:creationId xmlns:a16="http://schemas.microsoft.com/office/drawing/2014/main" id="{B4953F65-91A5-4564-9C89-0B4070A4D88D}"/>
              </a:ext>
            </a:extLst>
          </p:cNvPr>
          <p:cNvSpPr txBox="1"/>
          <p:nvPr/>
        </p:nvSpPr>
        <p:spPr>
          <a:xfrm>
            <a:off x="3592286" y="-20479"/>
            <a:ext cx="5172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ETAPE 3</a:t>
            </a:r>
            <a:r>
              <a:rPr lang="fr-FR" sz="1600" b="1" dirty="0"/>
              <a:t>: FORMULER UN PLAN D’ACTION</a:t>
            </a: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198322C0-0C9D-4AD4-AAAC-9BA73A4F3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0000E62-25AC-AF68-FDCF-FAE74CE4D5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61" y="26787"/>
            <a:ext cx="863156" cy="8687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50087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46FE8A1-3207-40C9-8559-78FC6B60E045}"/>
              </a:ext>
            </a:extLst>
          </p:cNvPr>
          <p:cNvSpPr txBox="1"/>
          <p:nvPr/>
        </p:nvSpPr>
        <p:spPr>
          <a:xfrm>
            <a:off x="2708448" y="1099340"/>
            <a:ext cx="938195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ETAPE 4 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lang="fr-FR" noProof="0" dirty="0">
                <a:solidFill>
                  <a:prstClr val="black"/>
                </a:solidFill>
                <a:latin typeface="Calibri"/>
              </a:rPr>
              <a:t> 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DETERMINER DES INDICATEURS D’EVALUATION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qui doivent permettre de mesurer, à une échéance donnée, l’atteinte ou non des objectifs fixés.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                                                  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DA0EB9E-E9F1-4C26-8FA0-7101C5B43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632009F-0E9F-4B42-A61E-70C7F81DD693}"/>
              </a:ext>
            </a:extLst>
          </p:cNvPr>
          <p:cNvSpPr txBox="1"/>
          <p:nvPr/>
        </p:nvSpPr>
        <p:spPr>
          <a:xfrm>
            <a:off x="1328783" y="3250792"/>
            <a:ext cx="10782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INDICATEURS OBJECTIFS : résultats, %, acquisitions…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INDICATEURS SUBJECTIFS : climat de classe, estime de soi, relations entre les élèves ou entre les élèves et les personnels…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FBCB7BB8-1178-6C78-B444-781532E57E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61" y="26787"/>
            <a:ext cx="1491180" cy="15008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03461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5A99F17-73D9-4C4E-BF4C-0BA49F0C8B9D}"/>
              </a:ext>
            </a:extLst>
          </p:cNvPr>
          <p:cNvSpPr txBox="1"/>
          <p:nvPr/>
        </p:nvSpPr>
        <p:spPr>
          <a:xfrm>
            <a:off x="3873500" y="5715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848C5C6-DB28-4A3A-8646-8955B99B2926}"/>
              </a:ext>
            </a:extLst>
          </p:cNvPr>
          <p:cNvSpPr txBox="1"/>
          <p:nvPr/>
        </p:nvSpPr>
        <p:spPr>
          <a:xfrm>
            <a:off x="4572000" y="736600"/>
            <a:ext cx="48401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LES SECTIONS SPORTIVES SCOLAIRES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C4293CD-4394-4056-AB30-16B9DBA73E1A}"/>
              </a:ext>
            </a:extLst>
          </p:cNvPr>
          <p:cNvSpPr/>
          <p:nvPr/>
        </p:nvSpPr>
        <p:spPr>
          <a:xfrm>
            <a:off x="1739900" y="4062383"/>
            <a:ext cx="91313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 </a:t>
            </a:r>
          </a:p>
          <a:p>
            <a:r>
              <a:rPr lang="fr-FR" dirty="0">
                <a:hlinkClick r:id="rId2"/>
              </a:rPr>
              <a:t>https://www.education.gouv.fr/pid285/bulletin_officiel.html?cid_bo=57926</a:t>
            </a:r>
            <a:r>
              <a:rPr lang="fr-FR" dirty="0"/>
              <a:t>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7D37AC7-D1F4-4775-A727-3DC30CDB849A}"/>
              </a:ext>
            </a:extLst>
          </p:cNvPr>
          <p:cNvSpPr txBox="1"/>
          <p:nvPr/>
        </p:nvSpPr>
        <p:spPr>
          <a:xfrm>
            <a:off x="3189114" y="2103120"/>
            <a:ext cx="7108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Déposer le projet de la section et la convention avec le partenaire  sportif 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26EF8DD-F307-4FAD-9C35-493223C0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5299B48E-84AE-1FC3-5DA8-C7CE57FC9C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61" y="26787"/>
            <a:ext cx="1491180" cy="15008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992803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5EB56A-09F5-24D6-479C-C3DC4BC12F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8E8ED30C-6B7A-C897-4F31-F41C9C70F6B9}"/>
              </a:ext>
            </a:extLst>
          </p:cNvPr>
          <p:cNvSpPr txBox="1"/>
          <p:nvPr/>
        </p:nvSpPr>
        <p:spPr>
          <a:xfrm>
            <a:off x="3873500" y="5715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145715A-2981-912E-81AA-2C25C0827285}"/>
              </a:ext>
            </a:extLst>
          </p:cNvPr>
          <p:cNvSpPr txBox="1"/>
          <p:nvPr/>
        </p:nvSpPr>
        <p:spPr>
          <a:xfrm>
            <a:off x="3337560" y="571500"/>
            <a:ext cx="7207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LES ATELIERS COMPLEMENTAIRES SPORTIFS OU AUTRES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DC6E0E0-74C1-DF0F-7539-9C816AFE5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A45B2A49-EEA7-E995-7AD7-C976627309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61" y="26787"/>
            <a:ext cx="1491180" cy="150086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E426E065-498D-9A47-AEC2-F694F6A3BA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268368"/>
              </p:ext>
            </p:extLst>
          </p:nvPr>
        </p:nvGraphicFramePr>
        <p:xfrm>
          <a:off x="55245" y="2122170"/>
          <a:ext cx="12081510" cy="376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7815">
                  <a:extLst>
                    <a:ext uri="{9D8B030D-6E8A-4147-A177-3AD203B41FA5}">
                      <a16:colId xmlns:a16="http://schemas.microsoft.com/office/drawing/2014/main" val="3453835454"/>
                    </a:ext>
                  </a:extLst>
                </a:gridCol>
                <a:gridCol w="1531620">
                  <a:extLst>
                    <a:ext uri="{9D8B030D-6E8A-4147-A177-3AD203B41FA5}">
                      <a16:colId xmlns:a16="http://schemas.microsoft.com/office/drawing/2014/main" val="3250336680"/>
                    </a:ext>
                  </a:extLst>
                </a:gridCol>
                <a:gridCol w="927735">
                  <a:extLst>
                    <a:ext uri="{9D8B030D-6E8A-4147-A177-3AD203B41FA5}">
                      <a16:colId xmlns:a16="http://schemas.microsoft.com/office/drawing/2014/main" val="2986857085"/>
                    </a:ext>
                  </a:extLst>
                </a:gridCol>
                <a:gridCol w="1342390">
                  <a:extLst>
                    <a:ext uri="{9D8B030D-6E8A-4147-A177-3AD203B41FA5}">
                      <a16:colId xmlns:a16="http://schemas.microsoft.com/office/drawing/2014/main" val="3476186256"/>
                    </a:ext>
                  </a:extLst>
                </a:gridCol>
                <a:gridCol w="1342390">
                  <a:extLst>
                    <a:ext uri="{9D8B030D-6E8A-4147-A177-3AD203B41FA5}">
                      <a16:colId xmlns:a16="http://schemas.microsoft.com/office/drawing/2014/main" val="3814272959"/>
                    </a:ext>
                  </a:extLst>
                </a:gridCol>
                <a:gridCol w="1342390">
                  <a:extLst>
                    <a:ext uri="{9D8B030D-6E8A-4147-A177-3AD203B41FA5}">
                      <a16:colId xmlns:a16="http://schemas.microsoft.com/office/drawing/2014/main" val="4084450637"/>
                    </a:ext>
                  </a:extLst>
                </a:gridCol>
                <a:gridCol w="1342390">
                  <a:extLst>
                    <a:ext uri="{9D8B030D-6E8A-4147-A177-3AD203B41FA5}">
                      <a16:colId xmlns:a16="http://schemas.microsoft.com/office/drawing/2014/main" val="4266258867"/>
                    </a:ext>
                  </a:extLst>
                </a:gridCol>
                <a:gridCol w="1342390">
                  <a:extLst>
                    <a:ext uri="{9D8B030D-6E8A-4147-A177-3AD203B41FA5}">
                      <a16:colId xmlns:a16="http://schemas.microsoft.com/office/drawing/2014/main" val="3489116724"/>
                    </a:ext>
                  </a:extLst>
                </a:gridCol>
                <a:gridCol w="1342390">
                  <a:extLst>
                    <a:ext uri="{9D8B030D-6E8A-4147-A177-3AD203B41FA5}">
                      <a16:colId xmlns:a16="http://schemas.microsoft.com/office/drawing/2014/main" val="241448477"/>
                    </a:ext>
                  </a:extLst>
                </a:gridCol>
              </a:tblGrid>
              <a:tr h="1387516">
                <a:tc>
                  <a:txBody>
                    <a:bodyPr/>
                    <a:lstStyle/>
                    <a:p>
                      <a:r>
                        <a:rPr lang="fr-FR" sz="1600" dirty="0"/>
                        <a:t>LIEN PROJET ETABLISSEMENT ET 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OBJECTIF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NIVEAU DE CLASSE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APSA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EFFECTIF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HORAIRE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REFERENT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LIEU DE PRATIQUE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PARTENARIAT EVENTUEL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661024"/>
                  </a:ext>
                </a:extLst>
              </a:tr>
              <a:tr h="237676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347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65436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8214B8-6DD2-914E-E17C-4B2650E008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AA2A6EEF-C575-7EA6-5295-87C346D6EB22}"/>
              </a:ext>
            </a:extLst>
          </p:cNvPr>
          <p:cNvSpPr txBox="1"/>
          <p:nvPr/>
        </p:nvSpPr>
        <p:spPr>
          <a:xfrm>
            <a:off x="3873500" y="5715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9C98312-80F8-5BA6-4121-163DC929A7FB}"/>
              </a:ext>
            </a:extLst>
          </p:cNvPr>
          <p:cNvSpPr txBox="1"/>
          <p:nvPr/>
        </p:nvSpPr>
        <p:spPr>
          <a:xfrm>
            <a:off x="4572000" y="736600"/>
            <a:ext cx="37104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LES CLASSES SPORT ETUDES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10CC44D-1BA1-901B-8827-A7BFCF05B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7CC56217-944E-B795-4462-C5019BD38B5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61" y="26787"/>
            <a:ext cx="1491180" cy="150086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0864A7FC-26FE-5DA4-B5E1-C45199DF23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061304"/>
              </p:ext>
            </p:extLst>
          </p:nvPr>
        </p:nvGraphicFramePr>
        <p:xfrm>
          <a:off x="221061" y="2316480"/>
          <a:ext cx="1178541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4235">
                  <a:extLst>
                    <a:ext uri="{9D8B030D-6E8A-4147-A177-3AD203B41FA5}">
                      <a16:colId xmlns:a16="http://schemas.microsoft.com/office/drawing/2014/main" val="2986857085"/>
                    </a:ext>
                  </a:extLst>
                </a:gridCol>
                <a:gridCol w="1964235">
                  <a:extLst>
                    <a:ext uri="{9D8B030D-6E8A-4147-A177-3AD203B41FA5}">
                      <a16:colId xmlns:a16="http://schemas.microsoft.com/office/drawing/2014/main" val="3476186256"/>
                    </a:ext>
                  </a:extLst>
                </a:gridCol>
                <a:gridCol w="1964235">
                  <a:extLst>
                    <a:ext uri="{9D8B030D-6E8A-4147-A177-3AD203B41FA5}">
                      <a16:colId xmlns:a16="http://schemas.microsoft.com/office/drawing/2014/main" val="4084450637"/>
                    </a:ext>
                  </a:extLst>
                </a:gridCol>
                <a:gridCol w="1964235">
                  <a:extLst>
                    <a:ext uri="{9D8B030D-6E8A-4147-A177-3AD203B41FA5}">
                      <a16:colId xmlns:a16="http://schemas.microsoft.com/office/drawing/2014/main" val="4266258867"/>
                    </a:ext>
                  </a:extLst>
                </a:gridCol>
                <a:gridCol w="1964235">
                  <a:extLst>
                    <a:ext uri="{9D8B030D-6E8A-4147-A177-3AD203B41FA5}">
                      <a16:colId xmlns:a16="http://schemas.microsoft.com/office/drawing/2014/main" val="2005719175"/>
                    </a:ext>
                  </a:extLst>
                </a:gridCol>
                <a:gridCol w="1964235">
                  <a:extLst>
                    <a:ext uri="{9D8B030D-6E8A-4147-A177-3AD203B41FA5}">
                      <a16:colId xmlns:a16="http://schemas.microsoft.com/office/drawing/2014/main" val="17235294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NIVEAU DE CLASSE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EFFECTIF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APSA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AMENAGEMENT/ ALLEGEMENT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EVALUATION PARTICULIERE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PARTENARIAT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661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347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058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771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282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5375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144A12-9581-49CD-A706-2CFF3CA22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463" y="856091"/>
            <a:ext cx="13033513" cy="697556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700" dirty="0">
                <a:latin typeface="Arial" panose="020B0604020202020204" pitchFamily="34" charset="0"/>
                <a:cs typeface="Arial" panose="020B0604020202020204" pitchFamily="34" charset="0"/>
              </a:rPr>
              <a:t>Les essentiels du projet concerté </a:t>
            </a:r>
            <a:br>
              <a:rPr lang="fr-FR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700" dirty="0">
                <a:latin typeface="Arial" panose="020B0604020202020204" pitchFamily="34" charset="0"/>
                <a:cs typeface="Arial" panose="020B0604020202020204" pitchFamily="34" charset="0"/>
              </a:rPr>
              <a:t>d’une classe CHAD </a:t>
            </a:r>
            <a:br>
              <a:rPr lang="fr-FR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000" dirty="0"/>
              <a:t>Arrêté du 4-6 2010 </a:t>
            </a:r>
            <a:r>
              <a:rPr lang="fr-FR" sz="2000" dirty="0">
                <a:hlinkClick r:id="rId2"/>
              </a:rPr>
              <a:t>https://www.education.gouv.fr/cid53533/mene1010856a.html</a:t>
            </a:r>
            <a:r>
              <a:rPr lang="fr-FR" sz="2000" dirty="0"/>
              <a:t>    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9AC34C3-1924-4E00-8948-961E82FD9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636" y="1920084"/>
            <a:ext cx="10515600" cy="4737894"/>
          </a:xfrm>
        </p:spPr>
        <p:txBody>
          <a:bodyPr>
            <a:normAutofit fontScale="40000" lnSpcReduction="20000"/>
          </a:bodyPr>
          <a:lstStyle/>
          <a:p>
            <a:r>
              <a:rPr lang="fr-FR" sz="3300" b="1" dirty="0"/>
              <a:t>Etablissements partenaires :compétences complémentaires</a:t>
            </a:r>
          </a:p>
          <a:p>
            <a:r>
              <a:rPr lang="fr-FR" sz="3300" b="1" dirty="0"/>
              <a:t>Responsabilité pédagogique partagée</a:t>
            </a:r>
          </a:p>
          <a:p>
            <a:r>
              <a:rPr lang="fr-FR" sz="3300" b="1" dirty="0"/>
              <a:t>Concertation régulière</a:t>
            </a:r>
          </a:p>
          <a:p>
            <a:r>
              <a:rPr lang="fr-FR" sz="3300" b="1" dirty="0"/>
              <a:t>Convention</a:t>
            </a:r>
          </a:p>
          <a:p>
            <a:r>
              <a:rPr lang="fr-FR" sz="3300" b="1" dirty="0"/>
              <a:t>Double tutelle ministérielle (EN Culture)</a:t>
            </a:r>
          </a:p>
          <a:p>
            <a:r>
              <a:rPr lang="fr-FR" sz="3300" b="1" dirty="0"/>
              <a:t>Pas de filière ou classe uniquement composée d’élèves CHAD</a:t>
            </a:r>
          </a:p>
          <a:p>
            <a:r>
              <a:rPr lang="fr-FR" sz="3300" b="1" dirty="0"/>
              <a:t>Allègements des volumes horaires répartis dans les disciplines</a:t>
            </a:r>
          </a:p>
          <a:p>
            <a:r>
              <a:rPr lang="fr-FR" sz="3300" b="1" dirty="0"/>
              <a:t>Bilans réguliers pour évaluer le dispositif</a:t>
            </a:r>
          </a:p>
          <a:p>
            <a:r>
              <a:rPr lang="fr-FR" sz="3300" b="1" dirty="0"/>
              <a:t>Transdisciplinarité </a:t>
            </a:r>
          </a:p>
          <a:p>
            <a:r>
              <a:rPr lang="fr-FR" sz="3300" b="1" dirty="0"/>
              <a:t>Programme pour une maîtrise d’une motricité expressive :</a:t>
            </a:r>
          </a:p>
          <a:p>
            <a:r>
              <a:rPr lang="fr-FR" sz="3300" b="1" dirty="0"/>
              <a:t>3 domaines de compétences complémentaires et interactifs: enjeux ,objectifs, connaissances, capacités, attitudes pour chacun d’eux:</a:t>
            </a:r>
          </a:p>
          <a:p>
            <a:pPr lvl="1">
              <a:buFontTx/>
              <a:buChar char="-"/>
            </a:pPr>
            <a:r>
              <a:rPr lang="fr-FR" sz="3300" b="1" dirty="0"/>
              <a:t>Le corps dans le mouvement dansé</a:t>
            </a:r>
          </a:p>
          <a:p>
            <a:pPr lvl="1">
              <a:buFontTx/>
              <a:buChar char="-"/>
            </a:pPr>
            <a:r>
              <a:rPr lang="fr-FR" sz="3300" b="1" dirty="0"/>
              <a:t>la danse en relation à la musique</a:t>
            </a:r>
          </a:p>
          <a:p>
            <a:pPr lvl="1">
              <a:buFontTx/>
              <a:buChar char="-"/>
            </a:pPr>
            <a:r>
              <a:rPr lang="fr-FR" sz="3300" b="1" dirty="0"/>
              <a:t>la culture chorégraphique</a:t>
            </a:r>
          </a:p>
          <a:p>
            <a:r>
              <a:rPr lang="fr-FR" sz="3300" b="1" dirty="0"/>
              <a:t>Partage des enseignements des 3 domaines entre les partenaires </a:t>
            </a:r>
          </a:p>
          <a:p>
            <a:r>
              <a:rPr lang="fr-FR" sz="3300" b="1" dirty="0"/>
              <a:t>Evaluation des acquis ,progrès obstacles sur chaque année de formation</a:t>
            </a:r>
          </a:p>
          <a:p>
            <a:r>
              <a:rPr lang="fr-FR" sz="3300" b="1" dirty="0"/>
              <a:t>Critères d’évaluation définis ,connus, par les partenaires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98ADD4F-124F-460E-9668-1FA066F6B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90DBA27-3329-99D6-1CC5-82E011AD6EA4}"/>
              </a:ext>
            </a:extLst>
          </p:cNvPr>
          <p:cNvSpPr txBox="1"/>
          <p:nvPr/>
        </p:nvSpPr>
        <p:spPr>
          <a:xfrm>
            <a:off x="5221356" y="200022"/>
            <a:ext cx="25478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LES CLASSES CHAD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05734F3-2E64-1E89-A765-77DFA51AA7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61" y="26787"/>
            <a:ext cx="1491180" cy="15008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466832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56D40E3B-D8BD-CD2C-ED97-4D2230721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F358A3E-B7CB-E802-3E65-63D03CDD27BE}"/>
              </a:ext>
            </a:extLst>
          </p:cNvPr>
          <p:cNvSpPr txBox="1"/>
          <p:nvPr/>
        </p:nvSpPr>
        <p:spPr>
          <a:xfrm>
            <a:off x="5208104" y="332543"/>
            <a:ext cx="25478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LES CLASSES CHAD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5DAE135-5698-19FA-DAB1-296E0E0D4C8F}"/>
              </a:ext>
            </a:extLst>
          </p:cNvPr>
          <p:cNvSpPr txBox="1"/>
          <p:nvPr/>
        </p:nvSpPr>
        <p:spPr>
          <a:xfrm>
            <a:off x="2330402" y="1800983"/>
            <a:ext cx="816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PROJET CONCERTE DU COLLEGE ET DU PARTENAIRE : Modèle académique de cadre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03E5DF8-158D-C6DE-73D7-4F846074E4F8}"/>
              </a:ext>
            </a:extLst>
          </p:cNvPr>
          <p:cNvSpPr txBox="1"/>
          <p:nvPr/>
        </p:nvSpPr>
        <p:spPr>
          <a:xfrm>
            <a:off x="808383" y="2711583"/>
            <a:ext cx="1121133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b="1" dirty="0"/>
              <a:t>https://eps.wp.ac-dijon.fr/2024/12/17/cadre-du-projet-concerte-chad/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2E53B25D-2CAC-D90E-3F57-6C87DC2678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61" y="26787"/>
            <a:ext cx="1491180" cy="15008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75482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2CB7D0-18F6-B08A-0B07-CAB5E54659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2E26DBC8-A357-0479-38C6-6ECEB371626B}"/>
              </a:ext>
            </a:extLst>
          </p:cNvPr>
          <p:cNvSpPr txBox="1"/>
          <p:nvPr/>
        </p:nvSpPr>
        <p:spPr>
          <a:xfrm>
            <a:off x="3873500" y="5715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0C1E8DD-4F1E-7CFD-D284-A20E0B466057}"/>
              </a:ext>
            </a:extLst>
          </p:cNvPr>
          <p:cNvSpPr txBox="1"/>
          <p:nvPr/>
        </p:nvSpPr>
        <p:spPr>
          <a:xfrm>
            <a:off x="3108960" y="1065985"/>
            <a:ext cx="8667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LES 2H D’ACTIVITES EN PLUS AU COLLEGE ( si établissement en REP)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347873C-6B13-69E2-7247-461703240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9D0465EA-14E3-2C94-0F9B-1C441ED4FA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61" y="26787"/>
            <a:ext cx="1491180" cy="150086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7E601769-D4F7-E6F2-A7F6-E246442A5F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491573"/>
              </p:ext>
            </p:extLst>
          </p:nvPr>
        </p:nvGraphicFramePr>
        <p:xfrm>
          <a:off x="114301" y="2251286"/>
          <a:ext cx="11887198" cy="3214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8171">
                  <a:extLst>
                    <a:ext uri="{9D8B030D-6E8A-4147-A177-3AD203B41FA5}">
                      <a16:colId xmlns:a16="http://schemas.microsoft.com/office/drawing/2014/main" val="1933612234"/>
                    </a:ext>
                  </a:extLst>
                </a:gridCol>
                <a:gridCol w="1698171">
                  <a:extLst>
                    <a:ext uri="{9D8B030D-6E8A-4147-A177-3AD203B41FA5}">
                      <a16:colId xmlns:a16="http://schemas.microsoft.com/office/drawing/2014/main" val="757891202"/>
                    </a:ext>
                  </a:extLst>
                </a:gridCol>
                <a:gridCol w="2054336">
                  <a:extLst>
                    <a:ext uri="{9D8B030D-6E8A-4147-A177-3AD203B41FA5}">
                      <a16:colId xmlns:a16="http://schemas.microsoft.com/office/drawing/2014/main" val="1577767457"/>
                    </a:ext>
                  </a:extLst>
                </a:gridCol>
                <a:gridCol w="1342007">
                  <a:extLst>
                    <a:ext uri="{9D8B030D-6E8A-4147-A177-3AD203B41FA5}">
                      <a16:colId xmlns:a16="http://schemas.microsoft.com/office/drawing/2014/main" val="117747996"/>
                    </a:ext>
                  </a:extLst>
                </a:gridCol>
                <a:gridCol w="1698171">
                  <a:extLst>
                    <a:ext uri="{9D8B030D-6E8A-4147-A177-3AD203B41FA5}">
                      <a16:colId xmlns:a16="http://schemas.microsoft.com/office/drawing/2014/main" val="3088369456"/>
                    </a:ext>
                  </a:extLst>
                </a:gridCol>
                <a:gridCol w="1698171">
                  <a:extLst>
                    <a:ext uri="{9D8B030D-6E8A-4147-A177-3AD203B41FA5}">
                      <a16:colId xmlns:a16="http://schemas.microsoft.com/office/drawing/2014/main" val="3044554925"/>
                    </a:ext>
                  </a:extLst>
                </a:gridCol>
                <a:gridCol w="1698171">
                  <a:extLst>
                    <a:ext uri="{9D8B030D-6E8A-4147-A177-3AD203B41FA5}">
                      <a16:colId xmlns:a16="http://schemas.microsoft.com/office/drawing/2014/main" val="1842306310"/>
                    </a:ext>
                  </a:extLst>
                </a:gridCol>
              </a:tblGrid>
              <a:tr h="640504">
                <a:tc>
                  <a:txBody>
                    <a:bodyPr/>
                    <a:lstStyle/>
                    <a:p>
                      <a:r>
                        <a:rPr lang="fr-FR" dirty="0"/>
                        <a:t>EFFECTIF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HORAIRES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ENCADREMENT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APSA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LIEU DE PRATIQUE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PARTENAIRE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COORDINATION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5833728"/>
                  </a:ext>
                </a:extLst>
              </a:tr>
              <a:tr h="257432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640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7558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7B0602-52C0-47A2-B667-C2705B9FE0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DBA65C5-EDA6-4637-BAC2-CEEBDB22FF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2BB7322F-BD57-4DBA-8772-228C2E791A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533858"/>
              </p:ext>
            </p:extLst>
          </p:nvPr>
        </p:nvGraphicFramePr>
        <p:xfrm>
          <a:off x="897736" y="781024"/>
          <a:ext cx="10690924" cy="5865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8540">
                  <a:extLst>
                    <a:ext uri="{9D8B030D-6E8A-4147-A177-3AD203B41FA5}">
                      <a16:colId xmlns:a16="http://schemas.microsoft.com/office/drawing/2014/main" val="990888984"/>
                    </a:ext>
                  </a:extLst>
                </a:gridCol>
                <a:gridCol w="2148540">
                  <a:extLst>
                    <a:ext uri="{9D8B030D-6E8A-4147-A177-3AD203B41FA5}">
                      <a16:colId xmlns:a16="http://schemas.microsoft.com/office/drawing/2014/main" val="576699959"/>
                    </a:ext>
                  </a:extLst>
                </a:gridCol>
                <a:gridCol w="2148540">
                  <a:extLst>
                    <a:ext uri="{9D8B030D-6E8A-4147-A177-3AD203B41FA5}">
                      <a16:colId xmlns:a16="http://schemas.microsoft.com/office/drawing/2014/main" val="3529170745"/>
                    </a:ext>
                  </a:extLst>
                </a:gridCol>
                <a:gridCol w="2122652">
                  <a:extLst>
                    <a:ext uri="{9D8B030D-6E8A-4147-A177-3AD203B41FA5}">
                      <a16:colId xmlns:a16="http://schemas.microsoft.com/office/drawing/2014/main" val="1984648370"/>
                    </a:ext>
                  </a:extLst>
                </a:gridCol>
                <a:gridCol w="2122652">
                  <a:extLst>
                    <a:ext uri="{9D8B030D-6E8A-4147-A177-3AD203B41FA5}">
                      <a16:colId xmlns:a16="http://schemas.microsoft.com/office/drawing/2014/main" val="1910414586"/>
                    </a:ext>
                  </a:extLst>
                </a:gridCol>
              </a:tblGrid>
              <a:tr h="2361087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bg1"/>
                          </a:solidFill>
                        </a:rPr>
                        <a:t>Public scolaire             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Effectif, répartition F/G, internes/externes, recrutement,</a:t>
                      </a:r>
                      <a:r>
                        <a:rPr lang="fr-FR" sz="1200" baseline="0" dirty="0">
                          <a:solidFill>
                            <a:schemeClr val="tx1"/>
                          </a:solidFill>
                        </a:rPr>
                        <a:t> CSP, 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élèves à besoins éducatifs particuliers</a:t>
                      </a:r>
                      <a:r>
                        <a:rPr lang="fr-FR" sz="1200" baseline="0" dirty="0">
                          <a:solidFill>
                            <a:schemeClr val="tx1"/>
                          </a:solidFill>
                        </a:rPr>
                        <a:t> (élèves en situation de handicap  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 précoces, allophones,, sportifs</a:t>
                      </a:r>
                      <a:r>
                        <a:rPr lang="fr-FR" sz="1200" baseline="0" dirty="0">
                          <a:solidFill>
                            <a:schemeClr val="tx1"/>
                          </a:solidFill>
                        </a:rPr>
                        <a:t> de haut niveau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…)</a:t>
                      </a:r>
                    </a:p>
                    <a:p>
                      <a:pPr algn="ctr"/>
                      <a:endParaRPr lang="fr-FR" sz="24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fr-FR" sz="240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solidFill>
                            <a:schemeClr val="bg1"/>
                          </a:solidFill>
                        </a:rPr>
                        <a:t>Spécificités         </a:t>
                      </a:r>
                      <a:r>
                        <a:rPr lang="fr-FR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Etablissement rural,  urbain, cité scolaire, sections sportives scolaires, accueil SHN, pôle, partenariats particuliers, ateliers artistiques</a:t>
                      </a:r>
                      <a:r>
                        <a:rPr lang="fr-FR" sz="1200" baseline="0" dirty="0">
                          <a:solidFill>
                            <a:schemeClr val="tx1"/>
                          </a:solidFill>
                        </a:rPr>
                        <a:t> ou option danse,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 spécialité ART – DANSE…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solidFill>
                            <a:schemeClr val="bg1"/>
                          </a:solidFill>
                        </a:rPr>
                        <a:t>Ressources  humaines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 Nombre de professeurs EPS, et fonctions particulières de chacun, éventuels</a:t>
                      </a:r>
                      <a:r>
                        <a:rPr lang="fr-FR" sz="1200" baseline="0" dirty="0">
                          <a:solidFill>
                            <a:schemeClr val="tx1"/>
                          </a:solidFill>
                        </a:rPr>
                        <a:t> temps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 partiels), missions particulières, statut (titulaires, TZR, PSTG, professeurs contractuels),</a:t>
                      </a:r>
                      <a:r>
                        <a:rPr lang="fr-FR" sz="12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1200" dirty="0">
                          <a:solidFill>
                            <a:srgbClr val="FF0000"/>
                          </a:solidFill>
                        </a:rPr>
                        <a:t>moments de concertation prévus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installations, numérique, transports , accès…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bg1"/>
                          </a:solidFill>
                        </a:rPr>
                        <a:t>Contraintes matérielles</a:t>
                      </a:r>
                      <a:r>
                        <a:rPr lang="fr-FR" sz="2400" baseline="0" dirty="0">
                          <a:solidFill>
                            <a:schemeClr val="bg1"/>
                          </a:solidFill>
                        </a:rPr>
                        <a:t> et humaines</a:t>
                      </a:r>
                    </a:p>
                    <a:p>
                      <a:pPr algn="ctr"/>
                      <a:endParaRPr lang="fr-FR" sz="2400" baseline="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fr-FR" sz="2400" baseline="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fr-FR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bg1"/>
                          </a:solidFill>
                        </a:rPr>
                        <a:t>Labellisation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685837"/>
                  </a:ext>
                </a:extLst>
              </a:tr>
              <a:tr h="3214239"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349416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23EE121F-91BC-44B0-AEC8-C01D02B033EE}"/>
              </a:ext>
            </a:extLst>
          </p:cNvPr>
          <p:cNvSpPr txBox="1"/>
          <p:nvPr/>
        </p:nvSpPr>
        <p:spPr>
          <a:xfrm>
            <a:off x="2170776" y="152996"/>
            <a:ext cx="94178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Etape 1 </a:t>
            </a:r>
            <a:r>
              <a:rPr lang="fr-FR" dirty="0"/>
              <a:t>: </a:t>
            </a:r>
            <a:r>
              <a:rPr lang="fr-FR" b="1" dirty="0"/>
              <a:t>ETABLIR UN DIAGNOSTIC</a:t>
            </a:r>
          </a:p>
          <a:p>
            <a:r>
              <a:rPr lang="fr-FR" b="1" dirty="0"/>
              <a:t>3.1 DESCRIPTION DU CONTEXTE LOCAL</a:t>
            </a:r>
            <a:r>
              <a:rPr lang="fr-FR" b="1" i="1" dirty="0">
                <a:solidFill>
                  <a:srgbClr val="FF0000"/>
                </a:solidFill>
              </a:rPr>
              <a:t>  		</a:t>
            </a:r>
          </a:p>
          <a:p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4A69B18-948D-44CF-8813-DA8DC7094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98143C53-1C29-C876-712C-FC91D6B165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61" y="395084"/>
            <a:ext cx="618957" cy="6229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17789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89F57D3D-CF2A-3871-3764-D5BE6155A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9580C52-2887-71D8-0C60-557C52D49F66}"/>
              </a:ext>
            </a:extLst>
          </p:cNvPr>
          <p:cNvSpPr txBox="1"/>
          <p:nvPr/>
        </p:nvSpPr>
        <p:spPr>
          <a:xfrm>
            <a:off x="1258957" y="1779687"/>
            <a:ext cx="10442713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hlinkClick r:id="rId2"/>
              </a:rPr>
              <a:t>https://eps.wp.ac-dijon.fr/</a:t>
            </a:r>
            <a:r>
              <a:rPr lang="fr-FR" dirty="0"/>
              <a:t>  LE SITE ACADEMIQUE EPS</a:t>
            </a:r>
          </a:p>
          <a:p>
            <a:endParaRPr lang="fr-FR" dirty="0"/>
          </a:p>
          <a:p>
            <a:r>
              <a:rPr lang="fr-FR" dirty="0">
                <a:hlinkClick r:id="rId3"/>
              </a:rPr>
              <a:t>https://eps.wp.ac-dijon.fr/2024/12/30/les-programmes-en-eps/</a:t>
            </a:r>
            <a:r>
              <a:rPr lang="fr-FR" dirty="0"/>
              <a:t>  LES PROGRAMMES EN EPS</a:t>
            </a:r>
          </a:p>
          <a:p>
            <a:endParaRPr lang="fr-FR" dirty="0"/>
          </a:p>
          <a:p>
            <a:r>
              <a:rPr lang="fr-FR" dirty="0">
                <a:hlinkClick r:id="rId4"/>
              </a:rPr>
              <a:t>https://eps.wp.ac-dijon.fr/2024/12/12/guide-reglementaire/</a:t>
            </a:r>
            <a:r>
              <a:rPr lang="fr-FR" dirty="0"/>
              <a:t>  LE GUIDE REGLEMENTAIRE</a:t>
            </a:r>
          </a:p>
          <a:p>
            <a:endParaRPr lang="fr-FR" dirty="0"/>
          </a:p>
          <a:p>
            <a:r>
              <a:rPr lang="fr-FR" dirty="0"/>
              <a:t> </a:t>
            </a:r>
            <a:r>
              <a:rPr lang="fr-FR" dirty="0">
                <a:hlinkClick r:id="rId5"/>
              </a:rPr>
              <a:t>https://eps.wp.ac-dijon.fr/?s=FLASH+INFOS</a:t>
            </a:r>
            <a:r>
              <a:rPr lang="fr-FR" dirty="0"/>
              <a:t>   </a:t>
            </a:r>
            <a:r>
              <a:rPr lang="fr-FR"/>
              <a:t>LES FLASHS  </a:t>
            </a:r>
            <a:r>
              <a:rPr lang="fr-FR" dirty="0"/>
              <a:t>INFOS</a:t>
            </a:r>
          </a:p>
          <a:p>
            <a:endParaRPr lang="fr-FR" dirty="0"/>
          </a:p>
          <a:p>
            <a:r>
              <a:rPr lang="fr-FR" dirty="0">
                <a:hlinkClick r:id="rId6"/>
              </a:rPr>
              <a:t>https://eps.wp.ac-dijon.fr/2024/12/24/ressources-pour-une-evaluation-formative-et-sommative-explicite/</a:t>
            </a:r>
            <a:endParaRPr lang="fr-FR" dirty="0"/>
          </a:p>
          <a:p>
            <a:r>
              <a:rPr lang="fr-FR" dirty="0"/>
              <a:t>DES GRILLES D’EVALUATION</a:t>
            </a:r>
          </a:p>
          <a:p>
            <a:endParaRPr lang="fr-FR" dirty="0"/>
          </a:p>
          <a:p>
            <a:r>
              <a:rPr lang="fr-FR" dirty="0">
                <a:hlinkClick r:id="rId7"/>
              </a:rPr>
              <a:t>https://eps.wp.ac-dijon.fr/2024/12/24/eps-aptitude-partielle-certificat-academique/</a:t>
            </a:r>
            <a:r>
              <a:rPr lang="fr-FR" dirty="0"/>
              <a:t>   LE CERTIFICAT MEDICAL ACADEMIQUE</a:t>
            </a:r>
          </a:p>
          <a:p>
            <a:endParaRPr lang="fr-FR" dirty="0"/>
          </a:p>
          <a:p>
            <a:r>
              <a:rPr lang="fr-FR" dirty="0">
                <a:hlinkClick r:id="rId8"/>
              </a:rPr>
              <a:t>https://eps.wp.ac-dijon.fr/2024/12/18/vademecum-eps-adaptee/</a:t>
            </a:r>
            <a:r>
              <a:rPr lang="fr-FR" dirty="0"/>
              <a:t>  L’EPS ADAPTEE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0183ECE-C69F-AF4C-8C3B-F3175607F72D}"/>
              </a:ext>
            </a:extLst>
          </p:cNvPr>
          <p:cNvSpPr txBox="1"/>
          <p:nvPr/>
        </p:nvSpPr>
        <p:spPr>
          <a:xfrm>
            <a:off x="3415682" y="732068"/>
            <a:ext cx="5360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/>
              <a:t>LES RESSOURCES A CONSULTER REGULIEREMENT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424F199-B0E8-B0FA-5F1B-2B6E5FADF01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150" y="204858"/>
            <a:ext cx="921337" cy="927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3805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199015C-C986-4441-B34D-4101E21A67B5}"/>
              </a:ext>
            </a:extLst>
          </p:cNvPr>
          <p:cNvSpPr txBox="1"/>
          <p:nvPr/>
        </p:nvSpPr>
        <p:spPr>
          <a:xfrm>
            <a:off x="3583740" y="812799"/>
            <a:ext cx="8125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ETAPE 1.2</a:t>
            </a:r>
            <a:r>
              <a:rPr lang="fr-FR" b="1" i="1" dirty="0"/>
              <a:t> </a:t>
            </a:r>
            <a:r>
              <a:rPr lang="fr-FR" b="1" dirty="0"/>
              <a:t>DIAGNOSTIC – ANALYSE DES BESOINS DE FORMATION DES ELEVES                                        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BF40AD3-25E3-483D-A7C4-A4752FB03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graphicFrame>
        <p:nvGraphicFramePr>
          <p:cNvPr id="6" name="Tableau 8">
            <a:extLst>
              <a:ext uri="{FF2B5EF4-FFF2-40B4-BE49-F238E27FC236}">
                <a16:creationId xmlns:a16="http://schemas.microsoft.com/office/drawing/2014/main" id="{3390D084-56BA-4790-80C3-6F10D8D5A3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88474"/>
              </p:ext>
            </p:extLst>
          </p:nvPr>
        </p:nvGraphicFramePr>
        <p:xfrm>
          <a:off x="261627" y="1672046"/>
          <a:ext cx="11573324" cy="4558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1493">
                  <a:extLst>
                    <a:ext uri="{9D8B030D-6E8A-4147-A177-3AD203B41FA5}">
                      <a16:colId xmlns:a16="http://schemas.microsoft.com/office/drawing/2014/main" val="1387189146"/>
                    </a:ext>
                  </a:extLst>
                </a:gridCol>
                <a:gridCol w="9731831">
                  <a:extLst>
                    <a:ext uri="{9D8B030D-6E8A-4147-A177-3AD203B41FA5}">
                      <a16:colId xmlns:a16="http://schemas.microsoft.com/office/drawing/2014/main" val="1931259207"/>
                    </a:ext>
                  </a:extLst>
                </a:gridCol>
              </a:tblGrid>
              <a:tr h="8492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ANALYSE des besoins de formation des élèves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233099"/>
                  </a:ext>
                </a:extLst>
              </a:tr>
              <a:tr h="1854848">
                <a:tc>
                  <a:txBody>
                    <a:bodyPr/>
                    <a:lstStyle/>
                    <a:p>
                      <a:r>
                        <a:rPr lang="fr-FR" baseline="0" dirty="0"/>
                        <a:t>D’un point de vue m</a:t>
                      </a:r>
                      <a:r>
                        <a:rPr lang="fr-FR" dirty="0"/>
                        <a:t>oteur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068693"/>
                  </a:ext>
                </a:extLst>
              </a:tr>
              <a:tr h="1854848">
                <a:tc>
                  <a:txBody>
                    <a:bodyPr/>
                    <a:lstStyle/>
                    <a:p>
                      <a:r>
                        <a:rPr lang="fr-FR" dirty="0"/>
                        <a:t>D’un point de vue méthodologique et social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837467"/>
                  </a:ext>
                </a:extLst>
              </a:tr>
            </a:tbl>
          </a:graphicData>
        </a:graphic>
      </p:graphicFrame>
      <p:pic>
        <p:nvPicPr>
          <p:cNvPr id="3" name="Image 2">
            <a:extLst>
              <a:ext uri="{FF2B5EF4-FFF2-40B4-BE49-F238E27FC236}">
                <a16:creationId xmlns:a16="http://schemas.microsoft.com/office/drawing/2014/main" id="{7EA1E186-7357-15EF-0831-7D3954805E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95" y="499387"/>
            <a:ext cx="904875" cy="9107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0592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C7772A50-B1EC-4FBE-B524-6D417D8D30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415562"/>
              </p:ext>
            </p:extLst>
          </p:nvPr>
        </p:nvGraphicFramePr>
        <p:xfrm>
          <a:off x="691798" y="527568"/>
          <a:ext cx="10979502" cy="56717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995">
                  <a:extLst>
                    <a:ext uri="{9D8B030D-6E8A-4147-A177-3AD203B41FA5}">
                      <a16:colId xmlns:a16="http://schemas.microsoft.com/office/drawing/2014/main" val="2995739290"/>
                    </a:ext>
                  </a:extLst>
                </a:gridCol>
                <a:gridCol w="742357">
                  <a:extLst>
                    <a:ext uri="{9D8B030D-6E8A-4147-A177-3AD203B41FA5}">
                      <a16:colId xmlns:a16="http://schemas.microsoft.com/office/drawing/2014/main" val="3117929410"/>
                    </a:ext>
                  </a:extLst>
                </a:gridCol>
                <a:gridCol w="3312050">
                  <a:extLst>
                    <a:ext uri="{9D8B030D-6E8A-4147-A177-3AD203B41FA5}">
                      <a16:colId xmlns:a16="http://schemas.microsoft.com/office/drawing/2014/main" val="778600832"/>
                    </a:ext>
                  </a:extLst>
                </a:gridCol>
                <a:gridCol w="6624100">
                  <a:extLst>
                    <a:ext uri="{9D8B030D-6E8A-4147-A177-3AD203B41FA5}">
                      <a16:colId xmlns:a16="http://schemas.microsoft.com/office/drawing/2014/main" val="4011496763"/>
                    </a:ext>
                  </a:extLst>
                </a:gridCol>
              </a:tblGrid>
              <a:tr h="348758">
                <a:tc>
                  <a:txBody>
                    <a:bodyPr/>
                    <a:lstStyle/>
                    <a:p>
                      <a:pPr algn="ctr"/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</a:rPr>
                        <a:t> Eléments significatifs du contexte déclinés dans les projets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9338287"/>
                  </a:ext>
                </a:extLst>
              </a:tr>
              <a:tr h="555573">
                <a:tc rowSpan="5"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solidFill>
                            <a:schemeClr val="tx1"/>
                          </a:solidFill>
                        </a:rPr>
                        <a:t>Objectifs</a:t>
                      </a:r>
                    </a:p>
                  </a:txBody>
                  <a:tcPr vert="vert270" anchor="ctr"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/>
                        <a:t>Projet établissement / contrat d’objectifs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/>
                        <a:t>Projet EPS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81117170"/>
                  </a:ext>
                </a:extLst>
              </a:tr>
              <a:tr h="956729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Axes</a:t>
                      </a:r>
                    </a:p>
                  </a:txBody>
                  <a:tcPr vert="vert27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Nous retenons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Justification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41729894"/>
                  </a:ext>
                </a:extLst>
              </a:tr>
              <a:tr h="1254393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734389"/>
                  </a:ext>
                </a:extLst>
              </a:tr>
              <a:tr h="1254393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277179"/>
                  </a:ext>
                </a:extLst>
              </a:tr>
              <a:tr h="1254393">
                <a:tc vMerge="1"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452122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4F6A96E3-2577-4113-9DBA-8A1C4834DFBD}"/>
              </a:ext>
            </a:extLst>
          </p:cNvPr>
          <p:cNvSpPr txBox="1"/>
          <p:nvPr/>
        </p:nvSpPr>
        <p:spPr>
          <a:xfrm>
            <a:off x="4798842" y="174273"/>
            <a:ext cx="40197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 ETAPE 2 </a:t>
            </a:r>
            <a:r>
              <a:rPr lang="fr-FR" dirty="0"/>
              <a:t>: </a:t>
            </a:r>
            <a:r>
              <a:rPr lang="fr-FR" sz="2000" b="1" dirty="0"/>
              <a:t>DEFINITION DES OBJECTIFS</a:t>
            </a: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C7AC9962-6061-48D4-AE74-8165CDD5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4148EE15-72AE-9D08-BAD7-9D6B2DE31B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07" y="27284"/>
            <a:ext cx="866586" cy="8722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322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49F6720B-F246-4410-BAFC-FE83A983A28B}"/>
              </a:ext>
            </a:extLst>
          </p:cNvPr>
          <p:cNvSpPr txBox="1"/>
          <p:nvPr/>
        </p:nvSpPr>
        <p:spPr>
          <a:xfrm>
            <a:off x="903654" y="780953"/>
            <a:ext cx="10704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. </a:t>
            </a:r>
          </a:p>
        </p:txBody>
      </p:sp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2C2FBA2C-1AB2-4C19-BE91-ADDAA5F134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84290"/>
              </p:ext>
            </p:extLst>
          </p:nvPr>
        </p:nvGraphicFramePr>
        <p:xfrm>
          <a:off x="1130788" y="1380323"/>
          <a:ext cx="9930424" cy="4678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2606">
                  <a:extLst>
                    <a:ext uri="{9D8B030D-6E8A-4147-A177-3AD203B41FA5}">
                      <a16:colId xmlns:a16="http://schemas.microsoft.com/office/drawing/2014/main" val="1390363884"/>
                    </a:ext>
                  </a:extLst>
                </a:gridCol>
                <a:gridCol w="2482606">
                  <a:extLst>
                    <a:ext uri="{9D8B030D-6E8A-4147-A177-3AD203B41FA5}">
                      <a16:colId xmlns:a16="http://schemas.microsoft.com/office/drawing/2014/main" val="1502166230"/>
                    </a:ext>
                  </a:extLst>
                </a:gridCol>
                <a:gridCol w="2482606">
                  <a:extLst>
                    <a:ext uri="{9D8B030D-6E8A-4147-A177-3AD203B41FA5}">
                      <a16:colId xmlns:a16="http://schemas.microsoft.com/office/drawing/2014/main" val="1798834974"/>
                    </a:ext>
                  </a:extLst>
                </a:gridCol>
                <a:gridCol w="2482606">
                  <a:extLst>
                    <a:ext uri="{9D8B030D-6E8A-4147-A177-3AD203B41FA5}">
                      <a16:colId xmlns:a16="http://schemas.microsoft.com/office/drawing/2014/main" val="1219629702"/>
                    </a:ext>
                  </a:extLst>
                </a:gridCol>
              </a:tblGrid>
              <a:tr h="668319"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/>
                        <a:t>CHAMPS D’APPRENTISSAGE RETENUS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2961247"/>
                  </a:ext>
                </a:extLst>
              </a:tr>
              <a:tr h="668319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6E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        4E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240105"/>
                  </a:ext>
                </a:extLst>
              </a:tr>
              <a:tr h="668319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805554"/>
                  </a:ext>
                </a:extLst>
              </a:tr>
              <a:tr h="668319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7818221"/>
                  </a:ext>
                </a:extLst>
              </a:tr>
              <a:tr h="668319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3934280"/>
                  </a:ext>
                </a:extLst>
              </a:tr>
              <a:tr h="668319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699808"/>
                  </a:ext>
                </a:extLst>
              </a:tr>
              <a:tr h="668319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048582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84AB862A-DDCE-46D5-B56B-A62F66242A3D}"/>
              </a:ext>
            </a:extLst>
          </p:cNvPr>
          <p:cNvSpPr txBox="1"/>
          <p:nvPr/>
        </p:nvSpPr>
        <p:spPr>
          <a:xfrm>
            <a:off x="3314701" y="26900"/>
            <a:ext cx="9067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ETAPE 3 :  FORMULER UN PLAN D’ACTION</a:t>
            </a:r>
          </a:p>
          <a:p>
            <a:r>
              <a:rPr lang="fr-FR" sz="2000" b="1" dirty="0"/>
              <a:t>3.1 OFFRE DE FORMATION PAR CHAMP D’APPRENTISSAGE</a:t>
            </a:r>
          </a:p>
          <a:p>
            <a:r>
              <a:rPr lang="fr-FR" sz="2000" b="1" i="1" dirty="0">
                <a:solidFill>
                  <a:srgbClr val="FF0000"/>
                </a:solidFill>
              </a:rPr>
              <a:t>                                                                                    </a:t>
            </a:r>
            <a:endParaRPr lang="fr-FR" b="1" dirty="0">
              <a:solidFill>
                <a:srgbClr val="FF0000"/>
              </a:solidFill>
            </a:endParaRPr>
          </a:p>
          <a:p>
            <a:pPr algn="ctr"/>
            <a:endParaRPr lang="fr-FR" sz="2000" b="1" dirty="0"/>
          </a:p>
          <a:p>
            <a:endParaRPr lang="fr-FR" sz="2000" b="1" dirty="0"/>
          </a:p>
          <a:p>
            <a:endParaRPr lang="fr-FR" sz="20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534AE9F-35B9-4624-AE9C-F8DFF711F25E}"/>
              </a:ext>
            </a:extLst>
          </p:cNvPr>
          <p:cNvSpPr/>
          <p:nvPr/>
        </p:nvSpPr>
        <p:spPr>
          <a:xfrm>
            <a:off x="1905000" y="5907770"/>
            <a:ext cx="906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Nombre de champs d’apprentissage investis dans le cursus lycée pour toutes les classes:   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BB77F8-8FB6-40BD-BCAE-651F68CBA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2328869E-BBAC-4B04-B721-8BC645ACB2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95" y="499387"/>
            <a:ext cx="675493" cy="6798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4585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D94DD21-6A1E-4338-A67D-797FC4EF1E3C}"/>
              </a:ext>
            </a:extLst>
          </p:cNvPr>
          <p:cNvSpPr txBox="1"/>
          <p:nvPr/>
        </p:nvSpPr>
        <p:spPr>
          <a:xfrm>
            <a:off x="403275" y="118076"/>
            <a:ext cx="117887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3.2 PROGRAMMATION DETAILLEE               </a:t>
            </a:r>
          </a:p>
          <a:p>
            <a:pPr algn="ctr"/>
            <a:r>
              <a:rPr lang="fr-FR" b="1" dirty="0"/>
              <a:t> rappel : 4 séquences recommandées pour chaque niveau de classe</a:t>
            </a:r>
          </a:p>
          <a:p>
            <a:pPr algn="ctr"/>
            <a:endParaRPr lang="fr-FR" b="1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08C3D562-D1CB-48CA-AF45-20E4FD816C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203791"/>
              </p:ext>
            </p:extLst>
          </p:nvPr>
        </p:nvGraphicFramePr>
        <p:xfrm>
          <a:off x="931773" y="1114385"/>
          <a:ext cx="10950527" cy="5495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46987">
                  <a:extLst>
                    <a:ext uri="{9D8B030D-6E8A-4147-A177-3AD203B41FA5}">
                      <a16:colId xmlns:a16="http://schemas.microsoft.com/office/drawing/2014/main" val="1740097301"/>
                    </a:ext>
                  </a:extLst>
                </a:gridCol>
                <a:gridCol w="2448712">
                  <a:extLst>
                    <a:ext uri="{9D8B030D-6E8A-4147-A177-3AD203B41FA5}">
                      <a16:colId xmlns:a16="http://schemas.microsoft.com/office/drawing/2014/main" val="959169387"/>
                    </a:ext>
                  </a:extLst>
                </a:gridCol>
                <a:gridCol w="2454308">
                  <a:extLst>
                    <a:ext uri="{9D8B030D-6E8A-4147-A177-3AD203B41FA5}">
                      <a16:colId xmlns:a16="http://schemas.microsoft.com/office/drawing/2014/main" val="1533261847"/>
                    </a:ext>
                  </a:extLst>
                </a:gridCol>
                <a:gridCol w="2750260">
                  <a:extLst>
                    <a:ext uri="{9D8B030D-6E8A-4147-A177-3AD203B41FA5}">
                      <a16:colId xmlns:a16="http://schemas.microsoft.com/office/drawing/2014/main" val="3657132782"/>
                    </a:ext>
                  </a:extLst>
                </a:gridCol>
                <a:gridCol w="2750260">
                  <a:extLst>
                    <a:ext uri="{9D8B030D-6E8A-4147-A177-3AD203B41FA5}">
                      <a16:colId xmlns:a16="http://schemas.microsoft.com/office/drawing/2014/main" val="1543930572"/>
                    </a:ext>
                  </a:extLst>
                </a:gridCol>
              </a:tblGrid>
              <a:tr h="527326"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 marL="97068" marR="9706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COLLEGE</a:t>
                      </a:r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86572695"/>
                  </a:ext>
                </a:extLst>
              </a:tr>
              <a:tr h="29322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 APSA proposées  EN 6è</a:t>
                      </a:r>
                      <a:endParaRPr lang="fr-FR" sz="1200" b="1" baseline="30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APSA proposées en 5E</a:t>
                      </a:r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APSA proposées en4E</a:t>
                      </a:r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APSA proposées en 3è</a:t>
                      </a:r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427962"/>
                  </a:ext>
                </a:extLst>
              </a:tr>
              <a:tr h="410194">
                <a:tc rowSpan="3"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CA 1</a:t>
                      </a:r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EPREUVE COMBINEE(saut/Course/lancer)</a:t>
                      </a:r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529090"/>
                  </a:ext>
                </a:extLst>
              </a:tr>
              <a:tr h="304658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9821246"/>
                  </a:ext>
                </a:extLst>
              </a:tr>
              <a:tr h="304658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5398421"/>
                  </a:ext>
                </a:extLst>
              </a:tr>
              <a:tr h="304658">
                <a:tc rowSpan="3"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CA 2</a:t>
                      </a:r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3271104"/>
                  </a:ext>
                </a:extLst>
              </a:tr>
              <a:tr h="304658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6913743"/>
                  </a:ext>
                </a:extLst>
              </a:tr>
              <a:tr h="304658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9517861"/>
                  </a:ext>
                </a:extLst>
              </a:tr>
              <a:tr h="304658">
                <a:tc rowSpan="3"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CA 3</a:t>
                      </a:r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E68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SEQUENCE ARTISTIQUE</a:t>
                      </a:r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3339099"/>
                  </a:ext>
                </a:extLst>
              </a:tr>
              <a:tr h="304658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SEQUENCE ACROBATIQUE</a:t>
                      </a:r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260573"/>
                  </a:ext>
                </a:extLst>
              </a:tr>
              <a:tr h="304658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7599842"/>
                  </a:ext>
                </a:extLst>
              </a:tr>
              <a:tr h="304658">
                <a:tc rowSpan="3"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CA 4</a:t>
                      </a:r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2831090"/>
                  </a:ext>
                </a:extLst>
              </a:tr>
              <a:tr h="304658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3815544"/>
                  </a:ext>
                </a:extLst>
              </a:tr>
              <a:tr h="304658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4886139"/>
                  </a:ext>
                </a:extLst>
              </a:tr>
              <a:tr h="304658">
                <a:tc rowSpan="3"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CA 5</a:t>
                      </a:r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BE2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9155534"/>
                  </a:ext>
                </a:extLst>
              </a:tr>
              <a:tr h="304658">
                <a:tc vMerge="1">
                  <a:txBody>
                    <a:bodyPr/>
                    <a:lstStyle/>
                    <a:p>
                      <a:pPr algn="ctr"/>
                      <a:endParaRPr lang="fr-FR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BE2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886951"/>
                  </a:ext>
                </a:extLst>
              </a:tr>
              <a:tr h="304658">
                <a:tc vMerge="1">
                  <a:txBody>
                    <a:bodyPr/>
                    <a:lstStyle/>
                    <a:p>
                      <a:pPr algn="ctr"/>
                      <a:endParaRPr lang="fr-FR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BE2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113841"/>
                  </a:ext>
                </a:extLst>
              </a:tr>
            </a:tbl>
          </a:graphicData>
        </a:graphic>
      </p:graphicFrame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0F563978-F08F-41BD-903A-76B02860C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01232C98-0DAD-B564-0018-4C395608D35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95" y="499387"/>
            <a:ext cx="1007745" cy="10142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489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SpPr txBox="1"/>
          <p:nvPr/>
        </p:nvSpPr>
        <p:spPr>
          <a:xfrm>
            <a:off x="5284788" y="11617325"/>
            <a:ext cx="400050" cy="28575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/>
              <a:t>N 1</a:t>
            </a:r>
          </a:p>
        </p:txBody>
      </p:sp>
      <p:sp>
        <p:nvSpPr>
          <p:cNvPr id="4" name="ZoneTexte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 txBox="1"/>
          <p:nvPr/>
        </p:nvSpPr>
        <p:spPr>
          <a:xfrm>
            <a:off x="5284788" y="12388850"/>
            <a:ext cx="400050" cy="28575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/>
              <a:t>N 2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5263" y="13122275"/>
            <a:ext cx="414337" cy="29845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6688" y="14141450"/>
            <a:ext cx="414337" cy="29845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4788" y="18208625"/>
            <a:ext cx="414337" cy="29845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56213" y="19494500"/>
            <a:ext cx="414337" cy="2921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09A94CE-F4CA-4483-8290-582816526219}"/>
              </a:ext>
            </a:extLst>
          </p:cNvPr>
          <p:cNvSpPr/>
          <p:nvPr/>
        </p:nvSpPr>
        <p:spPr>
          <a:xfrm>
            <a:off x="5559755" y="210790"/>
            <a:ext cx="28765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/>
              <a:t>Etape     EVALUATION</a:t>
            </a:r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E8A4BAAD-A88F-40D6-BB27-4AEB23969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CADAA2BE-B4E1-3890-CD32-3970E716EF7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95" y="499387"/>
            <a:ext cx="1491180" cy="150086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3B3C8F18-B389-954D-A98A-7FCE518FBECE}"/>
              </a:ext>
            </a:extLst>
          </p:cNvPr>
          <p:cNvSpPr txBox="1"/>
          <p:nvPr/>
        </p:nvSpPr>
        <p:spPr>
          <a:xfrm>
            <a:off x="1956501" y="3611245"/>
            <a:ext cx="80025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Les outils d’évaluation  communs : mettre en annexe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2C841D7-CE1F-2064-BD01-CA1FE6395EFF}"/>
              </a:ext>
            </a:extLst>
          </p:cNvPr>
          <p:cNvSpPr txBox="1"/>
          <p:nvPr/>
        </p:nvSpPr>
        <p:spPr>
          <a:xfrm>
            <a:off x="1046923" y="2711583"/>
            <a:ext cx="109197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r-FR" dirty="0">
                <a:hlinkClick r:id="rId8"/>
              </a:rPr>
              <a:t>https://eps.wp.ac-dijon.fr/2024/12/24/ressources-pour-une-evaluation-formative-et-sommative-explicite/</a:t>
            </a:r>
            <a:r>
              <a:rPr lang="fr-FR" dirty="0"/>
              <a:t>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C6E1F64F-1693-A01F-60F3-0C7ED95DF7BB}"/>
              </a:ext>
            </a:extLst>
          </p:cNvPr>
          <p:cNvSpPr txBox="1"/>
          <p:nvPr/>
        </p:nvSpPr>
        <p:spPr>
          <a:xfrm>
            <a:off x="3046158" y="2277160"/>
            <a:ext cx="6270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EXEMPLES  DE GRILLES D’EVALUATION EXPLICITE ET FORMATIVE :</a:t>
            </a:r>
          </a:p>
        </p:txBody>
      </p:sp>
    </p:spTree>
    <p:extLst>
      <p:ext uri="{BB962C8B-B14F-4D97-AF65-F5344CB8AC3E}">
        <p14:creationId xmlns:p14="http://schemas.microsoft.com/office/powerpoint/2010/main" val="19771353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2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SpPr/>
          <p:nvPr/>
        </p:nvSpPr>
        <p:spPr>
          <a:xfrm>
            <a:off x="8877300" y="8302625"/>
            <a:ext cx="889000" cy="228600"/>
          </a:xfrm>
          <a:custGeom>
            <a:avLst/>
            <a:gdLst/>
            <a:ahLst/>
            <a:cxnLst/>
            <a:rect l="0" t="0" r="0" b="0"/>
            <a:pathLst>
              <a:path w="889000" h="228600">
                <a:moveTo>
                  <a:pt x="0" y="228600"/>
                </a:moveTo>
                <a:lnTo>
                  <a:pt x="889000" y="228600"/>
                </a:lnTo>
                <a:lnTo>
                  <a:pt x="8890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</p:spPr>
        <p:txBody>
          <a:bodyPr/>
          <a:lstStyle/>
          <a:p>
            <a:endParaRPr lang="fr-FR"/>
          </a:p>
        </p:txBody>
      </p:sp>
      <p:graphicFrame>
        <p:nvGraphicFramePr>
          <p:cNvPr id="12" name="Tableau 12">
            <a:extLst>
              <a:ext uri="{FF2B5EF4-FFF2-40B4-BE49-F238E27FC236}">
                <a16:creationId xmlns:a16="http://schemas.microsoft.com/office/drawing/2014/main" id="{665D6374-CE3D-405D-BF7D-192B44E01C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585946"/>
              </p:ext>
            </p:extLst>
          </p:nvPr>
        </p:nvGraphicFramePr>
        <p:xfrm>
          <a:off x="166659" y="1412416"/>
          <a:ext cx="11874499" cy="4390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4900">
                  <a:extLst>
                    <a:ext uri="{9D8B030D-6E8A-4147-A177-3AD203B41FA5}">
                      <a16:colId xmlns:a16="http://schemas.microsoft.com/office/drawing/2014/main" val="1933726075"/>
                    </a:ext>
                  </a:extLst>
                </a:gridCol>
                <a:gridCol w="6959599">
                  <a:extLst>
                    <a:ext uri="{9D8B030D-6E8A-4147-A177-3AD203B41FA5}">
                      <a16:colId xmlns:a16="http://schemas.microsoft.com/office/drawing/2014/main" val="1991431447"/>
                    </a:ext>
                  </a:extLst>
                </a:gridCol>
              </a:tblGrid>
              <a:tr h="1278865">
                <a:tc>
                  <a:txBody>
                    <a:bodyPr/>
                    <a:lstStyle/>
                    <a:p>
                      <a:r>
                        <a:rPr lang="fr-FR" dirty="0"/>
                        <a:t>Particularités (Sportifs de haut niveau, </a:t>
                      </a:r>
                      <a:r>
                        <a:rPr lang="fr-FR" dirty="0" err="1"/>
                        <a:t>dys</a:t>
                      </a:r>
                      <a:r>
                        <a:rPr lang="fr-FR" dirty="0"/>
                        <a:t>, autistes, précoces, allophones, en situation de handicap moteur, obèses,</a:t>
                      </a:r>
                      <a:r>
                        <a:rPr lang="fr-FR" baseline="0" dirty="0"/>
                        <a:t> </a:t>
                      </a:r>
                      <a:r>
                        <a:rPr lang="fr-FR" dirty="0"/>
                        <a:t>autres…)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Aménagements prévus :</a:t>
                      </a:r>
                      <a:r>
                        <a:rPr lang="fr-FR" baseline="0" dirty="0"/>
                        <a:t> </a:t>
                      </a:r>
                      <a:r>
                        <a:rPr lang="fr-FR" dirty="0"/>
                        <a:t>évaluations, règlements, gestion de classe, modes de groupements, autres…</a:t>
                      </a:r>
                    </a:p>
                    <a:p>
                      <a:r>
                        <a:rPr lang="fr-FR" dirty="0"/>
                        <a:t>(Voir le Vadémécum EPS adaptée</a:t>
                      </a:r>
                      <a:r>
                        <a:rPr lang="fr-FR" baseline="0" dirty="0"/>
                        <a:t> sur le site académique EPS</a:t>
                      </a:r>
                      <a:r>
                        <a:rPr lang="fr-FR" dirty="0"/>
                        <a:t>)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121977"/>
                  </a:ext>
                </a:extLst>
              </a:tr>
              <a:tr h="518651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4662658"/>
                  </a:ext>
                </a:extLst>
              </a:tr>
              <a:tr h="518651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639369"/>
                  </a:ext>
                </a:extLst>
              </a:tr>
              <a:tr h="518651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957272"/>
                  </a:ext>
                </a:extLst>
              </a:tr>
              <a:tr h="518651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080206"/>
                  </a:ext>
                </a:extLst>
              </a:tr>
              <a:tr h="518651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963601"/>
                  </a:ext>
                </a:extLst>
              </a:tr>
              <a:tr h="518651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9239283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045B2995-194E-4B5B-B819-F6EBACE9CB83}"/>
              </a:ext>
            </a:extLst>
          </p:cNvPr>
          <p:cNvSpPr txBox="1"/>
          <p:nvPr/>
        </p:nvSpPr>
        <p:spPr>
          <a:xfrm>
            <a:off x="298451" y="5882560"/>
            <a:ext cx="11595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rgbClr val="FF0000"/>
                </a:solidFill>
              </a:rPr>
              <a:t>Rappel: L’adaptation doit être réalisée de manière individuelle et en lien avec l’équipe éducative</a:t>
            </a:r>
            <a:r>
              <a:rPr lang="fr-FR" b="1" dirty="0">
                <a:solidFill>
                  <a:srgbClr val="FF0000"/>
                </a:solidFill>
              </a:rPr>
              <a:t> (famille, équipe de direction, médecin scolaire, assistante sociale, vie scolaire, AESH, professeur référent, coordonnateur ULIS…)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9616B2-6E43-46FF-81F7-843452F90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8450" y="6453644"/>
            <a:ext cx="4114800" cy="365125"/>
          </a:xfrm>
        </p:spPr>
        <p:txBody>
          <a:bodyPr/>
          <a:lstStyle/>
          <a:p>
            <a:r>
              <a:rPr lang="fr-FR"/>
              <a:t>Inspection Pédagogique Régionale d'EPS -  Académie de Dijon</a:t>
            </a:r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0343AD5-02F3-EB64-7746-93A4091D73B6}"/>
              </a:ext>
            </a:extLst>
          </p:cNvPr>
          <p:cNvSpPr txBox="1"/>
          <p:nvPr/>
        </p:nvSpPr>
        <p:spPr>
          <a:xfrm>
            <a:off x="1740374" y="144813"/>
            <a:ext cx="10853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fr-FR" sz="2400" b="1" dirty="0"/>
              <a:t>   LES ELÈVES À BESOINS EDUCATIFS PARTICULIERS (EBEP)  : </a:t>
            </a:r>
          </a:p>
          <a:p>
            <a:pPr algn="ctr" fontAlgn="t"/>
            <a:r>
              <a:rPr lang="fr-FR" b="1" dirty="0"/>
              <a:t>en situation de handicap, HPI, atteints de troubles du spectre autistique, </a:t>
            </a:r>
            <a:r>
              <a:rPr lang="fr-FR" b="1" dirty="0" err="1"/>
              <a:t>dys</a:t>
            </a:r>
            <a:r>
              <a:rPr lang="fr-FR" b="1" dirty="0"/>
              <a:t>, Sportifs de haut niveau, EANA(allophones nouveaux arrivants), troubles de l’attention…..</a:t>
            </a:r>
          </a:p>
          <a:p>
            <a:pPr algn="ctr" fontAlgn="t"/>
            <a:r>
              <a:rPr lang="fr-FR" b="1" dirty="0"/>
              <a:t> </a:t>
            </a:r>
          </a:p>
          <a:p>
            <a:pPr algn="ctr" fontAlgn="t"/>
            <a:r>
              <a:rPr lang="fr-FR" b="1" i="1" dirty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              </a:t>
            </a:r>
            <a:endParaRPr lang="fr-FR" b="1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059CE06B-4799-07FE-9101-A6A0B65438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61" y="26788"/>
            <a:ext cx="1276435" cy="12847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6762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4539</TotalTime>
  <Words>1908</Words>
  <Application>Microsoft Office PowerPoint</Application>
  <PresentationFormat>Grand écran</PresentationFormat>
  <Paragraphs>295</Paragraphs>
  <Slides>30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Thème Office</vt:lpstr>
      <vt:lpstr>LE PROJET PEDAGOGIQUE D’EPS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Les essentiels du projet concerté  d’une classe CHAD  Arrêté du 4-6 2010 https://www.education.gouv.fr/cid53533/mene1010856a.html     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VALERIE MILLET</dc:creator>
  <cp:lastModifiedBy>VALERIE MILLET</cp:lastModifiedBy>
  <cp:revision>254</cp:revision>
  <dcterms:created xsi:type="dcterms:W3CDTF">2019-09-04T13:43:12Z</dcterms:created>
  <dcterms:modified xsi:type="dcterms:W3CDTF">2025-01-20T18:55:04Z</dcterms:modified>
</cp:coreProperties>
</file>