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41"/>
  </p:notesMasterIdLst>
  <p:sldIdLst>
    <p:sldId id="256" r:id="rId5"/>
    <p:sldId id="288" r:id="rId6"/>
    <p:sldId id="257" r:id="rId7"/>
    <p:sldId id="289" r:id="rId8"/>
    <p:sldId id="258" r:id="rId9"/>
    <p:sldId id="260" r:id="rId10"/>
    <p:sldId id="259" r:id="rId11"/>
    <p:sldId id="264" r:id="rId12"/>
    <p:sldId id="266" r:id="rId13"/>
    <p:sldId id="261" r:id="rId14"/>
    <p:sldId id="263" r:id="rId15"/>
    <p:sldId id="267" r:id="rId16"/>
    <p:sldId id="268" r:id="rId17"/>
    <p:sldId id="320" r:id="rId18"/>
    <p:sldId id="271" r:id="rId19"/>
    <p:sldId id="274" r:id="rId20"/>
    <p:sldId id="275" r:id="rId21"/>
    <p:sldId id="317" r:id="rId22"/>
    <p:sldId id="321" r:id="rId23"/>
    <p:sldId id="313" r:id="rId24"/>
    <p:sldId id="309" r:id="rId25"/>
    <p:sldId id="312" r:id="rId26"/>
    <p:sldId id="310" r:id="rId27"/>
    <p:sldId id="272" r:id="rId28"/>
    <p:sldId id="322" r:id="rId29"/>
    <p:sldId id="315" r:id="rId30"/>
    <p:sldId id="293" r:id="rId31"/>
    <p:sldId id="294" r:id="rId32"/>
    <p:sldId id="270" r:id="rId33"/>
    <p:sldId id="296" r:id="rId34"/>
    <p:sldId id="301" r:id="rId35"/>
    <p:sldId id="297" r:id="rId36"/>
    <p:sldId id="281" r:id="rId37"/>
    <p:sldId id="319" r:id="rId38"/>
    <p:sldId id="282" r:id="rId39"/>
    <p:sldId id="283"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mille" initials="" lastIdx="1" clrIdx="0"/>
  <p:cmAuthor id="1" name="VALERIE MILLET" initials="V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3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AC483-11F8-4987-BA21-194DAE1EA65C}" type="datetimeFigureOut">
              <a:rPr lang="fr-FR" smtClean="0"/>
              <a:t>19/09/2019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2B964-55FC-4971-B374-EA83F1AFF310}" type="slidenum">
              <a:rPr lang="fr-FR" smtClean="0"/>
              <a:t>‹N°›</a:t>
            </a:fld>
            <a:endParaRPr lang="fr-FR"/>
          </a:p>
        </p:txBody>
      </p:sp>
    </p:spTree>
    <p:extLst>
      <p:ext uri="{BB962C8B-B14F-4D97-AF65-F5344CB8AC3E}">
        <p14:creationId xmlns:p14="http://schemas.microsoft.com/office/powerpoint/2010/main" val="44731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fld id="{CE5DDA93-9140-423F-9746-02172D40CB23}" type="datetime1">
              <a:rPr lang="fr-FR" smtClean="0"/>
              <a:t>19/09/2019</a:t>
            </a:fld>
            <a:endParaRPr lang="fr-F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47343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fld id="{5EF2A5D1-C1B0-4158-AF78-653E29C27983}" type="datetime1">
              <a:rPr lang="fr-FR" smtClean="0"/>
              <a:t>19/09/2019</a:t>
            </a:fld>
            <a:endParaRPr lang="fr-F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53049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fld id="{3ECECF08-CD2D-4313-9396-E605A13D77FB}" type="datetime1">
              <a:rPr lang="fr-FR" smtClean="0"/>
              <a:t>19/09/2019</a:t>
            </a:fld>
            <a:endParaRPr lang="fr-F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2798645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5DDA93-9140-423F-9746-02172D40CB2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82950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EE944A-B329-4690-8A7F-7C944C43E45E}"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58427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23E852-D1D0-4D4D-974C-3BDFB37767CA}"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87439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6A2A93-3590-4799-B2E5-44B354E9AEA6}"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26146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42BF82-D94F-4BDB-82C6-66BABE5D8D2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04384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2D54C8-2309-417C-9A29-BED59D05BBD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30205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C657AA-8375-4F83-85C2-8BA8BED5ED1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45092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0A96CF-7656-4298-AE39-F3BF6B332BE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1235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fld id="{AAEE944A-B329-4690-8A7F-7C944C43E45E}" type="datetime1">
              <a:rPr lang="fr-FR" smtClean="0"/>
              <a:t>19/09/2019</a:t>
            </a:fld>
            <a:endParaRPr lang="fr-F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4153858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E990CC-C1FB-439B-8C60-8EFFF8F6E6BF}"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534978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F2A5D1-C1B0-4158-AF78-653E29C2798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85050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ECECF08-CD2D-4313-9396-E605A13D77F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73130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5DDA93-9140-423F-9746-02172D40CB2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495976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EE944A-B329-4690-8A7F-7C944C43E45E}"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350112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23E852-D1D0-4D4D-974C-3BDFB37767CA}"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545562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6A2A93-3590-4799-B2E5-44B354E9AEA6}"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519107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42BF82-D94F-4BDB-82C6-66BABE5D8D2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79901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2D54C8-2309-417C-9A29-BED59D05BBD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927745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C657AA-8375-4F83-85C2-8BA8BED5ED1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6586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fld id="{A323E852-D1D0-4D4D-974C-3BDFB37767CA}" type="datetime1">
              <a:rPr lang="fr-FR" smtClean="0"/>
              <a:t>19/09/2019</a:t>
            </a:fld>
            <a:endParaRPr lang="fr-F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15750350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0A96CF-7656-4298-AE39-F3BF6B332BE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391125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E990CC-C1FB-439B-8C60-8EFFF8F6E6BF}"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652809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F2A5D1-C1B0-4158-AF78-653E29C2798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172057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ECECF08-CD2D-4313-9396-E605A13D77F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395441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EB755-41CF-4115-B2C7-78495FC74E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50314F8-4DE4-47DC-9F9C-4AB0B96EB1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B140F4-6112-441A-98F0-9C1509A2A4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5DDA93-9140-423F-9746-02172D40CB2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423F4A-266D-4919-92E6-78CBAE4C989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6136E359-D985-41A2-837B-851792F1F6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21397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390FF-0079-407E-B626-BEE81D8CE3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1BBBD3-3E2D-4A68-A43B-1030B25E732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334A9-4AE9-4855-AFEB-6357CF9AC48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EE944A-B329-4690-8A7F-7C944C43E45E}"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5DCEE59-9F79-4A08-BEBB-DA98A92762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1852A41A-8336-472E-98F3-AFDE7F2241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231564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6084F-C78A-415B-ABF8-8C9B083C5E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E33CD7-BB3B-423A-B76E-913F5ADEB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5013DC6-46B7-48C3-B7FB-E947A73DB37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23E852-D1D0-4D4D-974C-3BDFB37767CA}"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C3E7D91E-89AA-47F6-A29B-EC704435FBD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F9423D4B-6CD5-49A4-876D-90455F49FF3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808009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6A2A93-3590-4799-B2E5-44B354E9AEA6}"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343261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42BF82-D94F-4BDB-82C6-66BABE5D8D2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645355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2D54C8-2309-417C-9A29-BED59D05BBD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50611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37E93-D875-43EB-A69E-171951218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2913A-7318-4836-BFD3-4E4F1E440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9FE0D7-B971-4A4F-A934-AD51B29699D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121CBF-CA7E-463C-9BA4-F7403A53A969}"/>
              </a:ext>
            </a:extLst>
          </p:cNvPr>
          <p:cNvSpPr>
            <a:spLocks noGrp="1"/>
          </p:cNvSpPr>
          <p:nvPr>
            <p:ph type="dt" sz="half" idx="10"/>
          </p:nvPr>
        </p:nvSpPr>
        <p:spPr/>
        <p:txBody>
          <a:bodyPr/>
          <a:lstStyle/>
          <a:p>
            <a:fld id="{1E6A2A93-3590-4799-B2E5-44B354E9AEA6}" type="datetime1">
              <a:rPr lang="fr-FR" smtClean="0"/>
              <a:t>19/09/2019</a:t>
            </a:fld>
            <a:endParaRPr lang="fr-FR"/>
          </a:p>
        </p:txBody>
      </p:sp>
      <p:sp>
        <p:nvSpPr>
          <p:cNvPr id="6" name="Espace réservé du pied de page 5">
            <a:extLst>
              <a:ext uri="{FF2B5EF4-FFF2-40B4-BE49-F238E27FC236}">
                <a16:creationId xmlns:a16="http://schemas.microsoft.com/office/drawing/2014/main" id="{A8BF92ED-14C9-4AE6-A942-7FEC6291A105}"/>
              </a:ext>
            </a:extLst>
          </p:cNvPr>
          <p:cNvSpPr>
            <a:spLocks noGrp="1"/>
          </p:cNvSpPr>
          <p:nvPr>
            <p:ph type="ftr" sz="quarter" idx="11"/>
          </p:nvPr>
        </p:nvSpPr>
        <p:spPr/>
        <p:txBody>
          <a:bodyPr/>
          <a:lstStyle/>
          <a:p>
            <a:r>
              <a:rPr lang="fr-FR"/>
              <a:t>Inspection Pédagogique Régionale d'EPS -  Académie de Dijon</a:t>
            </a:r>
          </a:p>
        </p:txBody>
      </p:sp>
      <p:sp>
        <p:nvSpPr>
          <p:cNvPr id="7" name="Espace réservé du numéro de diapositive 6">
            <a:extLst>
              <a:ext uri="{FF2B5EF4-FFF2-40B4-BE49-F238E27FC236}">
                <a16:creationId xmlns:a16="http://schemas.microsoft.com/office/drawing/2014/main" id="{0DFFC777-1144-427B-BA66-B8E58C83D562}"/>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6472991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C657AA-8375-4F83-85C2-8BA8BED5ED1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458141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0A96CF-7656-4298-AE39-F3BF6B332BED}"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739562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CE990CC-C1FB-439B-8C60-8EFFF8F6E6BF}"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520016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E12E1-3A38-4513-9E56-2B46499157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BA31748-DF4C-477C-852C-D69A51ADB1E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E16240-56C6-489F-9F37-58FE63CB84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F2A5D1-C1B0-4158-AF78-653E29C27983}"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DD8C8F5F-56BC-4A39-92DB-BE78BE7B676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058F5B94-A4E4-4823-B5D5-F78D2483B6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309702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A3117F-32C4-47D5-8CAB-F52CB1EC7C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8A264-023E-4D4B-A2D6-DE19F8972E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71990-B12D-44A5-A645-018FF11013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ECECF08-CD2D-4313-9396-E605A13D77FB}"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BB3F105-D159-41AF-A54C-DD4D85E5174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DC50D2DE-F626-4CD2-8AA1-711213A4DA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5579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C2F1C-A5F1-45FE-A63E-676B8D2C09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1C02-C10B-4707-A079-83AA14FA6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3E0545-4FA0-4729-8F51-26A41EDCEB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F40EEEC-5CE5-4B65-9BEE-952106ECD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F26D87-776A-4ECA-93A2-D5EE610BF4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BEA53-5BA8-4BD4-9804-AAC28AD913EE}"/>
              </a:ext>
            </a:extLst>
          </p:cNvPr>
          <p:cNvSpPr>
            <a:spLocks noGrp="1"/>
          </p:cNvSpPr>
          <p:nvPr>
            <p:ph type="dt" sz="half" idx="10"/>
          </p:nvPr>
        </p:nvSpPr>
        <p:spPr/>
        <p:txBody>
          <a:bodyPr/>
          <a:lstStyle/>
          <a:p>
            <a:fld id="{2A42BF82-D94F-4BDB-82C6-66BABE5D8D2D}" type="datetime1">
              <a:rPr lang="fr-FR" smtClean="0"/>
              <a:t>19/09/2019</a:t>
            </a:fld>
            <a:endParaRPr lang="fr-FR"/>
          </a:p>
        </p:txBody>
      </p:sp>
      <p:sp>
        <p:nvSpPr>
          <p:cNvPr id="8" name="Espace réservé du pied de page 7">
            <a:extLst>
              <a:ext uri="{FF2B5EF4-FFF2-40B4-BE49-F238E27FC236}">
                <a16:creationId xmlns:a16="http://schemas.microsoft.com/office/drawing/2014/main" id="{45C5E86B-BFAD-4021-AB38-A31B9254A6D1}"/>
              </a:ext>
            </a:extLst>
          </p:cNvPr>
          <p:cNvSpPr>
            <a:spLocks noGrp="1"/>
          </p:cNvSpPr>
          <p:nvPr>
            <p:ph type="ftr" sz="quarter" idx="11"/>
          </p:nvPr>
        </p:nvSpPr>
        <p:spPr/>
        <p:txBody>
          <a:bodyPr/>
          <a:lstStyle/>
          <a:p>
            <a:r>
              <a:rPr lang="fr-FR"/>
              <a:t>Inspection Pédagogique Régionale d'EPS -  Académie de Dijon</a:t>
            </a:r>
          </a:p>
        </p:txBody>
      </p:sp>
      <p:sp>
        <p:nvSpPr>
          <p:cNvPr id="9" name="Espace réservé du numéro de diapositive 8">
            <a:extLst>
              <a:ext uri="{FF2B5EF4-FFF2-40B4-BE49-F238E27FC236}">
                <a16:creationId xmlns:a16="http://schemas.microsoft.com/office/drawing/2014/main" id="{5687467F-9D71-4095-8E4D-8516592C2DB3}"/>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3479761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631F5-61EE-45AE-A243-3A61843E3E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5F99AF3-6BB2-4A4A-A584-AC6A497ACBCD}"/>
              </a:ext>
            </a:extLst>
          </p:cNvPr>
          <p:cNvSpPr>
            <a:spLocks noGrp="1"/>
          </p:cNvSpPr>
          <p:nvPr>
            <p:ph type="dt" sz="half" idx="10"/>
          </p:nvPr>
        </p:nvSpPr>
        <p:spPr/>
        <p:txBody>
          <a:bodyPr/>
          <a:lstStyle/>
          <a:p>
            <a:fld id="{5E2D54C8-2309-417C-9A29-BED59D05BBD3}" type="datetime1">
              <a:rPr lang="fr-FR" smtClean="0"/>
              <a:t>19/09/2019</a:t>
            </a:fld>
            <a:endParaRPr lang="fr-FR"/>
          </a:p>
        </p:txBody>
      </p:sp>
      <p:sp>
        <p:nvSpPr>
          <p:cNvPr id="4" name="Espace réservé du pied de page 3">
            <a:extLst>
              <a:ext uri="{FF2B5EF4-FFF2-40B4-BE49-F238E27FC236}">
                <a16:creationId xmlns:a16="http://schemas.microsoft.com/office/drawing/2014/main" id="{9E130CBB-8993-4225-A71C-E2AC47B6DFD6}"/>
              </a:ext>
            </a:extLst>
          </p:cNvPr>
          <p:cNvSpPr>
            <a:spLocks noGrp="1"/>
          </p:cNvSpPr>
          <p:nvPr>
            <p:ph type="ftr" sz="quarter" idx="11"/>
          </p:nvPr>
        </p:nvSpPr>
        <p:spPr/>
        <p:txBody>
          <a:bodyPr/>
          <a:lstStyle/>
          <a:p>
            <a:r>
              <a:rPr lang="fr-FR"/>
              <a:t>Inspection Pédagogique Régionale d'EPS -  Académie de Dijon</a:t>
            </a:r>
          </a:p>
        </p:txBody>
      </p:sp>
      <p:sp>
        <p:nvSpPr>
          <p:cNvPr id="5" name="Espace réservé du numéro de diapositive 4">
            <a:extLst>
              <a:ext uri="{FF2B5EF4-FFF2-40B4-BE49-F238E27FC236}">
                <a16:creationId xmlns:a16="http://schemas.microsoft.com/office/drawing/2014/main" id="{61041F96-A7DB-410D-B50B-D30B92738DE5}"/>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4290070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4DD982-12CA-4435-915F-831FC4A1EF8F}"/>
              </a:ext>
            </a:extLst>
          </p:cNvPr>
          <p:cNvSpPr>
            <a:spLocks noGrp="1"/>
          </p:cNvSpPr>
          <p:nvPr>
            <p:ph type="dt" sz="half" idx="10"/>
          </p:nvPr>
        </p:nvSpPr>
        <p:spPr/>
        <p:txBody>
          <a:bodyPr/>
          <a:lstStyle/>
          <a:p>
            <a:fld id="{C5C657AA-8375-4F83-85C2-8BA8BED5ED1B}" type="datetime1">
              <a:rPr lang="fr-FR" smtClean="0"/>
              <a:t>19/09/2019</a:t>
            </a:fld>
            <a:endParaRPr lang="fr-FR"/>
          </a:p>
        </p:txBody>
      </p:sp>
      <p:sp>
        <p:nvSpPr>
          <p:cNvPr id="3" name="Espace réservé du pied de page 2">
            <a:extLst>
              <a:ext uri="{FF2B5EF4-FFF2-40B4-BE49-F238E27FC236}">
                <a16:creationId xmlns:a16="http://schemas.microsoft.com/office/drawing/2014/main" id="{609E2949-70CA-415A-8DC3-8165B5BB1443}"/>
              </a:ext>
            </a:extLst>
          </p:cNvPr>
          <p:cNvSpPr>
            <a:spLocks noGrp="1"/>
          </p:cNvSpPr>
          <p:nvPr>
            <p:ph type="ftr" sz="quarter" idx="11"/>
          </p:nvPr>
        </p:nvSpPr>
        <p:spPr/>
        <p:txBody>
          <a:bodyPr/>
          <a:lstStyle/>
          <a:p>
            <a:r>
              <a:rPr lang="fr-FR"/>
              <a:t>Inspection Pédagogique Régionale d'EPS -  Académie de Dijon</a:t>
            </a:r>
          </a:p>
        </p:txBody>
      </p:sp>
      <p:sp>
        <p:nvSpPr>
          <p:cNvPr id="4" name="Espace réservé du numéro de diapositive 3">
            <a:extLst>
              <a:ext uri="{FF2B5EF4-FFF2-40B4-BE49-F238E27FC236}">
                <a16:creationId xmlns:a16="http://schemas.microsoft.com/office/drawing/2014/main" id="{888E50CC-A596-4F46-ADD4-88354A44289E}"/>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105508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21397E-471F-4E39-B0EA-6E64C98A4C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8DC2C8-8DA3-4A31-AEC1-8F4C5FCF0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C3A60F1-089C-4AAB-A0E9-A12D6B20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507A37C-571F-4B26-953B-090C230EDB1D}"/>
              </a:ext>
            </a:extLst>
          </p:cNvPr>
          <p:cNvSpPr>
            <a:spLocks noGrp="1"/>
          </p:cNvSpPr>
          <p:nvPr>
            <p:ph type="dt" sz="half" idx="10"/>
          </p:nvPr>
        </p:nvSpPr>
        <p:spPr/>
        <p:txBody>
          <a:bodyPr/>
          <a:lstStyle/>
          <a:p>
            <a:fld id="{DC0A96CF-7656-4298-AE39-F3BF6B332BED}" type="datetime1">
              <a:rPr lang="fr-FR" smtClean="0"/>
              <a:t>19/09/2019</a:t>
            </a:fld>
            <a:endParaRPr lang="fr-FR"/>
          </a:p>
        </p:txBody>
      </p:sp>
      <p:sp>
        <p:nvSpPr>
          <p:cNvPr id="6" name="Espace réservé du pied de page 5">
            <a:extLst>
              <a:ext uri="{FF2B5EF4-FFF2-40B4-BE49-F238E27FC236}">
                <a16:creationId xmlns:a16="http://schemas.microsoft.com/office/drawing/2014/main" id="{B871CBD9-2272-45BB-B63A-FFF8195B2387}"/>
              </a:ext>
            </a:extLst>
          </p:cNvPr>
          <p:cNvSpPr>
            <a:spLocks noGrp="1"/>
          </p:cNvSpPr>
          <p:nvPr>
            <p:ph type="ftr" sz="quarter" idx="11"/>
          </p:nvPr>
        </p:nvSpPr>
        <p:spPr/>
        <p:txBody>
          <a:bodyPr/>
          <a:lstStyle/>
          <a:p>
            <a:r>
              <a:rPr lang="fr-FR"/>
              <a:t>Inspection Pédagogique Régionale d'EPS -  Académie de Dijon</a:t>
            </a:r>
          </a:p>
        </p:txBody>
      </p:sp>
      <p:sp>
        <p:nvSpPr>
          <p:cNvPr id="7" name="Espace réservé du numéro de diapositive 6">
            <a:extLst>
              <a:ext uri="{FF2B5EF4-FFF2-40B4-BE49-F238E27FC236}">
                <a16:creationId xmlns:a16="http://schemas.microsoft.com/office/drawing/2014/main" id="{AADCF85F-2B87-4F24-933B-1D0631DCFD40}"/>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151456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E9688B-2352-4F4F-BD64-92AB8BA737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82177B-210F-4C3F-9B6B-7431589A7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95B8E8-A7DA-4E9C-A44A-26018D4D5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351F6E-1B68-4152-BAD6-5266863A130A}"/>
              </a:ext>
            </a:extLst>
          </p:cNvPr>
          <p:cNvSpPr>
            <a:spLocks noGrp="1"/>
          </p:cNvSpPr>
          <p:nvPr>
            <p:ph type="dt" sz="half" idx="10"/>
          </p:nvPr>
        </p:nvSpPr>
        <p:spPr/>
        <p:txBody>
          <a:bodyPr/>
          <a:lstStyle/>
          <a:p>
            <a:fld id="{DCE990CC-C1FB-439B-8C60-8EFFF8F6E6BF}" type="datetime1">
              <a:rPr lang="fr-FR" smtClean="0"/>
              <a:t>19/09/2019</a:t>
            </a:fld>
            <a:endParaRPr lang="fr-FR"/>
          </a:p>
        </p:txBody>
      </p:sp>
      <p:sp>
        <p:nvSpPr>
          <p:cNvPr id="6" name="Espace réservé du pied de page 5">
            <a:extLst>
              <a:ext uri="{FF2B5EF4-FFF2-40B4-BE49-F238E27FC236}">
                <a16:creationId xmlns:a16="http://schemas.microsoft.com/office/drawing/2014/main" id="{81FAD198-FE46-42CF-AC56-68E74C361880}"/>
              </a:ext>
            </a:extLst>
          </p:cNvPr>
          <p:cNvSpPr>
            <a:spLocks noGrp="1"/>
          </p:cNvSpPr>
          <p:nvPr>
            <p:ph type="ftr" sz="quarter" idx="11"/>
          </p:nvPr>
        </p:nvSpPr>
        <p:spPr/>
        <p:txBody>
          <a:bodyPr/>
          <a:lstStyle/>
          <a:p>
            <a:r>
              <a:rPr lang="fr-FR"/>
              <a:t>Inspection Pédagogique Régionale d'EPS -  Académie de Dijon</a:t>
            </a:r>
          </a:p>
        </p:txBody>
      </p:sp>
      <p:sp>
        <p:nvSpPr>
          <p:cNvPr id="7" name="Espace réservé du numéro de diapositive 6">
            <a:extLst>
              <a:ext uri="{FF2B5EF4-FFF2-40B4-BE49-F238E27FC236}">
                <a16:creationId xmlns:a16="http://schemas.microsoft.com/office/drawing/2014/main" id="{39E70107-1174-4F02-8108-1F7D6205764A}"/>
              </a:ext>
            </a:extLst>
          </p:cNvPr>
          <p:cNvSpPr>
            <a:spLocks noGrp="1"/>
          </p:cNvSpPr>
          <p:nvPr>
            <p:ph type="sldNum" sz="quarter" idx="12"/>
          </p:nvPr>
        </p:nvSpPr>
        <p:spPr/>
        <p:txBody>
          <a:bodyPr/>
          <a:lstStyle/>
          <a:p>
            <a:fld id="{982138AA-0FA2-422D-8939-74517F86F9FF}" type="slidenum">
              <a:rPr lang="fr-FR" smtClean="0"/>
              <a:t>‹N°›</a:t>
            </a:fld>
            <a:endParaRPr lang="fr-FR"/>
          </a:p>
        </p:txBody>
      </p:sp>
    </p:spTree>
    <p:extLst>
      <p:ext uri="{BB962C8B-B14F-4D97-AF65-F5344CB8AC3E}">
        <p14:creationId xmlns:p14="http://schemas.microsoft.com/office/powerpoint/2010/main" val="61640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16DD6F-5820-46A6-9BE7-A675ED816624}" type="datetime1">
              <a:rPr lang="fr-FR" smtClean="0"/>
              <a:t>19/09/2019</a:t>
            </a:fld>
            <a:endParaRPr lang="fr-F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138AA-0FA2-422D-8939-74517F86F9FF}" type="slidenum">
              <a:rPr lang="fr-FR" smtClean="0"/>
              <a:t>‹N°›</a:t>
            </a:fld>
            <a:endParaRPr lang="fr-FR"/>
          </a:p>
        </p:txBody>
      </p:sp>
    </p:spTree>
    <p:extLst>
      <p:ext uri="{BB962C8B-B14F-4D97-AF65-F5344CB8AC3E}">
        <p14:creationId xmlns:p14="http://schemas.microsoft.com/office/powerpoint/2010/main" val="2737367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816DD6F-5820-46A6-9BE7-A675ED816624}"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785481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816DD6F-5820-46A6-9BE7-A675ED816624}"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418714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A74734-58DF-4D63-91BF-F4D04356F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F20430-DFD9-47FB-9207-61646B187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38EDB-1EE7-44EA-93A9-D8DB5B698A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816DD6F-5820-46A6-9BE7-A675ED816624}" type="datetime1">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19/09/2019</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F48B7F52-C577-4941-AB2E-E5049D2A0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sp>
        <p:nvSpPr>
          <p:cNvPr id="6" name="Espace réservé du numéro de diapositive 5">
            <a:extLst>
              <a:ext uri="{FF2B5EF4-FFF2-40B4-BE49-F238E27FC236}">
                <a16:creationId xmlns:a16="http://schemas.microsoft.com/office/drawing/2014/main" id="{8E4697C9-0AAE-4F92-8912-A4FE9C23A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82138AA-0FA2-422D-8939-74517F86F9FF}"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859063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ps.ac-dijon.fr/spip.php?article380"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eps.ac-dijon.fr/spip.php?article380" TargetMode="External"/><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duscol.education.fr/internet-responsable/ressources/boite-a-outils.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ache.media.education.gouv.fr/file/SP1-MEN-22-1-2019/92/1/spe574_annexe2_1062921.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ducation.gouv.fr/pid285/bulletin_officiel.html?cid_bo=57926"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B4F693-12DC-4627-B004-ED5F37BB5677}"/>
              </a:ext>
            </a:extLst>
          </p:cNvPr>
          <p:cNvSpPr>
            <a:spLocks noGrp="1"/>
          </p:cNvSpPr>
          <p:nvPr>
            <p:ph type="ctrTitle"/>
          </p:nvPr>
        </p:nvSpPr>
        <p:spPr>
          <a:xfrm>
            <a:off x="2266262" y="1041400"/>
            <a:ext cx="9524411" cy="2387600"/>
          </a:xfrm>
        </p:spPr>
        <p:txBody>
          <a:bodyPr>
            <a:normAutofit/>
          </a:bodyPr>
          <a:lstStyle/>
          <a:p>
            <a:r>
              <a:rPr lang="fr-FR" sz="5400" dirty="0"/>
              <a:t>LE PROJET PEDAGOGIQUE D’EPS</a:t>
            </a:r>
            <a:br>
              <a:rPr lang="fr-FR" dirty="0"/>
            </a:br>
            <a:r>
              <a:rPr lang="fr-FR" sz="4000" dirty="0"/>
              <a:t>Voie générale et technologique</a:t>
            </a:r>
          </a:p>
        </p:txBody>
      </p:sp>
      <p:sp>
        <p:nvSpPr>
          <p:cNvPr id="3" name="Sous-titre 2">
            <a:extLst>
              <a:ext uri="{FF2B5EF4-FFF2-40B4-BE49-F238E27FC236}">
                <a16:creationId xmlns:a16="http://schemas.microsoft.com/office/drawing/2014/main" id="{0DC35C93-46AB-4AC6-ADA9-7BA8E4B610C8}"/>
              </a:ext>
            </a:extLst>
          </p:cNvPr>
          <p:cNvSpPr>
            <a:spLocks noGrp="1"/>
          </p:cNvSpPr>
          <p:nvPr>
            <p:ph type="subTitle" idx="1"/>
          </p:nvPr>
        </p:nvSpPr>
        <p:spPr>
          <a:xfrm>
            <a:off x="1565731" y="4064001"/>
            <a:ext cx="9144000" cy="2289311"/>
          </a:xfrm>
        </p:spPr>
        <p:txBody>
          <a:bodyPr>
            <a:normAutofit/>
          </a:bodyPr>
          <a:lstStyle/>
          <a:p>
            <a:pPr algn="l"/>
            <a:r>
              <a:rPr lang="fr-FR" dirty="0"/>
              <a:t>NOM  DE L’ETABLISSEMENT :</a:t>
            </a:r>
          </a:p>
          <a:p>
            <a:pPr algn="l"/>
            <a:endParaRPr lang="fr-FR" dirty="0"/>
          </a:p>
          <a:p>
            <a:pPr algn="l"/>
            <a:r>
              <a:rPr lang="fr-FR" dirty="0"/>
              <a:t>VILLE :</a:t>
            </a:r>
          </a:p>
          <a:p>
            <a:pPr algn="l"/>
            <a:endParaRPr lang="fr-FR" dirty="0"/>
          </a:p>
          <a:p>
            <a:pPr algn="l"/>
            <a:r>
              <a:rPr lang="fr-FR" dirty="0"/>
              <a:t>Date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327" y="132967"/>
            <a:ext cx="2328809" cy="2370521"/>
          </a:xfrm>
          <a:prstGeom prst="rect">
            <a:avLst/>
          </a:prstGeom>
        </p:spPr>
      </p:pic>
      <p:sp>
        <p:nvSpPr>
          <p:cNvPr id="5" name="Espace réservé du pied de page 4">
            <a:extLst>
              <a:ext uri="{FF2B5EF4-FFF2-40B4-BE49-F238E27FC236}">
                <a16:creationId xmlns:a16="http://schemas.microsoft.com/office/drawing/2014/main" id="{FB3E0F8A-9A36-4A07-9496-0533F407E2B0}"/>
              </a:ext>
            </a:extLst>
          </p:cNvPr>
          <p:cNvSpPr>
            <a:spLocks noGrp="1"/>
          </p:cNvSpPr>
          <p:nvPr>
            <p:ph type="ftr" sz="quarter" idx="11"/>
          </p:nvPr>
        </p:nvSpPr>
        <p:spPr/>
        <p:txBody>
          <a:bodyPr/>
          <a:lstStyle/>
          <a:p>
            <a:r>
              <a:rPr lang="fr-FR" dirty="0"/>
              <a:t>Inspection Pédagogique Régionale d'EPS -  Académie de Dijon</a:t>
            </a:r>
          </a:p>
        </p:txBody>
      </p:sp>
    </p:spTree>
    <p:extLst>
      <p:ext uri="{BB962C8B-B14F-4D97-AF65-F5344CB8AC3E}">
        <p14:creationId xmlns:p14="http://schemas.microsoft.com/office/powerpoint/2010/main" val="74258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C737EAD2-B78B-47CC-838C-5999D9CBCB36}"/>
              </a:ext>
            </a:extLst>
          </p:cNvPr>
          <p:cNvGraphicFramePr>
            <a:graphicFrameLocks noGrp="1"/>
          </p:cNvGraphicFramePr>
          <p:nvPr>
            <p:extLst>
              <p:ext uri="{D42A27DB-BD31-4B8C-83A1-F6EECF244321}">
                <p14:modId xmlns:p14="http://schemas.microsoft.com/office/powerpoint/2010/main" val="4022518361"/>
              </p:ext>
            </p:extLst>
          </p:nvPr>
        </p:nvGraphicFramePr>
        <p:xfrm>
          <a:off x="1614005" y="548150"/>
          <a:ext cx="8963990" cy="6220950"/>
        </p:xfrm>
        <a:graphic>
          <a:graphicData uri="http://schemas.openxmlformats.org/drawingml/2006/table">
            <a:tbl>
              <a:tblPr>
                <a:tableStyleId>{5C22544A-7EE6-4342-B048-85BDC9FD1C3A}</a:tableStyleId>
              </a:tblPr>
              <a:tblGrid>
                <a:gridCol w="1280570">
                  <a:extLst>
                    <a:ext uri="{9D8B030D-6E8A-4147-A177-3AD203B41FA5}">
                      <a16:colId xmlns:a16="http://schemas.microsoft.com/office/drawing/2014/main" val="3853416057"/>
                    </a:ext>
                  </a:extLst>
                </a:gridCol>
                <a:gridCol w="1280570">
                  <a:extLst>
                    <a:ext uri="{9D8B030D-6E8A-4147-A177-3AD203B41FA5}">
                      <a16:colId xmlns:a16="http://schemas.microsoft.com/office/drawing/2014/main" val="3570768633"/>
                    </a:ext>
                  </a:extLst>
                </a:gridCol>
                <a:gridCol w="1280570">
                  <a:extLst>
                    <a:ext uri="{9D8B030D-6E8A-4147-A177-3AD203B41FA5}">
                      <a16:colId xmlns:a16="http://schemas.microsoft.com/office/drawing/2014/main" val="2394311370"/>
                    </a:ext>
                  </a:extLst>
                </a:gridCol>
                <a:gridCol w="1280570">
                  <a:extLst>
                    <a:ext uri="{9D8B030D-6E8A-4147-A177-3AD203B41FA5}">
                      <a16:colId xmlns:a16="http://schemas.microsoft.com/office/drawing/2014/main" val="3642792513"/>
                    </a:ext>
                  </a:extLst>
                </a:gridCol>
                <a:gridCol w="1280570">
                  <a:extLst>
                    <a:ext uri="{9D8B030D-6E8A-4147-A177-3AD203B41FA5}">
                      <a16:colId xmlns:a16="http://schemas.microsoft.com/office/drawing/2014/main" val="2223255584"/>
                    </a:ext>
                  </a:extLst>
                </a:gridCol>
                <a:gridCol w="1280570">
                  <a:extLst>
                    <a:ext uri="{9D8B030D-6E8A-4147-A177-3AD203B41FA5}">
                      <a16:colId xmlns:a16="http://schemas.microsoft.com/office/drawing/2014/main" val="198592606"/>
                    </a:ext>
                  </a:extLst>
                </a:gridCol>
                <a:gridCol w="1280570">
                  <a:extLst>
                    <a:ext uri="{9D8B030D-6E8A-4147-A177-3AD203B41FA5}">
                      <a16:colId xmlns:a16="http://schemas.microsoft.com/office/drawing/2014/main" val="3611079655"/>
                    </a:ext>
                  </a:extLst>
                </a:gridCol>
              </a:tblGrid>
              <a:tr h="303573">
                <a:tc gridSpan="2">
                  <a:txBody>
                    <a:bodyPr/>
                    <a:lstStyle/>
                    <a:p>
                      <a:pPr algn="ctr" fontAlgn="ctr"/>
                      <a:r>
                        <a:rPr lang="fr-FR" sz="1000" b="0" u="none" strike="noStrike" dirty="0">
                          <a:solidFill>
                            <a:schemeClr val="bg1"/>
                          </a:solidFill>
                          <a:effectLst/>
                        </a:rPr>
                        <a:t>Lycée</a:t>
                      </a:r>
                      <a:endParaRPr lang="fr-FR" sz="1000" b="0"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hMerge="1">
                  <a:txBody>
                    <a:bodyPr/>
                    <a:lstStyle/>
                    <a:p>
                      <a:endParaRPr lang="fr-FR"/>
                    </a:p>
                  </a:txBody>
                  <a:tcPr/>
                </a:tc>
                <a:tc>
                  <a:txBody>
                    <a:bodyPr/>
                    <a:lstStyle/>
                    <a:p>
                      <a:pPr algn="ctr" fontAlgn="ctr"/>
                      <a:r>
                        <a:rPr lang="fr-FR" sz="1000" b="0" u="none" strike="noStrike" dirty="0">
                          <a:solidFill>
                            <a:schemeClr val="bg1"/>
                          </a:solidFill>
                          <a:effectLst/>
                        </a:rPr>
                        <a:t>Champ d'apprentissage</a:t>
                      </a:r>
                      <a:endParaRPr lang="fr-FR" sz="1000" b="0"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a:txBody>
                    <a:bodyPr/>
                    <a:lstStyle/>
                    <a:p>
                      <a:pPr algn="ctr" fontAlgn="ctr"/>
                      <a:r>
                        <a:rPr lang="fr-FR" sz="1000" b="0" u="none" strike="noStrike" dirty="0">
                          <a:solidFill>
                            <a:schemeClr val="bg1"/>
                          </a:solidFill>
                          <a:effectLst/>
                        </a:rPr>
                        <a:t>4</a:t>
                      </a:r>
                      <a:endParaRPr lang="fr-FR" sz="1000" b="0"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gridSpan="3">
                  <a:txBody>
                    <a:bodyPr/>
                    <a:lstStyle/>
                    <a:p>
                      <a:pPr algn="ctr" fontAlgn="ctr"/>
                      <a:r>
                        <a:rPr lang="fr-FR" sz="1000" b="0" u="none" strike="noStrike" dirty="0">
                          <a:solidFill>
                            <a:schemeClr val="bg1"/>
                          </a:solidFill>
                          <a:effectLst/>
                        </a:rPr>
                        <a:t>Conduire et maitriser un affrontement collectif ou interindividuel pour gagner</a:t>
                      </a:r>
                      <a:endParaRPr lang="fr-FR" sz="1000" b="0"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19169151"/>
                  </a:ext>
                </a:extLst>
              </a:tr>
              <a:tr h="295877">
                <a:tc>
                  <a:txBody>
                    <a:bodyPr/>
                    <a:lstStyle/>
                    <a:p>
                      <a:pPr algn="ctr" fontAlgn="ctr"/>
                      <a:r>
                        <a:rPr lang="fr-FR" sz="1000" u="none" strike="noStrike" dirty="0">
                          <a:solidFill>
                            <a:schemeClr val="bg1"/>
                          </a:solidFill>
                          <a:effectLst/>
                        </a:rPr>
                        <a:t>Activité</a:t>
                      </a:r>
                      <a:endParaRPr lang="fr-FR" sz="1000" b="1"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gridSpan="6">
                  <a:txBody>
                    <a:bodyPr/>
                    <a:lstStyle/>
                    <a:p>
                      <a:pPr algn="ctr" fontAlgn="ctr"/>
                      <a:r>
                        <a:rPr lang="fr-FR" sz="1400" b="1" u="none" strike="noStrike" dirty="0">
                          <a:effectLst/>
                        </a:rPr>
                        <a:t>Volley-ball</a:t>
                      </a:r>
                      <a:endParaRPr lang="fr-FR" sz="1400" b="1" i="0" u="none" strike="noStrike" dirty="0">
                        <a:solidFill>
                          <a:srgbClr val="0070C0"/>
                        </a:solidFill>
                        <a:effectLst/>
                        <a:latin typeface="Times New Roman" panose="02020603050405020304" pitchFamily="18" charset="0"/>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26631681"/>
                  </a:ext>
                </a:extLst>
              </a:tr>
              <a:tr h="295877">
                <a:tc>
                  <a:txBody>
                    <a:bodyPr/>
                    <a:lstStyle/>
                    <a:p>
                      <a:pPr algn="ctr" fontAlgn="ctr"/>
                      <a:r>
                        <a:rPr lang="fr-FR" sz="1000" u="none" strike="noStrike" dirty="0">
                          <a:solidFill>
                            <a:schemeClr val="bg1"/>
                          </a:solidFill>
                          <a:effectLst/>
                        </a:rPr>
                        <a:t>Finalité</a:t>
                      </a:r>
                      <a:endParaRPr lang="fr-FR" sz="1000" b="1"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gridSpan="6">
                  <a:txBody>
                    <a:bodyPr/>
                    <a:lstStyle/>
                    <a:p>
                      <a:pPr algn="l" fontAlgn="ctr"/>
                      <a:r>
                        <a:rPr lang="fr-FR" sz="900" u="none" strike="noStrike" dirty="0">
                          <a:effectLst/>
                        </a:rPr>
                        <a:t>L'EPS vise à former, par la pratique physique, sportive, artistique, un citoyen épanoui, cultivé, capable de faire des choix éclairés pour s'engager de façon régulière et autonome dans un mode de vie actif et solidaire.</a:t>
                      </a:r>
                      <a:endParaRPr lang="fr-FR" sz="900" b="0"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392500416"/>
                  </a:ext>
                </a:extLst>
              </a:tr>
              <a:tr h="346165">
                <a:tc>
                  <a:txBody>
                    <a:bodyPr/>
                    <a:lstStyle/>
                    <a:p>
                      <a:pPr algn="ctr" fontAlgn="ctr"/>
                      <a:r>
                        <a:rPr lang="fr-FR" sz="1000" u="none" strike="noStrike" dirty="0">
                          <a:solidFill>
                            <a:schemeClr val="bg1"/>
                          </a:solidFill>
                          <a:effectLst/>
                        </a:rPr>
                        <a:t>Objectifs</a:t>
                      </a:r>
                      <a:endParaRPr lang="fr-FR" sz="1000" b="1"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a:txBody>
                    <a:bodyPr/>
                    <a:lstStyle/>
                    <a:p>
                      <a:pPr algn="ctr" fontAlgn="ctr"/>
                      <a:r>
                        <a:rPr lang="fr-FR" sz="1000" b="1" u="none" strike="noStrike" dirty="0">
                          <a:effectLst/>
                        </a:rPr>
                        <a:t>Développer sa motricité</a:t>
                      </a:r>
                      <a:endParaRPr lang="fr-FR" sz="10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fr-FR" sz="1000" b="1" u="none" strike="noStrike" dirty="0">
                          <a:effectLst/>
                        </a:rPr>
                        <a:t>Savoir se préparer et s'échauffer</a:t>
                      </a:r>
                      <a:endParaRPr lang="fr-FR" sz="1000" b="1" i="0" u="none" strike="noStrike" dirty="0">
                        <a:solidFill>
                          <a:srgbClr val="000000"/>
                        </a:solidFill>
                        <a:effectLst/>
                        <a:latin typeface="Times New Roman" panose="02020603050405020304" pitchFamily="18" charset="0"/>
                      </a:endParaRPr>
                    </a:p>
                  </a:txBody>
                  <a:tcPr marL="0" marR="0" marT="0" marB="0" anchor="ctr"/>
                </a:tc>
                <a:tc gridSpan="2">
                  <a:txBody>
                    <a:bodyPr/>
                    <a:lstStyle/>
                    <a:p>
                      <a:pPr algn="ctr" fontAlgn="ctr"/>
                      <a:r>
                        <a:rPr lang="fr-FR" sz="1000" b="1" u="none" strike="noStrike" dirty="0">
                          <a:effectLst/>
                        </a:rPr>
                        <a:t>Exercer sa responsabilité individuelle et au sein d'un collectif</a:t>
                      </a:r>
                      <a:endParaRPr lang="fr-FR" sz="1000" b="1"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fr-FR"/>
                    </a:p>
                  </a:txBody>
                  <a:tcPr/>
                </a:tc>
                <a:tc>
                  <a:txBody>
                    <a:bodyPr/>
                    <a:lstStyle/>
                    <a:p>
                      <a:pPr algn="ctr" fontAlgn="ctr"/>
                      <a:r>
                        <a:rPr lang="fr-FR" sz="1000" b="1" u="none" strike="noStrike" dirty="0">
                          <a:effectLst/>
                        </a:rPr>
                        <a:t>Construire durablement   sa santé</a:t>
                      </a:r>
                      <a:endParaRPr lang="fr-FR" sz="10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fr-FR" sz="1000" b="1" u="none" strike="noStrike" dirty="0">
                          <a:effectLst/>
                        </a:rPr>
                        <a:t>Accéder au patrimoine culturel</a:t>
                      </a:r>
                      <a:endParaRPr lang="fr-FR" sz="10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80359739"/>
                  </a:ext>
                </a:extLst>
              </a:tr>
              <a:tr h="295877">
                <a:tc rowSpan="2">
                  <a:txBody>
                    <a:bodyPr/>
                    <a:lstStyle/>
                    <a:p>
                      <a:pPr algn="l" fontAlgn="b"/>
                      <a:r>
                        <a:rPr lang="fr-FR" sz="1000" u="none" strike="noStrike" dirty="0">
                          <a:solidFill>
                            <a:schemeClr val="bg1"/>
                          </a:solidFill>
                          <a:effectLst/>
                        </a:rPr>
                        <a:t>Attendus de fin de lycée</a:t>
                      </a:r>
                      <a:endParaRPr lang="fr-FR" sz="1000" b="0" i="0" u="none" strike="noStrike" dirty="0">
                        <a:solidFill>
                          <a:schemeClr val="bg1"/>
                        </a:solidFill>
                        <a:effectLst/>
                        <a:latin typeface="Calibri" panose="020F0502020204030204" pitchFamily="34" charset="0"/>
                      </a:endParaRPr>
                    </a:p>
                  </a:txBody>
                  <a:tcPr marL="0" marR="0" marT="0" marB="0" anchor="ctr">
                    <a:solidFill>
                      <a:srgbClr val="0070C0"/>
                    </a:solidFill>
                  </a:tcPr>
                </a:tc>
                <a:tc gridSpan="2">
                  <a:txBody>
                    <a:bodyPr/>
                    <a:lstStyle/>
                    <a:p>
                      <a:pPr algn="ctr" fontAlgn="ctr"/>
                      <a:r>
                        <a:rPr lang="fr-FR" sz="1000" b="1" u="none" strike="noStrike" dirty="0">
                          <a:effectLst/>
                        </a:rPr>
                        <a:t>1</a:t>
                      </a:r>
                      <a:endParaRPr lang="fr-FR" sz="1000" b="1"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fr-FR"/>
                    </a:p>
                  </a:txBody>
                  <a:tcPr/>
                </a:tc>
                <a:tc gridSpan="2">
                  <a:txBody>
                    <a:bodyPr/>
                    <a:lstStyle/>
                    <a:p>
                      <a:pPr algn="ctr" fontAlgn="ctr"/>
                      <a:r>
                        <a:rPr lang="fr-FR" sz="1000" b="1" u="none" strike="noStrike" dirty="0">
                          <a:effectLst/>
                        </a:rPr>
                        <a:t>2</a:t>
                      </a:r>
                      <a:endParaRPr lang="fr-FR" sz="1000" b="1"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fr-FR"/>
                    </a:p>
                  </a:txBody>
                  <a:tcPr/>
                </a:tc>
                <a:tc gridSpan="2">
                  <a:txBody>
                    <a:bodyPr/>
                    <a:lstStyle/>
                    <a:p>
                      <a:pPr algn="ctr" fontAlgn="ctr"/>
                      <a:r>
                        <a:rPr lang="fr-FR" sz="1000" b="1" u="none" strike="noStrike" dirty="0">
                          <a:effectLst/>
                        </a:rPr>
                        <a:t>3</a:t>
                      </a:r>
                      <a:endParaRPr lang="fr-FR" sz="1000" b="1"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fr-FR"/>
                    </a:p>
                  </a:txBody>
                  <a:tcPr/>
                </a:tc>
                <a:extLst>
                  <a:ext uri="{0D108BD9-81ED-4DB2-BD59-A6C34878D82A}">
                    <a16:rowId xmlns:a16="http://schemas.microsoft.com/office/drawing/2014/main" val="524629241"/>
                  </a:ext>
                </a:extLst>
              </a:tr>
              <a:tr h="576940">
                <a:tc vMerge="1">
                  <a:txBody>
                    <a:bodyPr/>
                    <a:lstStyle/>
                    <a:p>
                      <a:endParaRPr lang="fr-FR"/>
                    </a:p>
                  </a:txBody>
                  <a:tcPr/>
                </a:tc>
                <a:tc gridSpan="2">
                  <a:txBody>
                    <a:bodyPr/>
                    <a:lstStyle/>
                    <a:p>
                      <a:pPr algn="ctr" fontAlgn="ctr"/>
                      <a:r>
                        <a:rPr lang="fr-FR" sz="900" u="none" strike="noStrike" dirty="0">
                          <a:effectLst/>
                        </a:rPr>
                        <a:t>S’engager pour gagner une rencontre en faisant des choix techniques et tactiques pertinents au  regard du rapport de force.</a:t>
                      </a:r>
                      <a:endParaRPr lang="fr-FR" sz="900" b="1"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fr-FR"/>
                    </a:p>
                  </a:txBody>
                  <a:tcPr/>
                </a:tc>
                <a:tc gridSpan="2">
                  <a:txBody>
                    <a:bodyPr/>
                    <a:lstStyle/>
                    <a:p>
                      <a:pPr algn="l" fontAlgn="b"/>
                      <a:r>
                        <a:rPr lang="fr-FR" sz="900" u="none" strike="noStrike" dirty="0">
                          <a:effectLst/>
                        </a:rPr>
                        <a:t>Se préparer et s'entrainer, individuellement et collectivement, pour conduire et maitriser un affrontement collectif ou interindividuel.</a:t>
                      </a:r>
                      <a:endParaRPr lang="fr-FR" sz="900" b="0"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fr-FR"/>
                    </a:p>
                  </a:txBody>
                  <a:tcPr/>
                </a:tc>
                <a:tc gridSpan="2">
                  <a:txBody>
                    <a:bodyPr/>
                    <a:lstStyle/>
                    <a:p>
                      <a:pPr algn="ctr" fontAlgn="ctr"/>
                      <a:r>
                        <a:rPr lang="fr-FR" sz="900" u="none" strike="noStrike" dirty="0">
                          <a:effectLst/>
                        </a:rPr>
                        <a:t>Choisir et assumer les rôles qui permettent un fonctionnement collectif solidaire.</a:t>
                      </a:r>
                      <a:endParaRPr lang="fr-FR" sz="900" b="1"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fr-FR"/>
                    </a:p>
                  </a:txBody>
                  <a:tcPr/>
                </a:tc>
                <a:extLst>
                  <a:ext uri="{0D108BD9-81ED-4DB2-BD59-A6C34878D82A}">
                    <a16:rowId xmlns:a16="http://schemas.microsoft.com/office/drawing/2014/main" val="2798900360"/>
                  </a:ext>
                </a:extLst>
              </a:tr>
              <a:tr h="956255">
                <a:tc>
                  <a:txBody>
                    <a:bodyPr/>
                    <a:lstStyle/>
                    <a:p>
                      <a:pPr algn="ctr" fontAlgn="ctr"/>
                      <a:r>
                        <a:rPr lang="fr-FR" sz="1000" u="none" strike="noStrike" dirty="0">
                          <a:solidFill>
                            <a:schemeClr val="bg1"/>
                          </a:solidFill>
                          <a:effectLst/>
                        </a:rPr>
                        <a:t>Déclinaison des AFL dans l'APSA</a:t>
                      </a:r>
                      <a:endParaRPr lang="fr-FR" sz="1000" b="1"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gridSpan="3">
                  <a:txBody>
                    <a:bodyPr/>
                    <a:lstStyle/>
                    <a:p>
                      <a:pPr algn="l" fontAlgn="t"/>
                      <a:r>
                        <a:rPr lang="fr-FR" sz="900" u="none" strike="noStrike" dirty="0">
                          <a:effectLst/>
                        </a:rPr>
                        <a:t>• S’engager pour gagner une rencontre en alternant renvois directs et renvois collectifs</a:t>
                      </a:r>
                      <a:br>
                        <a:rPr lang="fr-FR" sz="900" u="none" strike="noStrike" dirty="0">
                          <a:effectLst/>
                        </a:rPr>
                      </a:br>
                      <a:r>
                        <a:rPr lang="fr-FR" sz="900" u="none" strike="noStrike" dirty="0">
                          <a:effectLst/>
                        </a:rPr>
                        <a:t>• Se préparer et s’entrainer pour agir efficacement seul ou collectivement en situation de match</a:t>
                      </a:r>
                      <a:br>
                        <a:rPr lang="fr-FR" sz="900" u="none" strike="noStrike" dirty="0">
                          <a:effectLst/>
                        </a:rPr>
                      </a:br>
                      <a:r>
                        <a:rPr lang="fr-FR" sz="900" u="none" strike="noStrike" dirty="0">
                          <a:effectLst/>
                        </a:rPr>
                        <a:t>• Assumer les rôles de réceptionneur, non réceptionneur, relayeur et coach</a:t>
                      </a:r>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196045" marR="0" marT="0" marB="0"/>
                </a:tc>
                <a:tc hMerge="1">
                  <a:txBody>
                    <a:bodyPr/>
                    <a:lstStyle/>
                    <a:p>
                      <a:endParaRPr lang="fr-FR"/>
                    </a:p>
                  </a:txBody>
                  <a:tcPr/>
                </a:tc>
                <a:tc hMerge="1">
                  <a:txBody>
                    <a:bodyPr/>
                    <a:lstStyle/>
                    <a:p>
                      <a:endParaRPr lang="fr-FR"/>
                    </a:p>
                  </a:txBody>
                  <a:tcPr/>
                </a:tc>
                <a:tc gridSpan="3">
                  <a:txBody>
                    <a:bodyPr/>
                    <a:lstStyle/>
                    <a:p>
                      <a:pPr algn="l" fontAlgn="t"/>
                      <a:r>
                        <a:rPr lang="fr-FR" sz="900" u="none" strike="noStrike" dirty="0">
                          <a:effectLst/>
                        </a:rPr>
                        <a:t>• S’engager pour gagner une rencontre en exploitant la diversité des alternatives d'attaque</a:t>
                      </a:r>
                      <a:br>
                        <a:rPr lang="fr-FR" sz="900" u="none" strike="noStrike" dirty="0">
                          <a:effectLst/>
                        </a:rPr>
                      </a:br>
                      <a:r>
                        <a:rPr lang="fr-FR" sz="900" u="none" strike="noStrike" dirty="0">
                          <a:effectLst/>
                        </a:rPr>
                        <a:t>• Se préparer pour choisir un projet stratégique</a:t>
                      </a:r>
                      <a:br>
                        <a:rPr lang="fr-FR" sz="900" u="none" strike="noStrike" dirty="0">
                          <a:effectLst/>
                        </a:rPr>
                      </a:br>
                      <a:r>
                        <a:rPr lang="fr-FR" sz="900" u="none" strike="noStrike" dirty="0">
                          <a:effectLst/>
                        </a:rPr>
                        <a:t>• Assumer les rôles de réceptionneur, non réceptionneur, relayeur – passeur, attaquant et coach</a:t>
                      </a:r>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196045" marR="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065768662"/>
                  </a:ext>
                </a:extLst>
              </a:tr>
              <a:tr h="1366079">
                <a:tc>
                  <a:txBody>
                    <a:bodyPr/>
                    <a:lstStyle/>
                    <a:p>
                      <a:pPr algn="l" fontAlgn="b"/>
                      <a:r>
                        <a:rPr lang="fr-FR" sz="1000" u="none" strike="noStrike" dirty="0">
                          <a:solidFill>
                            <a:schemeClr val="bg1"/>
                          </a:solidFill>
                          <a:effectLst/>
                        </a:rPr>
                        <a:t>Forme de pratique retenue porteuse des contenus d’ enseignement prioritaires </a:t>
                      </a:r>
                      <a:endParaRPr lang="fr-FR" sz="1000" b="0" i="0" u="none" strike="noStrike" dirty="0">
                        <a:solidFill>
                          <a:schemeClr val="bg1"/>
                        </a:solidFill>
                        <a:effectLst/>
                        <a:latin typeface="Calibri" panose="020F0502020204030204" pitchFamily="34" charset="0"/>
                      </a:endParaRPr>
                    </a:p>
                  </a:txBody>
                  <a:tcPr marL="0" marR="0" marT="0" marB="0" anchor="ctr">
                    <a:solidFill>
                      <a:srgbClr val="0070C0"/>
                    </a:solidFill>
                  </a:tcPr>
                </a:tc>
                <a:tc gridSpan="3">
                  <a:txBody>
                    <a:bodyPr/>
                    <a:lstStyle/>
                    <a:p>
                      <a:pPr algn="l" fontAlgn="t"/>
                      <a:r>
                        <a:rPr lang="fr-FR" sz="900" u="none" strike="noStrike" dirty="0">
                          <a:effectLst/>
                        </a:rPr>
                        <a:t>Match en 3 contre 3 en 15 points avec temps mort obligatoire à 8</a:t>
                      </a:r>
                      <a:br>
                        <a:rPr lang="fr-FR" sz="900" u="none" strike="noStrike" dirty="0">
                          <a:effectLst/>
                        </a:rPr>
                      </a:br>
                      <a:r>
                        <a:rPr lang="fr-FR" sz="900" u="none" strike="noStrike" dirty="0">
                          <a:effectLst/>
                        </a:rPr>
                        <a:t>Terrain de 6mX6m ou 7m par 7 m. </a:t>
                      </a:r>
                      <a:br>
                        <a:rPr lang="fr-FR" sz="900" u="none" strike="noStrike" dirty="0">
                          <a:effectLst/>
                        </a:rPr>
                      </a:br>
                      <a:r>
                        <a:rPr lang="fr-FR" sz="900" u="none" strike="noStrike" dirty="0">
                          <a:effectLst/>
                        </a:rPr>
                        <a:t>Blocage du ballon possible en 1ère touche de balle.</a:t>
                      </a:r>
                      <a:br>
                        <a:rPr lang="fr-FR" sz="900" u="none" strike="noStrike" dirty="0">
                          <a:effectLst/>
                        </a:rPr>
                      </a:br>
                      <a:r>
                        <a:rPr lang="fr-FR" sz="900" u="none" strike="noStrike" dirty="0">
                          <a:effectLst/>
                        </a:rPr>
                        <a:t>Service depuis une zone arrière à 4m du filet.</a:t>
                      </a:r>
                      <a:br>
                        <a:rPr lang="fr-FR" sz="900" u="none" strike="noStrike" dirty="0">
                          <a:effectLst/>
                        </a:rPr>
                      </a:br>
                      <a:r>
                        <a:rPr lang="fr-FR" sz="900" u="none" strike="noStrike" dirty="0">
                          <a:effectLst/>
                        </a:rPr>
                        <a:t>Les points marqués en zone arrière sont comptés comme points bonus.                                                                                             Objet d'enseignement: les alternatives d'attaque (choisir à bon scient renvois individuels ou renvois collectifs).</a:t>
                      </a:r>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196045" marR="0" marT="0" marB="0"/>
                </a:tc>
                <a:tc hMerge="1">
                  <a:txBody>
                    <a:bodyPr/>
                    <a:lstStyle/>
                    <a:p>
                      <a:endParaRPr lang="fr-FR"/>
                    </a:p>
                  </a:txBody>
                  <a:tcPr/>
                </a:tc>
                <a:tc hMerge="1">
                  <a:txBody>
                    <a:bodyPr/>
                    <a:lstStyle/>
                    <a:p>
                      <a:endParaRPr lang="fr-FR"/>
                    </a:p>
                  </a:txBody>
                  <a:tcPr/>
                </a:tc>
                <a:tc gridSpan="3">
                  <a:txBody>
                    <a:bodyPr/>
                    <a:lstStyle/>
                    <a:p>
                      <a:pPr algn="l" fontAlgn="t"/>
                      <a:r>
                        <a:rPr lang="fr-FR" sz="900" u="none" strike="noStrike" dirty="0">
                          <a:effectLst/>
                        </a:rPr>
                        <a:t>Match en 3 contre 3 (ou 4 contre 4) en 2 sets de 15 points avec temps mort obligatoire à 8.</a:t>
                      </a:r>
                      <a:br>
                        <a:rPr lang="fr-FR" sz="900" u="none" strike="noStrike" dirty="0">
                          <a:effectLst/>
                        </a:rPr>
                      </a:br>
                      <a:r>
                        <a:rPr lang="fr-FR" sz="900" u="none" strike="noStrike" dirty="0">
                          <a:effectLst/>
                        </a:rPr>
                        <a:t>Terrain de 7m par 7m ou 7,5m par 7,5 m.</a:t>
                      </a:r>
                      <a:br>
                        <a:rPr lang="fr-FR" sz="900" u="none" strike="noStrike" dirty="0">
                          <a:effectLst/>
                        </a:rPr>
                      </a:br>
                      <a:r>
                        <a:rPr lang="fr-FR" sz="900" u="none" strike="noStrike" dirty="0">
                          <a:effectLst/>
                        </a:rPr>
                        <a:t>Blocage du ballon possible en 2nde touche.</a:t>
                      </a:r>
                      <a:br>
                        <a:rPr lang="fr-FR" sz="900" u="none" strike="noStrike" dirty="0">
                          <a:effectLst/>
                        </a:rPr>
                      </a:br>
                      <a:r>
                        <a:rPr lang="fr-FR" sz="900" u="none" strike="noStrike" dirty="0">
                          <a:effectLst/>
                        </a:rPr>
                        <a:t>Service depuis une zone arrière à 4m du filet.</a:t>
                      </a:r>
                      <a:br>
                        <a:rPr lang="fr-FR" sz="900" u="none" strike="noStrike" dirty="0">
                          <a:effectLst/>
                        </a:rPr>
                      </a:br>
                      <a:r>
                        <a:rPr lang="fr-FR" sz="900" u="none" strike="noStrike" dirty="0">
                          <a:effectLst/>
                        </a:rPr>
                        <a:t>Lors du 1er set, l’équipe choisit son point bonus (ou « spécial ») parmi la liste proposée. Lors du 2nd set, l’équipe choisit le point bonus de l’ équipe adverse         </a:t>
                      </a:r>
                      <a:br>
                        <a:rPr lang="fr-FR" sz="900" u="none" strike="noStrike" dirty="0">
                          <a:effectLst/>
                        </a:rPr>
                      </a:br>
                      <a:r>
                        <a:rPr lang="fr-FR" sz="900" u="none" strike="noStrike" dirty="0">
                          <a:effectLst/>
                        </a:rPr>
                        <a:t>Objet d'enseignement: les alternatives d'attaque (attaques en 1 touche, 2 touches, 3 touches, aux ailes ou au centre, placé ou frappé) </a:t>
                      </a:r>
                      <a:endParaRPr lang="fr-FR" sz="900" b="0" i="0" u="none" strike="noStrike" dirty="0">
                        <a:solidFill>
                          <a:srgbClr val="0070C0"/>
                        </a:solidFill>
                        <a:effectLst/>
                        <a:latin typeface="Times New Roman" panose="02020603050405020304" pitchFamily="18" charset="0"/>
                      </a:endParaRPr>
                    </a:p>
                  </a:txBody>
                  <a:tcPr marL="196045" marR="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47092905"/>
                  </a:ext>
                </a:extLst>
              </a:tr>
              <a:tr h="136608">
                <a:tc rowSpan="2">
                  <a:txBody>
                    <a:bodyPr/>
                    <a:lstStyle/>
                    <a:p>
                      <a:pPr algn="ctr" fontAlgn="ctr"/>
                      <a:r>
                        <a:rPr lang="fr-FR" sz="1000" u="none" strike="noStrike" dirty="0">
                          <a:solidFill>
                            <a:schemeClr val="bg1"/>
                          </a:solidFill>
                          <a:effectLst/>
                        </a:rPr>
                        <a:t>Eléments prioritaires pour atteindre les AFL</a:t>
                      </a:r>
                      <a:endParaRPr lang="fr-FR" sz="1000" b="1"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a:txBody>
                    <a:bodyPr/>
                    <a:lstStyle/>
                    <a:p>
                      <a:pPr algn="ctr" fontAlgn="t"/>
                      <a:r>
                        <a:rPr lang="fr-FR" sz="900" u="none" strike="noStrike" dirty="0">
                          <a:effectLst/>
                        </a:rPr>
                        <a:t>Connaissances</a:t>
                      </a:r>
                      <a:endParaRPr lang="fr-FR" sz="900" b="0" i="0" u="none" strike="noStrike" dirty="0">
                        <a:solidFill>
                          <a:srgbClr val="000000"/>
                        </a:solidFill>
                        <a:effectLst/>
                        <a:latin typeface="Times New Roman" panose="02020603050405020304" pitchFamily="18" charset="0"/>
                      </a:endParaRPr>
                    </a:p>
                  </a:txBody>
                  <a:tcPr marL="0" marR="0" marT="0" marB="0"/>
                </a:tc>
                <a:tc>
                  <a:txBody>
                    <a:bodyPr/>
                    <a:lstStyle/>
                    <a:p>
                      <a:pPr algn="ctr" fontAlgn="t"/>
                      <a:r>
                        <a:rPr lang="fr-FR" sz="900" u="none" strike="noStrike" dirty="0">
                          <a:effectLst/>
                        </a:rPr>
                        <a:t>Capacités</a:t>
                      </a:r>
                      <a:endParaRPr lang="fr-FR" sz="900" b="0" i="0" u="none" strike="noStrike" dirty="0">
                        <a:solidFill>
                          <a:srgbClr val="000000"/>
                        </a:solidFill>
                        <a:effectLst/>
                        <a:latin typeface="Times New Roman" panose="02020603050405020304" pitchFamily="18" charset="0"/>
                      </a:endParaRPr>
                    </a:p>
                  </a:txBody>
                  <a:tcPr marL="0" marR="0" marT="0" marB="0"/>
                </a:tc>
                <a:tc>
                  <a:txBody>
                    <a:bodyPr/>
                    <a:lstStyle/>
                    <a:p>
                      <a:pPr algn="ctr" fontAlgn="t"/>
                      <a:r>
                        <a:rPr lang="fr-FR" sz="900" u="none" strike="noStrike" dirty="0">
                          <a:effectLst/>
                        </a:rPr>
                        <a:t>Attitudes</a:t>
                      </a:r>
                      <a:endParaRPr lang="fr-FR" sz="900" b="0" i="0" u="none" strike="noStrike" dirty="0">
                        <a:solidFill>
                          <a:srgbClr val="000000"/>
                        </a:solidFill>
                        <a:effectLst/>
                        <a:latin typeface="Times New Roman" panose="02020603050405020304" pitchFamily="18" charset="0"/>
                      </a:endParaRPr>
                    </a:p>
                  </a:txBody>
                  <a:tcPr marL="0" marR="0" marT="0" marB="0"/>
                </a:tc>
                <a:tc>
                  <a:txBody>
                    <a:bodyPr/>
                    <a:lstStyle/>
                    <a:p>
                      <a:pPr algn="ctr" fontAlgn="t"/>
                      <a:r>
                        <a:rPr lang="fr-FR" sz="900" u="none" strike="noStrike" dirty="0">
                          <a:effectLst/>
                        </a:rPr>
                        <a:t>Connaissances</a:t>
                      </a:r>
                      <a:endParaRPr lang="fr-FR" sz="900" b="0" i="0" u="none" strike="noStrike" dirty="0">
                        <a:solidFill>
                          <a:srgbClr val="000000"/>
                        </a:solidFill>
                        <a:effectLst/>
                        <a:latin typeface="Times New Roman" panose="02020603050405020304" pitchFamily="18" charset="0"/>
                      </a:endParaRPr>
                    </a:p>
                  </a:txBody>
                  <a:tcPr marL="0" marR="0" marT="0" marB="0"/>
                </a:tc>
                <a:tc>
                  <a:txBody>
                    <a:bodyPr/>
                    <a:lstStyle/>
                    <a:p>
                      <a:pPr algn="ctr" fontAlgn="t"/>
                      <a:r>
                        <a:rPr lang="fr-FR" sz="900" u="none" strike="noStrike" dirty="0">
                          <a:effectLst/>
                        </a:rPr>
                        <a:t>Capacités</a:t>
                      </a:r>
                      <a:endParaRPr lang="fr-FR" sz="900" b="0" i="0" u="none" strike="noStrike" dirty="0">
                        <a:solidFill>
                          <a:srgbClr val="000000"/>
                        </a:solidFill>
                        <a:effectLst/>
                        <a:latin typeface="Times New Roman" panose="02020603050405020304" pitchFamily="18" charset="0"/>
                      </a:endParaRPr>
                    </a:p>
                  </a:txBody>
                  <a:tcPr marL="0" marR="0" marT="0" marB="0"/>
                </a:tc>
                <a:tc>
                  <a:txBody>
                    <a:bodyPr/>
                    <a:lstStyle/>
                    <a:p>
                      <a:pPr algn="ctr" fontAlgn="t"/>
                      <a:r>
                        <a:rPr lang="fr-FR" sz="900" u="none" strike="noStrike" dirty="0">
                          <a:effectLst/>
                        </a:rPr>
                        <a:t>Attitudes</a:t>
                      </a:r>
                      <a:endParaRPr lang="fr-FR" sz="900" b="0" i="0" u="none" strike="noStrike" dirty="0">
                        <a:solidFill>
                          <a:srgbClr val="000000"/>
                        </a:solidFill>
                        <a:effectLst/>
                        <a:latin typeface="Times New Roman" panose="02020603050405020304" pitchFamily="18" charset="0"/>
                      </a:endParaRPr>
                    </a:p>
                  </a:txBody>
                  <a:tcPr marL="0" marR="0" marT="0" marB="0"/>
                </a:tc>
                <a:extLst>
                  <a:ext uri="{0D108BD9-81ED-4DB2-BD59-A6C34878D82A}">
                    <a16:rowId xmlns:a16="http://schemas.microsoft.com/office/drawing/2014/main" val="2942795642"/>
                  </a:ext>
                </a:extLst>
              </a:tr>
              <a:tr h="819648">
                <a:tc vMerge="1">
                  <a:txBody>
                    <a:bodyPr/>
                    <a:lstStyle/>
                    <a:p>
                      <a:endParaRPr lang="fr-FR"/>
                    </a:p>
                  </a:txBody>
                  <a:tcPr/>
                </a:tc>
                <a:tc>
                  <a:txBody>
                    <a:bodyPr/>
                    <a:lstStyle/>
                    <a:p>
                      <a:pPr algn="l" fontAlgn="t"/>
                      <a:r>
                        <a:rPr lang="fr-FR" sz="900" u="none" strike="noStrike" dirty="0">
                          <a:effectLst/>
                        </a:rPr>
                        <a:t>Connaitre le vocabulaire spécifique, les règles essentielles, les principes d'efficacité techniques et tactiques, ses points forts</a:t>
                      </a:r>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0" marR="0" marT="0" marB="0"/>
                </a:tc>
                <a:tc>
                  <a:txBody>
                    <a:bodyPr/>
                    <a:lstStyle/>
                    <a:p>
                      <a:pPr algn="l" fontAlgn="t"/>
                      <a:r>
                        <a:rPr lang="fr-FR" sz="900" u="none" strike="noStrike" dirty="0">
                          <a:effectLst/>
                        </a:rPr>
                        <a:t>S’organiser pour attaquer le fond de la cible adverse, choisir à bon escient renvoi ou conservation, observer</a:t>
                      </a:r>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0" marR="0" marT="0" marB="0"/>
                </a:tc>
                <a:tc>
                  <a:txBody>
                    <a:bodyPr/>
                    <a:lstStyle/>
                    <a:p>
                      <a:pPr algn="l" fontAlgn="t"/>
                      <a:r>
                        <a:rPr lang="fr-FR" sz="900" u="none" strike="noStrike" dirty="0">
                          <a:effectLst/>
                        </a:rPr>
                        <a:t>S’inscrire dans un projet commun, accepter conseils et encourager</a:t>
                      </a:r>
                      <a:endParaRPr lang="fr-FR" sz="900" b="0" i="0" u="none" strike="noStrike" dirty="0">
                        <a:solidFill>
                          <a:srgbClr val="0070C0"/>
                        </a:solidFill>
                        <a:effectLst/>
                        <a:latin typeface="Times New Roman" panose="02020603050405020304" pitchFamily="18" charset="0"/>
                      </a:endParaRPr>
                    </a:p>
                  </a:txBody>
                  <a:tcPr marL="0" marR="0" marT="0" marB="0"/>
                </a:tc>
                <a:tc>
                  <a:txBody>
                    <a:bodyPr/>
                    <a:lstStyle/>
                    <a:p>
                      <a:pPr algn="l" fontAlgn="t"/>
                      <a:r>
                        <a:rPr lang="fr-FR" sz="900" u="none" strike="noStrike" dirty="0">
                          <a:effectLst/>
                        </a:rPr>
                        <a:t>Idem + Identifier les points forts et faibles de son équipe et de l'équipe adverse</a:t>
                      </a:r>
                      <a:endParaRPr lang="fr-FR" sz="900" b="0" i="0" u="none" strike="noStrike" dirty="0">
                        <a:solidFill>
                          <a:srgbClr val="0070C0"/>
                        </a:solidFill>
                        <a:effectLst/>
                        <a:latin typeface="Times New Roman" panose="02020603050405020304" pitchFamily="18" charset="0"/>
                      </a:endParaRPr>
                    </a:p>
                  </a:txBody>
                  <a:tcPr marL="0" marR="0" marT="0" marB="0"/>
                </a:tc>
                <a:tc>
                  <a:txBody>
                    <a:bodyPr/>
                    <a:lstStyle/>
                    <a:p>
                      <a:pPr algn="l" fontAlgn="t"/>
                      <a:r>
                        <a:rPr lang="fr-FR" sz="900" u="none" strike="noStrike" dirty="0">
                          <a:effectLst/>
                        </a:rPr>
                        <a:t>Idem + </a:t>
                      </a:r>
                      <a:r>
                        <a:rPr lang="fr-FR" sz="900" u="none" strike="noStrike" dirty="0" err="1">
                          <a:effectLst/>
                        </a:rPr>
                        <a:t>Etre</a:t>
                      </a:r>
                      <a:r>
                        <a:rPr lang="fr-FR" sz="900" u="none" strike="noStrike" dirty="0">
                          <a:effectLst/>
                        </a:rPr>
                        <a:t> capable de mettre en œuvre une variété d'attaques</a:t>
                      </a:r>
                      <a:endParaRPr lang="fr-FR" sz="900" b="0" i="0" u="none" strike="noStrike" dirty="0">
                        <a:solidFill>
                          <a:srgbClr val="0070C0"/>
                        </a:solidFill>
                        <a:effectLst/>
                        <a:latin typeface="Times New Roman" panose="02020603050405020304" pitchFamily="18" charset="0"/>
                      </a:endParaRPr>
                    </a:p>
                  </a:txBody>
                  <a:tcPr marL="0" marR="0" marT="0" marB="0"/>
                </a:tc>
                <a:tc>
                  <a:txBody>
                    <a:bodyPr/>
                    <a:lstStyle/>
                    <a:p>
                      <a:pPr algn="l" fontAlgn="t"/>
                      <a:r>
                        <a:rPr lang="fr-FR" sz="900" u="none" strike="noStrike" dirty="0">
                          <a:effectLst/>
                        </a:rPr>
                        <a:t>Idem + Apporter des conseils</a:t>
                      </a:r>
                      <a:endParaRPr lang="fr-FR" sz="900" b="0" i="0" u="none" strike="noStrike" dirty="0">
                        <a:solidFill>
                          <a:srgbClr val="0070C0"/>
                        </a:solidFill>
                        <a:effectLst/>
                        <a:latin typeface="Times New Roman" panose="02020603050405020304" pitchFamily="18" charset="0"/>
                      </a:endParaRPr>
                    </a:p>
                  </a:txBody>
                  <a:tcPr marL="0" marR="0" marT="0" marB="0"/>
                </a:tc>
                <a:extLst>
                  <a:ext uri="{0D108BD9-81ED-4DB2-BD59-A6C34878D82A}">
                    <a16:rowId xmlns:a16="http://schemas.microsoft.com/office/drawing/2014/main" val="490385417"/>
                  </a:ext>
                </a:extLst>
              </a:tr>
              <a:tr h="819648">
                <a:tc>
                  <a:txBody>
                    <a:bodyPr/>
                    <a:lstStyle/>
                    <a:p>
                      <a:pPr algn="ctr" fontAlgn="ctr"/>
                      <a:r>
                        <a:rPr lang="fr-FR" sz="1000" u="none" strike="noStrike" dirty="0">
                          <a:solidFill>
                            <a:schemeClr val="bg1"/>
                          </a:solidFill>
                          <a:effectLst/>
                        </a:rPr>
                        <a:t>Contribution aux parcours éducatifs</a:t>
                      </a:r>
                      <a:endParaRPr lang="fr-FR" sz="1000" b="1" i="0" u="none" strike="noStrike" dirty="0">
                        <a:solidFill>
                          <a:schemeClr val="bg1"/>
                        </a:solidFill>
                        <a:effectLst/>
                        <a:latin typeface="Times New Roman" panose="02020603050405020304" pitchFamily="18" charset="0"/>
                      </a:endParaRPr>
                    </a:p>
                  </a:txBody>
                  <a:tcPr marL="0" marR="0" marT="0" marB="0" anchor="ctr">
                    <a:solidFill>
                      <a:srgbClr val="0070C0"/>
                    </a:solidFill>
                  </a:tcPr>
                </a:tc>
                <a:tc gridSpan="6">
                  <a:txBody>
                    <a:bodyPr/>
                    <a:lstStyle/>
                    <a:p>
                      <a:pPr algn="l" fontAlgn="t"/>
                      <a:r>
                        <a:rPr lang="fr-FR" sz="900" u="none" strike="noStrike" dirty="0">
                          <a:effectLst/>
                        </a:rPr>
                        <a:t>Parcours citoyen:  Mettre en œuvre un projet collectif / S’entraider et coopérer à travers le rôle de coach                                                                                                       Parcours éducatif de santé: S’engager lucidement dans l’activité / Faire un projet d’entrainement                                                                                                                     Parcours d’éducation artistique et culturelle:  X                                                                                                                                                                                                              Parcours avenir:  X</a:t>
                      </a:r>
                      <a:br>
                        <a:rPr lang="fr-FR" sz="900" u="none" strike="noStrike" dirty="0">
                          <a:effectLst/>
                        </a:rPr>
                      </a:br>
                      <a:br>
                        <a:rPr lang="fr-FR" sz="900" u="none" strike="noStrike" dirty="0">
                          <a:effectLst/>
                        </a:rPr>
                      </a:br>
                      <a:endParaRPr lang="fr-FR" sz="900" b="0" i="0" u="none" strike="noStrike" dirty="0">
                        <a:solidFill>
                          <a:srgbClr val="000000"/>
                        </a:solidFill>
                        <a:effectLst/>
                        <a:latin typeface="Times New Roman" panose="02020603050405020304" pitchFamily="18" charset="0"/>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808136777"/>
                  </a:ext>
                </a:extLst>
              </a:tr>
            </a:tbl>
          </a:graphicData>
        </a:graphic>
      </p:graphicFrame>
      <p:sp>
        <p:nvSpPr>
          <p:cNvPr id="3" name="ZoneTexte 3">
            <a:extLst>
              <a:ext uri="{FF2B5EF4-FFF2-40B4-BE49-F238E27FC236}">
                <a16:creationId xmlns:a16="http://schemas.microsoft.com/office/drawing/2014/main" id="{00000000-0008-0000-0000-000004000000}"/>
              </a:ext>
            </a:extLst>
          </p:cNvPr>
          <p:cNvSpPr txBox="1"/>
          <p:nvPr/>
        </p:nvSpPr>
        <p:spPr>
          <a:xfrm>
            <a:off x="6294960" y="3371441"/>
            <a:ext cx="372136" cy="157949"/>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800" dirty="0"/>
              <a:t>N 1</a:t>
            </a:r>
          </a:p>
        </p:txBody>
      </p:sp>
      <p:sp>
        <p:nvSpPr>
          <p:cNvPr id="5" name="ZoneTexte 29">
            <a:extLst>
              <a:ext uri="{FF2B5EF4-FFF2-40B4-BE49-F238E27FC236}">
                <a16:creationId xmlns:a16="http://schemas.microsoft.com/office/drawing/2014/main" id="{00000000-0008-0000-0000-00001E000000}"/>
              </a:ext>
            </a:extLst>
          </p:cNvPr>
          <p:cNvSpPr txBox="1"/>
          <p:nvPr/>
        </p:nvSpPr>
        <p:spPr>
          <a:xfrm>
            <a:off x="6278020" y="4605823"/>
            <a:ext cx="350062" cy="196514"/>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dirty="0"/>
              <a:t>N1</a:t>
            </a:r>
            <a:endParaRPr lang="fr-FR" sz="1100" dirty="0"/>
          </a:p>
        </p:txBody>
      </p:sp>
      <p:sp>
        <p:nvSpPr>
          <p:cNvPr id="6" name="ZoneTexte 30">
            <a:extLst>
              <a:ext uri="{FF2B5EF4-FFF2-40B4-BE49-F238E27FC236}">
                <a16:creationId xmlns:a16="http://schemas.microsoft.com/office/drawing/2014/main" id="{00000000-0008-0000-0000-00001F000000}"/>
              </a:ext>
            </a:extLst>
          </p:cNvPr>
          <p:cNvSpPr txBox="1"/>
          <p:nvPr/>
        </p:nvSpPr>
        <p:spPr>
          <a:xfrm>
            <a:off x="10027730" y="4708357"/>
            <a:ext cx="413562" cy="18796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100" dirty="0"/>
              <a:t>N 2</a:t>
            </a:r>
          </a:p>
        </p:txBody>
      </p:sp>
      <p:sp>
        <p:nvSpPr>
          <p:cNvPr id="7" name="ZoneTexte 3">
            <a:extLst>
              <a:ext uri="{FF2B5EF4-FFF2-40B4-BE49-F238E27FC236}">
                <a16:creationId xmlns:a16="http://schemas.microsoft.com/office/drawing/2014/main" id="{BD243D38-1FC5-4E63-B15C-999C259B707C}"/>
              </a:ext>
            </a:extLst>
          </p:cNvPr>
          <p:cNvSpPr txBox="1"/>
          <p:nvPr/>
        </p:nvSpPr>
        <p:spPr>
          <a:xfrm>
            <a:off x="10027730" y="3282306"/>
            <a:ext cx="372136" cy="178269"/>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800" dirty="0"/>
              <a:t>N 2</a:t>
            </a:r>
          </a:p>
        </p:txBody>
      </p:sp>
      <p:sp>
        <p:nvSpPr>
          <p:cNvPr id="8" name="ZoneTexte 7">
            <a:extLst>
              <a:ext uri="{FF2B5EF4-FFF2-40B4-BE49-F238E27FC236}">
                <a16:creationId xmlns:a16="http://schemas.microsoft.com/office/drawing/2014/main" id="{25756F1C-7424-46F7-9F59-1029362A3F48}"/>
              </a:ext>
            </a:extLst>
          </p:cNvPr>
          <p:cNvSpPr txBox="1"/>
          <p:nvPr/>
        </p:nvSpPr>
        <p:spPr>
          <a:xfrm rot="20300962">
            <a:off x="41262" y="2635254"/>
            <a:ext cx="1566530" cy="523220"/>
          </a:xfrm>
          <a:prstGeom prst="rect">
            <a:avLst/>
          </a:prstGeom>
          <a:noFill/>
        </p:spPr>
        <p:txBody>
          <a:bodyPr wrap="square" rtlCol="0">
            <a:spAutoFit/>
          </a:bodyPr>
          <a:lstStyle/>
          <a:p>
            <a:r>
              <a:rPr lang="fr-FR" sz="2800" dirty="0"/>
              <a:t>étape 1</a:t>
            </a:r>
          </a:p>
        </p:txBody>
      </p:sp>
      <p:sp>
        <p:nvSpPr>
          <p:cNvPr id="10" name="ZoneTexte 9">
            <a:extLst>
              <a:ext uri="{FF2B5EF4-FFF2-40B4-BE49-F238E27FC236}">
                <a16:creationId xmlns:a16="http://schemas.microsoft.com/office/drawing/2014/main" id="{A3A94496-0FA3-4124-8505-B7EE1AEC22D2}"/>
              </a:ext>
            </a:extLst>
          </p:cNvPr>
          <p:cNvSpPr txBox="1"/>
          <p:nvPr/>
        </p:nvSpPr>
        <p:spPr>
          <a:xfrm>
            <a:off x="2260600" y="88900"/>
            <a:ext cx="6861687" cy="369332"/>
          </a:xfrm>
          <a:prstGeom prst="rect">
            <a:avLst/>
          </a:prstGeom>
          <a:noFill/>
        </p:spPr>
        <p:txBody>
          <a:bodyPr wrap="none" rtlCol="0">
            <a:spAutoFit/>
          </a:bodyPr>
          <a:lstStyle/>
          <a:p>
            <a:r>
              <a:rPr lang="fr-FR" b="1" dirty="0"/>
              <a:t>Déclinaison des AFL (attendus de fin de lycée) - Exemple du volley-ball</a:t>
            </a:r>
          </a:p>
        </p:txBody>
      </p:sp>
      <p:sp>
        <p:nvSpPr>
          <p:cNvPr id="4" name="Espace réservé du pied de page 3">
            <a:extLst>
              <a:ext uri="{FF2B5EF4-FFF2-40B4-BE49-F238E27FC236}">
                <a16:creationId xmlns:a16="http://schemas.microsoft.com/office/drawing/2014/main" id="{3AF6E101-3724-49AF-B274-ADAFE2B88471}"/>
              </a:ext>
            </a:extLst>
          </p:cNvPr>
          <p:cNvSpPr>
            <a:spLocks noGrp="1"/>
          </p:cNvSpPr>
          <p:nvPr>
            <p:ph type="ftr" sz="quarter" idx="11"/>
          </p:nvPr>
        </p:nvSpPr>
        <p:spPr/>
        <p:txBody>
          <a:bodyPr/>
          <a:lstStyle/>
          <a:p>
            <a:r>
              <a:rPr lang="fr-FR"/>
              <a:t>Inspection Pédagogique Régionale d'EPS -  Académie de Dijon</a:t>
            </a:r>
          </a:p>
        </p:txBody>
      </p:sp>
      <p:pic>
        <p:nvPicPr>
          <p:cNvPr id="11" name="Image 10">
            <a:extLst>
              <a:ext uri="{FF2B5EF4-FFF2-40B4-BE49-F238E27FC236}">
                <a16:creationId xmlns:a16="http://schemas.microsoft.com/office/drawing/2014/main" id="{878FB15B-22D0-4269-A46D-D6E127783F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Tree>
    <p:extLst>
      <p:ext uri="{BB962C8B-B14F-4D97-AF65-F5344CB8AC3E}">
        <p14:creationId xmlns:p14="http://schemas.microsoft.com/office/powerpoint/2010/main" val="3815036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BFB85C04-2760-4272-91B8-69BBDD5E074A}"/>
              </a:ext>
            </a:extLst>
          </p:cNvPr>
          <p:cNvGraphicFramePr>
            <a:graphicFrameLocks noGrp="1"/>
          </p:cNvGraphicFramePr>
          <p:nvPr>
            <p:extLst>
              <p:ext uri="{D42A27DB-BD31-4B8C-83A1-F6EECF244321}">
                <p14:modId xmlns:p14="http://schemas.microsoft.com/office/powerpoint/2010/main" val="3365720855"/>
              </p:ext>
            </p:extLst>
          </p:nvPr>
        </p:nvGraphicFramePr>
        <p:xfrm>
          <a:off x="292100" y="631899"/>
          <a:ext cx="11582396" cy="6231137"/>
        </p:xfrm>
        <a:graphic>
          <a:graphicData uri="http://schemas.openxmlformats.org/drawingml/2006/table">
            <a:tbl>
              <a:tblPr>
                <a:tableStyleId>{5C22544A-7EE6-4342-B048-85BDC9FD1C3A}</a:tableStyleId>
              </a:tblPr>
              <a:tblGrid>
                <a:gridCol w="1654628">
                  <a:extLst>
                    <a:ext uri="{9D8B030D-6E8A-4147-A177-3AD203B41FA5}">
                      <a16:colId xmlns:a16="http://schemas.microsoft.com/office/drawing/2014/main" val="1726355619"/>
                    </a:ext>
                  </a:extLst>
                </a:gridCol>
                <a:gridCol w="1654628">
                  <a:extLst>
                    <a:ext uri="{9D8B030D-6E8A-4147-A177-3AD203B41FA5}">
                      <a16:colId xmlns:a16="http://schemas.microsoft.com/office/drawing/2014/main" val="3921163946"/>
                    </a:ext>
                  </a:extLst>
                </a:gridCol>
                <a:gridCol w="1654628">
                  <a:extLst>
                    <a:ext uri="{9D8B030D-6E8A-4147-A177-3AD203B41FA5}">
                      <a16:colId xmlns:a16="http://schemas.microsoft.com/office/drawing/2014/main" val="227331861"/>
                    </a:ext>
                  </a:extLst>
                </a:gridCol>
                <a:gridCol w="1654628">
                  <a:extLst>
                    <a:ext uri="{9D8B030D-6E8A-4147-A177-3AD203B41FA5}">
                      <a16:colId xmlns:a16="http://schemas.microsoft.com/office/drawing/2014/main" val="143300846"/>
                    </a:ext>
                  </a:extLst>
                </a:gridCol>
                <a:gridCol w="1654628">
                  <a:extLst>
                    <a:ext uri="{9D8B030D-6E8A-4147-A177-3AD203B41FA5}">
                      <a16:colId xmlns:a16="http://schemas.microsoft.com/office/drawing/2014/main" val="2034605989"/>
                    </a:ext>
                  </a:extLst>
                </a:gridCol>
                <a:gridCol w="1654628">
                  <a:extLst>
                    <a:ext uri="{9D8B030D-6E8A-4147-A177-3AD203B41FA5}">
                      <a16:colId xmlns:a16="http://schemas.microsoft.com/office/drawing/2014/main" val="3478674231"/>
                    </a:ext>
                  </a:extLst>
                </a:gridCol>
                <a:gridCol w="1654628">
                  <a:extLst>
                    <a:ext uri="{9D8B030D-6E8A-4147-A177-3AD203B41FA5}">
                      <a16:colId xmlns:a16="http://schemas.microsoft.com/office/drawing/2014/main" val="2784235938"/>
                    </a:ext>
                  </a:extLst>
                </a:gridCol>
              </a:tblGrid>
              <a:tr h="568411">
                <a:tc rowSpan="2">
                  <a:txBody>
                    <a:bodyPr/>
                    <a:lstStyle/>
                    <a:p>
                      <a:pPr algn="ctr" fontAlgn="ctr"/>
                      <a:r>
                        <a:rPr lang="fr-FR" sz="1200" b="1" u="none" strike="noStrike" dirty="0">
                          <a:solidFill>
                            <a:schemeClr val="bg1"/>
                          </a:solidFill>
                          <a:effectLst/>
                        </a:rPr>
                        <a:t>Attendus de fin de cycle</a:t>
                      </a:r>
                      <a:endParaRPr lang="fr-FR" sz="1200" b="1" i="0" u="none" strike="noStrike" dirty="0">
                        <a:solidFill>
                          <a:schemeClr val="bg1"/>
                        </a:solidFill>
                        <a:effectLst/>
                        <a:latin typeface="Times New Roman" panose="02020603050405020304" pitchFamily="18" charset="0"/>
                      </a:endParaRPr>
                    </a:p>
                  </a:txBody>
                  <a:tcPr marL="0" marR="0" marT="0" marB="0" anchor="ctr">
                    <a:solidFill>
                      <a:srgbClr val="00B0F0"/>
                    </a:solidFill>
                  </a:tcPr>
                </a:tc>
                <a:tc rowSpan="2">
                  <a:txBody>
                    <a:bodyPr/>
                    <a:lstStyle/>
                    <a:p>
                      <a:pPr algn="l" fontAlgn="b"/>
                      <a:r>
                        <a:rPr lang="fr-FR" sz="1200" b="1" u="none" strike="noStrike" dirty="0">
                          <a:effectLst/>
                        </a:rPr>
                        <a:t>Indicateurs</a:t>
                      </a:r>
                      <a:endParaRPr lang="fr-FR" sz="1200" b="1" i="0" u="none" strike="noStrike" dirty="0">
                        <a:solidFill>
                          <a:srgbClr val="000000"/>
                        </a:solidFill>
                        <a:effectLst/>
                        <a:latin typeface="Calibri" panose="020F0502020204030204" pitchFamily="34" charset="0"/>
                      </a:endParaRPr>
                    </a:p>
                  </a:txBody>
                  <a:tcPr marL="54926" marR="0" marT="0" marB="0" anchor="ctr"/>
                </a:tc>
                <a:tc>
                  <a:txBody>
                    <a:bodyPr/>
                    <a:lstStyle/>
                    <a:p>
                      <a:pPr algn="ctr" fontAlgn="ctr"/>
                      <a:r>
                        <a:rPr lang="fr-FR" sz="1400" b="1" i="0" u="none" strike="noStrike" dirty="0">
                          <a:solidFill>
                            <a:srgbClr val="000000"/>
                          </a:solidFill>
                          <a:effectLst/>
                          <a:latin typeface="Times New Roman" panose="02020603050405020304" pitchFamily="18" charset="0"/>
                        </a:rPr>
                        <a:t>Maitrise insuffisante</a:t>
                      </a:r>
                    </a:p>
                  </a:txBody>
                  <a:tcPr marL="9525" marR="9525" marT="9525" marB="0" anchor="ctr">
                    <a:solidFill>
                      <a:srgbClr val="FF0000"/>
                    </a:solidFill>
                  </a:tcPr>
                </a:tc>
                <a:tc>
                  <a:txBody>
                    <a:bodyPr/>
                    <a:lstStyle/>
                    <a:p>
                      <a:pPr algn="ctr" fontAlgn="ctr"/>
                      <a:r>
                        <a:rPr lang="fr-FR" sz="1400" b="1" i="0" u="none" strike="noStrike" dirty="0">
                          <a:solidFill>
                            <a:srgbClr val="000000"/>
                          </a:solidFill>
                          <a:effectLst/>
                          <a:latin typeface="Times New Roman" panose="02020603050405020304" pitchFamily="18" charset="0"/>
                        </a:rPr>
                        <a:t>Maitrise fragile</a:t>
                      </a:r>
                    </a:p>
                  </a:txBody>
                  <a:tcPr marL="9525" marR="9525" marT="9525" marB="0" anchor="ctr">
                    <a:solidFill>
                      <a:srgbClr val="FFC000"/>
                    </a:solidFill>
                  </a:tcPr>
                </a:tc>
                <a:tc>
                  <a:txBody>
                    <a:bodyPr/>
                    <a:lstStyle/>
                    <a:p>
                      <a:pPr algn="ctr" fontAlgn="ctr"/>
                      <a:r>
                        <a:rPr lang="fr-FR" sz="1400" b="1" i="0" u="none" strike="noStrike" dirty="0">
                          <a:solidFill>
                            <a:srgbClr val="000000"/>
                          </a:solidFill>
                          <a:effectLst/>
                          <a:latin typeface="Times New Roman" panose="02020603050405020304" pitchFamily="18" charset="0"/>
                        </a:rPr>
                        <a:t>Maitrise satisfaisante</a:t>
                      </a:r>
                    </a:p>
                  </a:txBody>
                  <a:tcPr marL="9525" marR="9525" marT="9525" marB="0" anchor="ctr">
                    <a:solidFill>
                      <a:srgbClr val="92D050"/>
                    </a:solidFill>
                  </a:tcPr>
                </a:tc>
                <a:tc>
                  <a:txBody>
                    <a:bodyPr/>
                    <a:lstStyle/>
                    <a:p>
                      <a:pPr algn="ctr" fontAlgn="ctr"/>
                      <a:r>
                        <a:rPr lang="fr-FR" sz="1400" b="1" i="0" u="none" strike="noStrike" dirty="0">
                          <a:solidFill>
                            <a:srgbClr val="FFFFFF"/>
                          </a:solidFill>
                          <a:effectLst/>
                          <a:latin typeface="Times New Roman" panose="02020603050405020304" pitchFamily="18" charset="0"/>
                        </a:rPr>
                        <a:t>Très bonne maitrise</a:t>
                      </a:r>
                    </a:p>
                  </a:txBody>
                  <a:tcPr marL="9525" marR="9525" marT="9525" marB="0" anchor="ctr">
                    <a:solidFill>
                      <a:srgbClr val="00B050"/>
                    </a:solidFill>
                  </a:tcPr>
                </a:tc>
                <a:tc>
                  <a:txBody>
                    <a:bodyPr/>
                    <a:lstStyle/>
                    <a:p>
                      <a:pPr algn="ctr" fontAlgn="ctr"/>
                      <a:r>
                        <a:rPr lang="fr-FR" sz="1400" b="1" i="0" u="none" strike="noStrike" dirty="0">
                          <a:solidFill>
                            <a:srgbClr val="FFFFFF"/>
                          </a:solidFill>
                          <a:effectLst/>
                          <a:latin typeface="Times New Roman" panose="02020603050405020304" pitchFamily="18" charset="0"/>
                        </a:rPr>
                        <a:t>Maitrise dépassée</a:t>
                      </a:r>
                    </a:p>
                  </a:txBody>
                  <a:tcPr marL="9525" marR="9525" marT="9525" marB="0" anchor="ctr">
                    <a:solidFill>
                      <a:schemeClr val="accent6">
                        <a:lumMod val="50000"/>
                      </a:schemeClr>
                    </a:solidFill>
                  </a:tcPr>
                </a:tc>
                <a:extLst>
                  <a:ext uri="{0D108BD9-81ED-4DB2-BD59-A6C34878D82A}">
                    <a16:rowId xmlns:a16="http://schemas.microsoft.com/office/drawing/2014/main" val="2552699314"/>
                  </a:ext>
                </a:extLst>
              </a:tr>
              <a:tr h="376571">
                <a:tc vMerge="1">
                  <a:txBody>
                    <a:bodyPr/>
                    <a:lstStyle/>
                    <a:p>
                      <a:endParaRPr lang="fr-FR"/>
                    </a:p>
                  </a:txBody>
                  <a:tcPr/>
                </a:tc>
                <a:tc vMerge="1">
                  <a:txBody>
                    <a:bodyPr/>
                    <a:lstStyle/>
                    <a:p>
                      <a:endParaRPr lang="fr-FR"/>
                    </a:p>
                  </a:txBody>
                  <a:tcPr/>
                </a:tc>
                <a:tc gridSpan="2">
                  <a:txBody>
                    <a:bodyPr/>
                    <a:lstStyle/>
                    <a:p>
                      <a:pPr algn="ctr" fontAlgn="ctr"/>
                      <a:r>
                        <a:rPr lang="fr-FR" sz="1400" b="1" i="0" u="none" strike="noStrike" dirty="0">
                          <a:solidFill>
                            <a:srgbClr val="000000"/>
                          </a:solidFill>
                          <a:effectLst/>
                          <a:latin typeface="Times New Roman" panose="02020603050405020304" pitchFamily="18" charset="0"/>
                        </a:rPr>
                        <a:t>Maitrise insuffisante</a:t>
                      </a:r>
                    </a:p>
                  </a:txBody>
                  <a:tcPr marL="9525" marR="9525" marT="9525" marB="0" anchor="ctr">
                    <a:solidFill>
                      <a:srgbClr val="FF0000"/>
                    </a:solidFill>
                  </a:tcPr>
                </a:tc>
                <a:tc hMerge="1">
                  <a:txBody>
                    <a:bodyPr/>
                    <a:lstStyle/>
                    <a:p>
                      <a:endParaRPr lang="fr-FR"/>
                    </a:p>
                  </a:txBody>
                  <a:tcPr/>
                </a:tc>
                <a:tc>
                  <a:txBody>
                    <a:bodyPr/>
                    <a:lstStyle/>
                    <a:p>
                      <a:pPr algn="ctr" fontAlgn="ctr"/>
                      <a:r>
                        <a:rPr lang="fr-FR" sz="1400" b="1" i="0" u="none" strike="noStrike" dirty="0">
                          <a:solidFill>
                            <a:srgbClr val="000000"/>
                          </a:solidFill>
                          <a:effectLst/>
                          <a:latin typeface="Times New Roman" panose="02020603050405020304" pitchFamily="18" charset="0"/>
                        </a:rPr>
                        <a:t>Maitrise fragile</a:t>
                      </a:r>
                    </a:p>
                  </a:txBody>
                  <a:tcPr marL="9525" marR="9525" marT="9525" marB="0" anchor="ctr">
                    <a:solidFill>
                      <a:srgbClr val="FFC000"/>
                    </a:solidFill>
                  </a:tcPr>
                </a:tc>
                <a:tc>
                  <a:txBody>
                    <a:bodyPr/>
                    <a:lstStyle/>
                    <a:p>
                      <a:pPr algn="ctr" fontAlgn="ctr"/>
                      <a:r>
                        <a:rPr lang="fr-FR" sz="1400" b="1" i="0" u="none" strike="noStrike" dirty="0">
                          <a:solidFill>
                            <a:srgbClr val="000000"/>
                          </a:solidFill>
                          <a:effectLst/>
                          <a:latin typeface="Times New Roman" panose="02020603050405020304" pitchFamily="18" charset="0"/>
                        </a:rPr>
                        <a:t>Maitrise satisfaisante</a:t>
                      </a:r>
                    </a:p>
                  </a:txBody>
                  <a:tcPr marL="9525" marR="9525" marT="9525" marB="0" anchor="ctr">
                    <a:solidFill>
                      <a:srgbClr val="92D050"/>
                    </a:solidFill>
                  </a:tcPr>
                </a:tc>
                <a:tc>
                  <a:txBody>
                    <a:bodyPr/>
                    <a:lstStyle/>
                    <a:p>
                      <a:pPr algn="ctr" fontAlgn="ctr"/>
                      <a:r>
                        <a:rPr lang="fr-FR" sz="1400" b="1" i="0" u="none" strike="noStrike" dirty="0">
                          <a:solidFill>
                            <a:srgbClr val="FFFFFF"/>
                          </a:solidFill>
                          <a:effectLst/>
                          <a:latin typeface="Times New Roman" panose="02020603050405020304" pitchFamily="18" charset="0"/>
                        </a:rPr>
                        <a:t>Très bonne maitrise</a:t>
                      </a:r>
                    </a:p>
                  </a:txBody>
                  <a:tcPr marL="9525" marR="9525" marT="9525" marB="0" anchor="ctr">
                    <a:solidFill>
                      <a:srgbClr val="00B050"/>
                    </a:solidFill>
                  </a:tcPr>
                </a:tc>
                <a:extLst>
                  <a:ext uri="{0D108BD9-81ED-4DB2-BD59-A6C34878D82A}">
                    <a16:rowId xmlns:a16="http://schemas.microsoft.com/office/drawing/2014/main" val="1078635061"/>
                  </a:ext>
                </a:extLst>
              </a:tr>
              <a:tr h="717617">
                <a:tc rowSpan="3">
                  <a:txBody>
                    <a:bodyPr/>
                    <a:lstStyle/>
                    <a:p>
                      <a:pPr algn="ctr" fontAlgn="t"/>
                      <a:endParaRPr lang="fr-FR" sz="1100" b="1" u="none" strike="noStrike" dirty="0">
                        <a:effectLst/>
                      </a:endParaRPr>
                    </a:p>
                    <a:p>
                      <a:pPr algn="ctr" fontAlgn="t"/>
                      <a:endParaRPr lang="fr-FR" sz="1100" b="1" u="none" strike="noStrike" dirty="0">
                        <a:effectLst/>
                      </a:endParaRPr>
                    </a:p>
                    <a:p>
                      <a:pPr algn="ctr" fontAlgn="t"/>
                      <a:endParaRPr lang="fr-FR" sz="1100" b="1" u="none" strike="noStrike" dirty="0">
                        <a:effectLst/>
                      </a:endParaRPr>
                    </a:p>
                    <a:p>
                      <a:pPr algn="ctr" fontAlgn="t"/>
                      <a:r>
                        <a:rPr lang="fr-FR" sz="1100" b="1" u="none" strike="noStrike" dirty="0">
                          <a:effectLst/>
                        </a:rPr>
                        <a:t>AFL 1</a:t>
                      </a:r>
                    </a:p>
                    <a:p>
                      <a:pPr algn="ctr" fontAlgn="t"/>
                      <a:endParaRPr lang="fr-FR" sz="1100" b="1" u="none" strike="noStrike" dirty="0">
                        <a:effectLst/>
                      </a:endParaRPr>
                    </a:p>
                    <a:p>
                      <a:pPr algn="ctr" fontAlgn="t"/>
                      <a:br>
                        <a:rPr lang="fr-FR" sz="1100" b="1" u="none" strike="noStrike" dirty="0">
                          <a:effectLst/>
                        </a:rPr>
                      </a:br>
                      <a:r>
                        <a:rPr lang="fr-FR" sz="1100" b="1" u="none" strike="noStrike" dirty="0">
                          <a:effectLst/>
                        </a:rPr>
                        <a:t>S’engager pour gagner une rencontre en faisant des choix techniques et tactiques pertinents au  regard du rapport de force</a:t>
                      </a:r>
                      <a:endParaRPr lang="fr-FR" sz="1100" b="1" i="0" u="none" strike="noStrike" dirty="0">
                        <a:solidFill>
                          <a:srgbClr val="000000"/>
                        </a:solidFill>
                        <a:effectLst/>
                        <a:latin typeface="Times New Roman" panose="02020603050405020304" pitchFamily="18" charset="0"/>
                      </a:endParaRPr>
                    </a:p>
                  </a:txBody>
                  <a:tcPr marL="0" marR="0" marT="0" marB="0"/>
                </a:tc>
                <a:tc rowSpan="2">
                  <a:txBody>
                    <a:bodyPr/>
                    <a:lstStyle/>
                    <a:p>
                      <a:pPr algn="l" fontAlgn="b"/>
                      <a:r>
                        <a:rPr lang="fr-FR" sz="1400" b="1" u="none" strike="noStrike" dirty="0">
                          <a:effectLst/>
                        </a:rPr>
                        <a:t>                                   N1</a:t>
                      </a:r>
                    </a:p>
                    <a:p>
                      <a:pPr algn="l" fontAlgn="b"/>
                      <a:r>
                        <a:rPr lang="fr-FR" sz="1400" b="1" u="none" strike="noStrike" dirty="0">
                          <a:effectLst/>
                        </a:rPr>
                        <a:t>Points marqués                         </a:t>
                      </a:r>
                      <a:r>
                        <a:rPr lang="fr-FR" sz="1000" b="1" u="none" strike="noStrike" dirty="0">
                          <a:effectLst/>
                        </a:rPr>
                        <a:t>       </a:t>
                      </a:r>
                    </a:p>
                    <a:p>
                      <a:pPr algn="l" fontAlgn="b"/>
                      <a:r>
                        <a:rPr lang="fr-FR" sz="1000" b="1" u="none" strike="noStrike" dirty="0">
                          <a:effectLst/>
                        </a:rPr>
                        <a:t> ------------------------------                                                                                                      </a:t>
                      </a:r>
                      <a:r>
                        <a:rPr lang="fr-FR" sz="1400" b="1" u="none" strike="noStrike" dirty="0">
                          <a:effectLst/>
                        </a:rPr>
                        <a:t>Points bonus marqués </a:t>
                      </a:r>
                    </a:p>
                    <a:p>
                      <a:pPr algn="l" fontAlgn="b"/>
                      <a:r>
                        <a:rPr lang="fr-FR" sz="1000" u="none" strike="noStrike" dirty="0">
                          <a:effectLst/>
                        </a:rPr>
                        <a:t> </a:t>
                      </a:r>
                    </a:p>
                    <a:p>
                      <a:pPr algn="l" fontAlgn="b"/>
                      <a:endParaRPr lang="fr-FR" sz="1000" u="none" strike="noStrike" dirty="0">
                        <a:effectLst/>
                      </a:endParaRPr>
                    </a:p>
                    <a:p>
                      <a:pPr algn="l" fontAlgn="b"/>
                      <a:r>
                        <a:rPr lang="fr-FR" sz="1000" b="1" u="none" strike="noStrike" dirty="0">
                          <a:effectLst/>
                        </a:rPr>
                        <a:t>                                               </a:t>
                      </a:r>
                      <a:r>
                        <a:rPr lang="fr-FR" sz="1400" b="1" u="none" strike="noStrike" dirty="0">
                          <a:effectLst/>
                        </a:rPr>
                        <a:t>N2</a:t>
                      </a:r>
                      <a:endParaRPr lang="fr-FR" sz="14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1100" b="1" u="none" strike="noStrike" dirty="0">
                          <a:effectLst/>
                        </a:rPr>
                        <a:t>1   à 4                                      </a:t>
                      </a:r>
                    </a:p>
                    <a:p>
                      <a:pPr algn="ctr" fontAlgn="ctr"/>
                      <a:r>
                        <a:rPr lang="fr-FR" sz="1100" b="1" u="none" strike="noStrike" dirty="0">
                          <a:effectLst/>
                        </a:rPr>
                        <a:t>    ------------------------------</a:t>
                      </a:r>
                    </a:p>
                    <a:p>
                      <a:pPr algn="ctr" fontAlgn="ctr"/>
                      <a:endParaRPr lang="fr-FR" sz="1100" b="1" u="none" strike="noStrike" dirty="0">
                        <a:effectLst/>
                      </a:endParaRPr>
                    </a:p>
                    <a:p>
                      <a:pPr algn="ctr" fontAlgn="ctr"/>
                      <a:r>
                        <a:rPr lang="fr-FR" sz="1100" b="1" u="none" strike="noStrike" dirty="0">
                          <a:effectLst/>
                        </a:rPr>
                        <a:t>0 </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marL="228600" indent="-228600" algn="ctr" fontAlgn="ctr">
                        <a:buAutoNum type="arabicPlain" startAt="5"/>
                      </a:pPr>
                      <a:r>
                        <a:rPr lang="fr-FR" sz="1100" b="1" u="none" strike="noStrike" dirty="0">
                          <a:effectLst/>
                        </a:rPr>
                        <a:t>À  9                                   </a:t>
                      </a:r>
                    </a:p>
                    <a:p>
                      <a:pPr marL="0" indent="0" algn="ctr" fontAlgn="ctr">
                        <a:buNone/>
                      </a:pPr>
                      <a:r>
                        <a:rPr lang="fr-FR" sz="1100" b="1" u="none" strike="noStrike" dirty="0">
                          <a:effectLst/>
                        </a:rPr>
                        <a:t>      -----------------------------</a:t>
                      </a:r>
                    </a:p>
                    <a:p>
                      <a:pPr algn="ctr" fontAlgn="ctr"/>
                      <a:endParaRPr lang="fr-FR" sz="1100" b="1" u="none" strike="noStrike" dirty="0">
                        <a:effectLst/>
                      </a:endParaRPr>
                    </a:p>
                    <a:p>
                      <a:pPr algn="ctr" fontAlgn="ctr"/>
                      <a:r>
                        <a:rPr lang="fr-FR" sz="1100" b="1" u="none" strike="noStrike" dirty="0">
                          <a:effectLst/>
                        </a:rPr>
                        <a:t>1 ou 2</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       10 à 14                                     </a:t>
                      </a:r>
                    </a:p>
                    <a:p>
                      <a:pPr algn="ctr" fontAlgn="ctr"/>
                      <a:r>
                        <a:rPr lang="fr-FR" sz="1100" b="1" u="none" strike="noStrike" dirty="0">
                          <a:effectLst/>
                        </a:rPr>
                        <a:t> ------------------------------</a:t>
                      </a:r>
                    </a:p>
                    <a:p>
                      <a:pPr algn="ctr" fontAlgn="ctr"/>
                      <a:endParaRPr lang="fr-FR" sz="1100" b="1" u="none" strike="noStrike" dirty="0">
                        <a:effectLst/>
                      </a:endParaRPr>
                    </a:p>
                    <a:p>
                      <a:pPr algn="ctr" fontAlgn="ctr"/>
                      <a:r>
                        <a:rPr lang="fr-FR" sz="1100" b="1" u="none" strike="noStrike" dirty="0">
                          <a:effectLst/>
                        </a:rPr>
                        <a:t>3</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       15                                             </a:t>
                      </a:r>
                    </a:p>
                    <a:p>
                      <a:pPr algn="ctr" fontAlgn="ctr"/>
                      <a:r>
                        <a:rPr lang="fr-FR" sz="1100" b="1" u="none" strike="noStrike" dirty="0">
                          <a:effectLst/>
                        </a:rPr>
                        <a:t> -----------------------------</a:t>
                      </a:r>
                    </a:p>
                    <a:p>
                      <a:pPr algn="ctr" fontAlgn="ctr"/>
                      <a:r>
                        <a:rPr lang="fr-FR" sz="1100" b="1" u="none" strike="noStrike" dirty="0">
                          <a:effectLst/>
                        </a:rPr>
                        <a:t>4 ou +</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421127178"/>
                  </a:ext>
                </a:extLst>
              </a:tr>
              <a:tr h="717617">
                <a:tc vMerge="1">
                  <a:txBody>
                    <a:bodyPr/>
                    <a:lstStyle/>
                    <a:p>
                      <a:endParaRPr lang="fr-FR"/>
                    </a:p>
                  </a:txBody>
                  <a:tcPr/>
                </a:tc>
                <a:tc vMerge="1">
                  <a:txBody>
                    <a:bodyPr/>
                    <a:lstStyle/>
                    <a:p>
                      <a:endParaRPr lang="fr-FR"/>
                    </a:p>
                  </a:txBody>
                  <a:tcPr/>
                </a:tc>
                <a:tc>
                  <a:txBody>
                    <a:bodyPr/>
                    <a:lstStyle/>
                    <a:p>
                      <a:pPr algn="ctr"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1 à 4                                        </a:t>
                      </a:r>
                    </a:p>
                    <a:p>
                      <a:pPr algn="ctr" fontAlgn="ctr"/>
                      <a:r>
                        <a:rPr lang="fr-FR" sz="1100" b="1" u="none" strike="noStrike" dirty="0">
                          <a:effectLst/>
                        </a:rPr>
                        <a:t>  ------------------------------</a:t>
                      </a:r>
                    </a:p>
                    <a:p>
                      <a:pPr algn="ctr" fontAlgn="ctr"/>
                      <a:r>
                        <a:rPr lang="fr-FR" sz="1100" b="1" u="none" strike="noStrike" dirty="0">
                          <a:effectLst/>
                        </a:rPr>
                        <a:t>0 ou 1</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5 à 9                                         </a:t>
                      </a:r>
                    </a:p>
                    <a:p>
                      <a:pPr algn="ctr" fontAlgn="ctr"/>
                      <a:r>
                        <a:rPr lang="fr-FR" sz="1100" b="1" u="none" strike="noStrike" dirty="0">
                          <a:effectLst/>
                        </a:rPr>
                        <a:t> ------------------------------</a:t>
                      </a:r>
                    </a:p>
                    <a:p>
                      <a:pPr algn="ctr" fontAlgn="ctr"/>
                      <a:r>
                        <a:rPr lang="fr-FR" sz="1100" b="1" u="none" strike="noStrike" dirty="0">
                          <a:effectLst/>
                        </a:rPr>
                        <a:t>2</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10 à 14                                    </a:t>
                      </a:r>
                    </a:p>
                    <a:p>
                      <a:pPr algn="ctr" fontAlgn="ctr"/>
                      <a:r>
                        <a:rPr lang="fr-FR" sz="1100" b="1" u="none" strike="noStrike" dirty="0">
                          <a:effectLst/>
                        </a:rPr>
                        <a:t>  ------------------------------</a:t>
                      </a:r>
                    </a:p>
                    <a:p>
                      <a:pPr algn="ctr" fontAlgn="ctr"/>
                      <a:r>
                        <a:rPr lang="fr-FR" sz="1100" b="1" u="none" strike="noStrike" dirty="0">
                          <a:effectLst/>
                        </a:rPr>
                        <a:t>3</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15                                      </a:t>
                      </a:r>
                    </a:p>
                    <a:p>
                      <a:pPr algn="ctr" fontAlgn="ctr"/>
                      <a:r>
                        <a:rPr lang="fr-FR" sz="1100" b="1" u="none" strike="noStrike" dirty="0">
                          <a:effectLst/>
                        </a:rPr>
                        <a:t>-----------------------------</a:t>
                      </a:r>
                    </a:p>
                    <a:p>
                      <a:pPr algn="ctr" fontAlgn="ctr"/>
                      <a:r>
                        <a:rPr lang="fr-FR" sz="1100" b="1" u="none" strike="noStrike" dirty="0">
                          <a:effectLst/>
                        </a:rPr>
                        <a:t>4 ou +</a:t>
                      </a:r>
                      <a:endParaRPr lang="fr-FR" sz="1100" b="1" i="0"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162634813"/>
                  </a:ext>
                </a:extLst>
              </a:tr>
              <a:tr h="1185047">
                <a:tc vMerge="1">
                  <a:txBody>
                    <a:bodyPr/>
                    <a:lstStyle/>
                    <a:p>
                      <a:endParaRPr lang="fr-FR"/>
                    </a:p>
                  </a:txBody>
                  <a:tcPr/>
                </a:tc>
                <a:tc>
                  <a:txBody>
                    <a:bodyPr/>
                    <a:lstStyle/>
                    <a:p>
                      <a:pPr algn="l" fontAlgn="ctr"/>
                      <a:r>
                        <a:rPr lang="fr-FR" sz="1100" b="1" u="none" strike="noStrike" dirty="0">
                          <a:effectLst/>
                        </a:rPr>
                        <a:t>Capacité individuelle du joueur à faire basculer le rapport de force </a:t>
                      </a:r>
                      <a:endParaRPr lang="fr-FR" sz="1100" b="1" i="0" u="none" strike="noStrike" dirty="0">
                        <a:solidFill>
                          <a:srgbClr val="0070C0"/>
                        </a:solidFill>
                        <a:effectLst/>
                        <a:latin typeface="Times New Roman" panose="02020603050405020304" pitchFamily="18" charset="0"/>
                      </a:endParaRPr>
                    </a:p>
                  </a:txBody>
                  <a:tcPr marL="54926" marR="0" marT="0" marB="0" anchor="ctr"/>
                </a:tc>
                <a:tc>
                  <a:txBody>
                    <a:bodyPr/>
                    <a:lstStyle/>
                    <a:p>
                      <a:pPr algn="ctr" fontAlgn="ctr"/>
                      <a:r>
                        <a:rPr lang="fr-FR" sz="1100" b="1" u="none" strike="noStrike" dirty="0">
                          <a:effectLst/>
                        </a:rPr>
                        <a:t>Fait très régulièrement basculer le rapport de force en défaveur de son équipe - Jeu stéréotypé et inefficace </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Fait occasionnellement basculer le rapport de force en faveur de son équipe - 1 alternative d’attaque (souvent en renvoi direct)</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Fait occasionnellement basculer le rapport de force en faveur de son équipe - 2 alternatives d’attaque </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Fait régulièrement basculer le rapport de force en faveur de son équipe - 2 alternatives d’attaque (alterne conserve et renvoi) </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l" fontAlgn="ctr"/>
                      <a:r>
                        <a:rPr lang="fr-FR" sz="1100" b="1" u="none" strike="noStrike" dirty="0">
                          <a:effectLst/>
                        </a:rPr>
                        <a:t>Fait le plus souvent basculer le rapport de force en faveur de son équipe - Grande variété des alternatives d’attaque (1,2, 3 touches, placé ou frappé…)</a:t>
                      </a:r>
                      <a:endParaRPr lang="fr-FR" sz="1100" b="1" i="0" u="none" strike="noStrike" dirty="0">
                        <a:solidFill>
                          <a:srgbClr val="0070C0"/>
                        </a:solidFill>
                        <a:effectLst/>
                        <a:latin typeface="Times New Roman" panose="02020603050405020304" pitchFamily="18" charset="0"/>
                      </a:endParaRPr>
                    </a:p>
                  </a:txBody>
                  <a:tcPr marL="54926" marR="0" marT="0" marB="0" anchor="ctr"/>
                </a:tc>
                <a:extLst>
                  <a:ext uri="{0D108BD9-81ED-4DB2-BD59-A6C34878D82A}">
                    <a16:rowId xmlns:a16="http://schemas.microsoft.com/office/drawing/2014/main" val="2002649105"/>
                  </a:ext>
                </a:extLst>
              </a:tr>
              <a:tr h="1254660">
                <a:tc>
                  <a:txBody>
                    <a:bodyPr/>
                    <a:lstStyle/>
                    <a:p>
                      <a:pPr algn="ctr" fontAlgn="t"/>
                      <a:r>
                        <a:rPr lang="fr-FR" sz="1100" b="1" u="none" strike="noStrike" dirty="0">
                          <a:effectLst/>
                        </a:rPr>
                        <a:t>AFL 2</a:t>
                      </a:r>
                      <a:br>
                        <a:rPr lang="fr-FR" sz="1100" b="1" u="none" strike="noStrike" dirty="0">
                          <a:effectLst/>
                        </a:rPr>
                      </a:br>
                      <a:r>
                        <a:rPr lang="fr-FR" sz="1100" b="1" u="none" strike="noStrike" dirty="0">
                          <a:effectLst/>
                        </a:rPr>
                        <a:t>Se préparer et s'entrainer, individuellement et collectivement, pour conduire et maitriser un affrontement collectif ou interindividuel"</a:t>
                      </a:r>
                      <a:endParaRPr lang="fr-FR" sz="1100" b="1" i="0" u="none" strike="noStrike" dirty="0">
                        <a:solidFill>
                          <a:srgbClr val="000000"/>
                        </a:solidFill>
                        <a:effectLst/>
                        <a:latin typeface="Times New Roman" panose="02020603050405020304" pitchFamily="18" charset="0"/>
                      </a:endParaRPr>
                    </a:p>
                  </a:txBody>
                  <a:tcPr marL="0" marR="0" marT="0" marB="0"/>
                </a:tc>
                <a:tc>
                  <a:txBody>
                    <a:bodyPr/>
                    <a:lstStyle/>
                    <a:p>
                      <a:pPr algn="ctr" fontAlgn="ctr"/>
                      <a:r>
                        <a:rPr lang="fr-FR" sz="1100" b="1" u="none" strike="noStrike">
                          <a:effectLst/>
                        </a:rPr>
                        <a:t>Répéter et persévérer pour améliorer l’efficacité de ses actions</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Travaille uniquement si l'enseignant est à côté et le sollicite</a:t>
                      </a:r>
                      <a:endParaRPr lang="fr-FR" sz="1100" b="1" i="0"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a:effectLst/>
                        </a:rPr>
                        <a:t>Mise en action lente.</a:t>
                      </a:r>
                      <a:br>
                        <a:rPr lang="fr-FR" sz="1100" b="1" u="none" strike="noStrike">
                          <a:effectLst/>
                        </a:rPr>
                      </a:br>
                      <a:r>
                        <a:rPr lang="fr-FR" sz="1100" b="1" u="none" strike="noStrike">
                          <a:effectLst/>
                        </a:rPr>
                        <a:t>Doit être guidé pour travailler.</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a:effectLst/>
                        </a:rPr>
                        <a:t> Travaille régulièrement mais doit parfois être recadré sur les critères d'exécution</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a:effectLst/>
                        </a:rPr>
                        <a:t>Est capable de se mettre en action tout seul. A compris l'intérêt de la répétition (et du respect des critères) pour progresser    </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Idem + Elément moteur pour son équipe</a:t>
                      </a:r>
                      <a:endParaRPr lang="fr-FR" sz="1100" b="1" i="0"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837914649"/>
                  </a:ext>
                </a:extLst>
              </a:tr>
              <a:tr h="592524">
                <a:tc rowSpan="2">
                  <a:txBody>
                    <a:bodyPr/>
                    <a:lstStyle/>
                    <a:p>
                      <a:pPr algn="ctr" fontAlgn="t"/>
                      <a:endParaRPr lang="fr-FR" sz="1100" b="1" u="none" strike="noStrike" dirty="0">
                        <a:effectLst/>
                      </a:endParaRPr>
                    </a:p>
                    <a:p>
                      <a:pPr algn="ctr" fontAlgn="t"/>
                      <a:r>
                        <a:rPr lang="fr-FR" sz="1100" b="1" u="none" strike="noStrike" dirty="0">
                          <a:effectLst/>
                        </a:rPr>
                        <a:t>AFL 3</a:t>
                      </a:r>
                      <a:br>
                        <a:rPr lang="fr-FR" sz="1100" b="1" u="none" strike="noStrike" dirty="0">
                          <a:effectLst/>
                        </a:rPr>
                      </a:br>
                      <a:r>
                        <a:rPr lang="fr-FR" sz="1100" b="1" u="none" strike="noStrike" dirty="0">
                          <a:effectLst/>
                        </a:rPr>
                        <a:t>"Choisir et assumer les rôles qui permettent un fonctionnement collectif solidaire"</a:t>
                      </a:r>
                      <a:endParaRPr lang="fr-FR" sz="1100" b="1" i="0" u="none" strike="noStrike" dirty="0">
                        <a:solidFill>
                          <a:srgbClr val="000000"/>
                        </a:solidFill>
                        <a:effectLst/>
                        <a:latin typeface="Times New Roman" panose="02020603050405020304" pitchFamily="18" charset="0"/>
                      </a:endParaRPr>
                    </a:p>
                  </a:txBody>
                  <a:tcPr marL="0" marR="0" marT="0" marB="0"/>
                </a:tc>
                <a:tc rowSpan="2">
                  <a:txBody>
                    <a:bodyPr/>
                    <a:lstStyle/>
                    <a:p>
                      <a:pPr algn="l" fontAlgn="b"/>
                      <a:r>
                        <a:rPr lang="fr-FR" sz="1100" b="1" u="none" strike="noStrike" dirty="0">
                          <a:effectLst/>
                        </a:rPr>
                        <a:t> Assumer des rôles         N1 d’organisateur et de coach pour performer collectivement</a:t>
                      </a:r>
                    </a:p>
                    <a:p>
                      <a:pPr algn="l" fontAlgn="b"/>
                      <a:r>
                        <a:rPr lang="fr-FR" sz="1100" b="1" i="0" u="none" strike="noStrike" dirty="0">
                          <a:solidFill>
                            <a:srgbClr val="000000"/>
                          </a:solidFill>
                          <a:effectLst/>
                          <a:latin typeface="Calibri" panose="020F0502020204030204" pitchFamily="34" charset="0"/>
                        </a:rPr>
                        <a:t>                                           N2</a:t>
                      </a:r>
                    </a:p>
                  </a:txBody>
                  <a:tcPr marL="0" marR="0" marT="0" marB="0" anchor="ctr"/>
                </a:tc>
                <a:tc>
                  <a:txBody>
                    <a:bodyPr/>
                    <a:lstStyle/>
                    <a:p>
                      <a:pPr algn="l" fontAlgn="ctr"/>
                      <a:r>
                        <a:rPr lang="fr-FR" sz="1100" b="1" u="none" strike="noStrike">
                          <a:effectLst/>
                        </a:rPr>
                        <a:t>Ne peut assumer un rôle social d'aide à la pratique</a:t>
                      </a:r>
                      <a:endParaRPr lang="fr-FR" sz="1100" b="1" i="0" u="none" strike="noStrike">
                        <a:solidFill>
                          <a:srgbClr val="0070C0"/>
                        </a:solidFill>
                        <a:effectLst/>
                        <a:latin typeface="Times New Roman" panose="02020603050405020304" pitchFamily="18" charset="0"/>
                      </a:endParaRPr>
                    </a:p>
                  </a:txBody>
                  <a:tcPr marL="54926" marR="0" marT="0" marB="0" anchor="ctr"/>
                </a:tc>
                <a:tc>
                  <a:txBody>
                    <a:bodyPr/>
                    <a:lstStyle/>
                    <a:p>
                      <a:pPr algn="l" fontAlgn="ctr"/>
                      <a:r>
                        <a:rPr lang="fr-FR" sz="1100" b="1" u="none" strike="noStrike">
                          <a:effectLst/>
                        </a:rPr>
                        <a:t>Asume avec l'aide d'un camarade un rôle social</a:t>
                      </a:r>
                      <a:endParaRPr lang="fr-FR" sz="1100" b="1" i="0" u="none" strike="noStrike">
                        <a:solidFill>
                          <a:srgbClr val="0070C0"/>
                        </a:solidFill>
                        <a:effectLst/>
                        <a:latin typeface="Times New Roman" panose="02020603050405020304" pitchFamily="18" charset="0"/>
                      </a:endParaRPr>
                    </a:p>
                  </a:txBody>
                  <a:tcPr marL="54926" marR="0" marT="0" marB="0" anchor="ctr"/>
                </a:tc>
                <a:tc>
                  <a:txBody>
                    <a:bodyPr/>
                    <a:lstStyle/>
                    <a:p>
                      <a:pPr algn="l" fontAlgn="ctr"/>
                      <a:r>
                        <a:rPr lang="fr-FR" sz="1100" b="1" u="none" strike="noStrike">
                          <a:effectLst/>
                        </a:rPr>
                        <a:t>Assume en autonomie et avec efficacité au moins 1 rôle social : organisateur ou coach</a:t>
                      </a:r>
                      <a:endParaRPr lang="fr-FR" sz="1100" b="1" i="0" u="none" strike="noStrike">
                        <a:solidFill>
                          <a:srgbClr val="0070C0"/>
                        </a:solidFill>
                        <a:effectLst/>
                        <a:latin typeface="Times New Roman" panose="02020603050405020304" pitchFamily="18" charset="0"/>
                      </a:endParaRPr>
                    </a:p>
                  </a:txBody>
                  <a:tcPr marL="54926" marR="0" marT="0" marB="0" anchor="ctr"/>
                </a:tc>
                <a:tc>
                  <a:txBody>
                    <a:bodyPr/>
                    <a:lstStyle/>
                    <a:p>
                      <a:pPr algn="l" fontAlgn="ctr"/>
                      <a:r>
                        <a:rPr lang="fr-FR" sz="1100" b="1" u="none" strike="noStrike" dirty="0">
                          <a:effectLst/>
                        </a:rPr>
                        <a:t>Assume en autonomie et avec efficacité les rôles  d'organisateur et de coach</a:t>
                      </a:r>
                      <a:endParaRPr lang="fr-FR" sz="1100" b="1" i="0" u="none" strike="noStrike" dirty="0">
                        <a:solidFill>
                          <a:srgbClr val="0070C0"/>
                        </a:solidFill>
                        <a:effectLst/>
                        <a:latin typeface="Times New Roman" panose="02020603050405020304" pitchFamily="18" charset="0"/>
                      </a:endParaRPr>
                    </a:p>
                  </a:txBody>
                  <a:tcPr marL="54926" marR="0" marT="0" marB="0" anchor="ctr"/>
                </a:tc>
                <a:tc>
                  <a:txBody>
                    <a:bodyPr/>
                    <a:lstStyle/>
                    <a:p>
                      <a:pPr algn="l" fontAlgn="ctr"/>
                      <a:r>
                        <a:rPr lang="fr-FR" sz="1100" b="1" u="none" strike="noStrike" dirty="0">
                          <a:effectLst/>
                        </a:rPr>
                        <a:t> </a:t>
                      </a:r>
                      <a:endParaRPr lang="fr-FR" sz="1100" b="1" i="0" u="none" strike="noStrike" dirty="0">
                        <a:solidFill>
                          <a:srgbClr val="0070C0"/>
                        </a:solidFill>
                        <a:effectLst/>
                        <a:latin typeface="Times New Roman" panose="02020603050405020304" pitchFamily="18" charset="0"/>
                      </a:endParaRPr>
                    </a:p>
                  </a:txBody>
                  <a:tcPr marL="54926" marR="0" marT="0" marB="0" anchor="ctr"/>
                </a:tc>
                <a:extLst>
                  <a:ext uri="{0D108BD9-81ED-4DB2-BD59-A6C34878D82A}">
                    <a16:rowId xmlns:a16="http://schemas.microsoft.com/office/drawing/2014/main" val="3821860432"/>
                  </a:ext>
                </a:extLst>
              </a:tr>
              <a:tr h="740654">
                <a:tc vMerge="1">
                  <a:txBody>
                    <a:bodyPr/>
                    <a:lstStyle/>
                    <a:p>
                      <a:endParaRPr lang="fr-FR"/>
                    </a:p>
                  </a:txBody>
                  <a:tcPr/>
                </a:tc>
                <a:tc vMerge="1">
                  <a:txBody>
                    <a:bodyPr/>
                    <a:lstStyle/>
                    <a:p>
                      <a:endParaRPr lang="fr-FR"/>
                    </a:p>
                  </a:txBody>
                  <a:tcPr/>
                </a:tc>
                <a:tc>
                  <a:txBody>
                    <a:bodyPr/>
                    <a:lstStyle/>
                    <a:p>
                      <a:pPr algn="ctr" fontAlgn="ctr"/>
                      <a:r>
                        <a:rPr lang="fr-FR" sz="1100" b="1" u="none" strike="noStrike">
                          <a:effectLst/>
                        </a:rPr>
                        <a:t> </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a:effectLst/>
                        </a:rPr>
                        <a:t>Coach peu attentif / peu d’encouragements / conseils inadaptés</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a:effectLst/>
                        </a:rPr>
                        <a:t>Debout sur le côté Encourage et propose des conseils très généraux</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a:effectLst/>
                        </a:rPr>
                        <a:t>Encourage et formule des conseils adaptés à son équipe</a:t>
                      </a:r>
                      <a:endParaRPr lang="fr-FR" sz="1100" b="1" i="0" u="none" strike="noStrike">
                        <a:solidFill>
                          <a:srgbClr val="0070C0"/>
                        </a:solidFill>
                        <a:effectLst/>
                        <a:latin typeface="Times New Roman" panose="02020603050405020304" pitchFamily="18" charset="0"/>
                      </a:endParaRPr>
                    </a:p>
                  </a:txBody>
                  <a:tcPr marL="0" marR="0" marT="0" marB="0" anchor="ctr"/>
                </a:tc>
                <a:tc>
                  <a:txBody>
                    <a:bodyPr/>
                    <a:lstStyle/>
                    <a:p>
                      <a:pPr algn="ctr" fontAlgn="ctr"/>
                      <a:r>
                        <a:rPr lang="fr-FR" sz="1100" b="1" u="none" strike="noStrike" dirty="0">
                          <a:effectLst/>
                        </a:rPr>
                        <a:t>Conseils adaptés au regard des points forts et faibles de son équipe et ceux de l’équipe adverse</a:t>
                      </a:r>
                      <a:endParaRPr lang="fr-FR" sz="1100" b="1" i="0" u="none" strike="noStrike" dirty="0">
                        <a:solidFill>
                          <a:srgbClr val="0070C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168207977"/>
                  </a:ext>
                </a:extLst>
              </a:tr>
            </a:tbl>
          </a:graphicData>
        </a:graphic>
      </p:graphicFrame>
      <p:sp>
        <p:nvSpPr>
          <p:cNvPr id="3" name="ZoneTexte 2">
            <a:extLst>
              <a:ext uri="{FF2B5EF4-FFF2-40B4-BE49-F238E27FC236}">
                <a16:creationId xmlns:a16="http://schemas.microsoft.com/office/drawing/2014/main" id="{00000000-0008-0000-0000-000003000000}"/>
              </a:ext>
            </a:extLst>
          </p:cNvPr>
          <p:cNvSpPr txBox="1"/>
          <p:nvPr/>
        </p:nvSpPr>
        <p:spPr>
          <a:xfrm>
            <a:off x="5284788" y="11617325"/>
            <a:ext cx="400050" cy="28575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100"/>
              <a:t>N 1</a:t>
            </a:r>
          </a:p>
        </p:txBody>
      </p:sp>
      <p:sp>
        <p:nvSpPr>
          <p:cNvPr id="4" name="ZoneTexte 4">
            <a:extLst>
              <a:ext uri="{FF2B5EF4-FFF2-40B4-BE49-F238E27FC236}">
                <a16:creationId xmlns:a16="http://schemas.microsoft.com/office/drawing/2014/main" id="{00000000-0008-0000-0000-000005000000}"/>
              </a:ext>
            </a:extLst>
          </p:cNvPr>
          <p:cNvSpPr txBox="1"/>
          <p:nvPr/>
        </p:nvSpPr>
        <p:spPr>
          <a:xfrm>
            <a:off x="5284788" y="12388850"/>
            <a:ext cx="400050" cy="28575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100"/>
              <a:t>N 2</a:t>
            </a:r>
          </a:p>
        </p:txBody>
      </p:sp>
      <p:pic>
        <p:nvPicPr>
          <p:cNvPr id="5" name="Image 4">
            <a:extLst>
              <a:ext uri="{FF2B5EF4-FFF2-40B4-BE49-F238E27FC236}">
                <a16:creationId xmlns:a16="http://schemas.microsoft.com/office/drawing/2014/main" id="{00000000-0008-0000-0000-000002000000}"/>
              </a:ext>
            </a:extLst>
          </p:cNvPr>
          <p:cNvPicPr>
            <a:picLocks noChangeAspect="1"/>
          </p:cNvPicPr>
          <p:nvPr/>
        </p:nvPicPr>
        <p:blipFill>
          <a:blip r:embed="rId2"/>
          <a:stretch>
            <a:fillRect/>
          </a:stretch>
        </p:blipFill>
        <p:spPr>
          <a:xfrm>
            <a:off x="5275263" y="13122275"/>
            <a:ext cx="414337" cy="298450"/>
          </a:xfrm>
          <a:prstGeom prst="rect">
            <a:avLst/>
          </a:prstGeom>
        </p:spPr>
      </p:pic>
      <p:pic>
        <p:nvPicPr>
          <p:cNvPr id="6" name="Image 5">
            <a:extLst>
              <a:ext uri="{FF2B5EF4-FFF2-40B4-BE49-F238E27FC236}">
                <a16:creationId xmlns:a16="http://schemas.microsoft.com/office/drawing/2014/main" id="{00000000-0008-0000-0000-000006000000}"/>
              </a:ext>
            </a:extLst>
          </p:cNvPr>
          <p:cNvPicPr>
            <a:picLocks noChangeAspect="1"/>
          </p:cNvPicPr>
          <p:nvPr/>
        </p:nvPicPr>
        <p:blipFill>
          <a:blip r:embed="rId3"/>
          <a:stretch>
            <a:fillRect/>
          </a:stretch>
        </p:blipFill>
        <p:spPr>
          <a:xfrm>
            <a:off x="5246688" y="14141450"/>
            <a:ext cx="414337" cy="298450"/>
          </a:xfrm>
          <a:prstGeom prst="rect">
            <a:avLst/>
          </a:prstGeom>
        </p:spPr>
      </p:pic>
      <p:pic>
        <p:nvPicPr>
          <p:cNvPr id="7" name="Image 6">
            <a:extLst>
              <a:ext uri="{FF2B5EF4-FFF2-40B4-BE49-F238E27FC236}">
                <a16:creationId xmlns:a16="http://schemas.microsoft.com/office/drawing/2014/main" id="{00000000-0008-0000-0000-000008000000}"/>
              </a:ext>
            </a:extLst>
          </p:cNvPr>
          <p:cNvPicPr>
            <a:picLocks noChangeAspect="1"/>
          </p:cNvPicPr>
          <p:nvPr/>
        </p:nvPicPr>
        <p:blipFill>
          <a:blip r:embed="rId4"/>
          <a:stretch>
            <a:fillRect/>
          </a:stretch>
        </p:blipFill>
        <p:spPr>
          <a:xfrm>
            <a:off x="5284788" y="18208625"/>
            <a:ext cx="414337" cy="298450"/>
          </a:xfrm>
          <a:prstGeom prst="rect">
            <a:avLst/>
          </a:prstGeom>
        </p:spPr>
      </p:pic>
      <p:pic>
        <p:nvPicPr>
          <p:cNvPr id="8" name="Image 7">
            <a:extLst>
              <a:ext uri="{FF2B5EF4-FFF2-40B4-BE49-F238E27FC236}">
                <a16:creationId xmlns:a16="http://schemas.microsoft.com/office/drawing/2014/main" id="{00000000-0008-0000-0000-000009000000}"/>
              </a:ext>
            </a:extLst>
          </p:cNvPr>
          <p:cNvPicPr>
            <a:picLocks noChangeAspect="1"/>
          </p:cNvPicPr>
          <p:nvPr/>
        </p:nvPicPr>
        <p:blipFill>
          <a:blip r:embed="rId5"/>
          <a:stretch>
            <a:fillRect/>
          </a:stretch>
        </p:blipFill>
        <p:spPr>
          <a:xfrm>
            <a:off x="5256213" y="19494500"/>
            <a:ext cx="414337" cy="292100"/>
          </a:xfrm>
          <a:prstGeom prst="rect">
            <a:avLst/>
          </a:prstGeom>
        </p:spPr>
      </p:pic>
      <p:sp>
        <p:nvSpPr>
          <p:cNvPr id="9" name="Rectangle 8">
            <a:extLst>
              <a:ext uri="{FF2B5EF4-FFF2-40B4-BE49-F238E27FC236}">
                <a16:creationId xmlns:a16="http://schemas.microsoft.com/office/drawing/2014/main" id="{F09A94CE-F4CA-4483-8290-582816526219}"/>
              </a:ext>
            </a:extLst>
          </p:cNvPr>
          <p:cNvSpPr/>
          <p:nvPr/>
        </p:nvSpPr>
        <p:spPr>
          <a:xfrm>
            <a:off x="4038600" y="123060"/>
            <a:ext cx="5066781" cy="400110"/>
          </a:xfrm>
          <a:prstGeom prst="rect">
            <a:avLst/>
          </a:prstGeom>
        </p:spPr>
        <p:txBody>
          <a:bodyPr wrap="square">
            <a:spAutoFit/>
          </a:bodyPr>
          <a:lstStyle/>
          <a:p>
            <a:pPr algn="ctr"/>
            <a:r>
              <a:rPr lang="fr-FR" sz="2000" dirty="0"/>
              <a:t> </a:t>
            </a:r>
            <a:r>
              <a:rPr lang="fr-FR" b="1" dirty="0"/>
              <a:t>Exemple en volley-ball</a:t>
            </a:r>
          </a:p>
        </p:txBody>
      </p:sp>
      <p:pic>
        <p:nvPicPr>
          <p:cNvPr id="11" name="Image 10">
            <a:extLst>
              <a:ext uri="{FF2B5EF4-FFF2-40B4-BE49-F238E27FC236}">
                <a16:creationId xmlns:a16="http://schemas.microsoft.com/office/drawing/2014/main" id="{DCEDF1C0-20DA-441B-A692-8CE3B7C9D2C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2100" y="-25782"/>
            <a:ext cx="876300" cy="1009973"/>
          </a:xfrm>
          <a:prstGeom prst="rect">
            <a:avLst/>
          </a:prstGeom>
        </p:spPr>
      </p:pic>
      <p:sp>
        <p:nvSpPr>
          <p:cNvPr id="12" name="Espace réservé du pied de page 11"/>
          <p:cNvSpPr>
            <a:spLocks noGrp="1"/>
          </p:cNvSpPr>
          <p:nvPr>
            <p:ph type="ftr" sz="quarter" idx="11"/>
          </p:nvPr>
        </p:nvSpPr>
        <p:spPr/>
        <p:txBody>
          <a:bodyPr/>
          <a:lstStyle/>
          <a:p>
            <a:r>
              <a:rPr lang="fr-FR"/>
              <a:t>Inspection Pédagogique Régionale d'EPS -  Académie de Dijon</a:t>
            </a:r>
          </a:p>
        </p:txBody>
      </p:sp>
    </p:spTree>
    <p:extLst>
      <p:ext uri="{BB962C8B-B14F-4D97-AF65-F5344CB8AC3E}">
        <p14:creationId xmlns:p14="http://schemas.microsoft.com/office/powerpoint/2010/main" val="3469599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0" name="Shape 2">
            <a:extLst>
              <a:ext uri="{FF2B5EF4-FFF2-40B4-BE49-F238E27FC236}">
                <a16:creationId xmlns:a16="http://schemas.microsoft.com/office/drawing/2014/main" id="{00000000-0008-0000-0000-000002000000}"/>
              </a:ext>
            </a:extLst>
          </p:cNvPr>
          <p:cNvSpPr/>
          <p:nvPr/>
        </p:nvSpPr>
        <p:spPr>
          <a:xfrm>
            <a:off x="8877300" y="8302625"/>
            <a:ext cx="889000" cy="228600"/>
          </a:xfrm>
          <a:custGeom>
            <a:avLst/>
            <a:gdLst/>
            <a:ahLst/>
            <a:cxnLst/>
            <a:rect l="0" t="0" r="0" b="0"/>
            <a:pathLst>
              <a:path w="889000" h="228600">
                <a:moveTo>
                  <a:pt x="0" y="228600"/>
                </a:moveTo>
                <a:lnTo>
                  <a:pt x="889000" y="228600"/>
                </a:lnTo>
                <a:lnTo>
                  <a:pt x="889000" y="0"/>
                </a:lnTo>
                <a:lnTo>
                  <a:pt x="0" y="0"/>
                </a:lnTo>
                <a:lnTo>
                  <a:pt x="0" y="228600"/>
                </a:lnTo>
                <a:close/>
              </a:path>
            </a:pathLst>
          </a:custGeom>
          <a:solidFill>
            <a:srgbClr val="FFFFFF">
              <a:alpha val="50000"/>
            </a:srgbClr>
          </a:solidFill>
        </p:spPr>
        <p:txBody>
          <a:bodyPr/>
          <a:lstStyle/>
          <a:p>
            <a:endParaRPr lang="fr-FR"/>
          </a:p>
        </p:txBody>
      </p:sp>
      <p:sp>
        <p:nvSpPr>
          <p:cNvPr id="11" name="ZoneTexte 10">
            <a:extLst>
              <a:ext uri="{FF2B5EF4-FFF2-40B4-BE49-F238E27FC236}">
                <a16:creationId xmlns:a16="http://schemas.microsoft.com/office/drawing/2014/main" id="{6E7B4AAB-B622-4FD3-B324-D0622A3FDBC2}"/>
              </a:ext>
            </a:extLst>
          </p:cNvPr>
          <p:cNvSpPr txBox="1"/>
          <p:nvPr/>
        </p:nvSpPr>
        <p:spPr>
          <a:xfrm>
            <a:off x="1110343" y="448478"/>
            <a:ext cx="10853056" cy="1292662"/>
          </a:xfrm>
          <a:prstGeom prst="rect">
            <a:avLst/>
          </a:prstGeom>
          <a:noFill/>
        </p:spPr>
        <p:txBody>
          <a:bodyPr wrap="square" rtlCol="0">
            <a:spAutoFit/>
          </a:bodyPr>
          <a:lstStyle/>
          <a:p>
            <a:pPr algn="ctr" fontAlgn="t"/>
            <a:r>
              <a:rPr lang="fr-FR" sz="2400" b="1" dirty="0"/>
              <a:t>  </a:t>
            </a:r>
            <a:r>
              <a:rPr lang="fr-FR" b="1" dirty="0"/>
              <a:t>3.5 LES ELÈVES À BESOINS EDUCATIFS PARTICULIERS (EBEP)</a:t>
            </a:r>
          </a:p>
          <a:p>
            <a:pPr algn="ctr" fontAlgn="t"/>
            <a:r>
              <a:rPr lang="fr-FR" b="1" dirty="0"/>
              <a:t> </a:t>
            </a:r>
          </a:p>
          <a:p>
            <a:pPr algn="ctr" fontAlgn="t"/>
            <a:r>
              <a:rPr lang="fr-FR" b="1" i="1" dirty="0">
                <a:solidFill>
                  <a:srgbClr val="FF0000"/>
                </a:solidFill>
              </a:rPr>
              <a:t>                                                                                                                                                A renseigner pour le 20 juin 2020</a:t>
            </a:r>
          </a:p>
          <a:p>
            <a:pPr algn="ctr" fontAlgn="t"/>
            <a:r>
              <a:rPr lang="fr-FR" b="1" dirty="0"/>
              <a:t>)</a:t>
            </a:r>
          </a:p>
        </p:txBody>
      </p:sp>
      <p:graphicFrame>
        <p:nvGraphicFramePr>
          <p:cNvPr id="12" name="Tableau 12">
            <a:extLst>
              <a:ext uri="{FF2B5EF4-FFF2-40B4-BE49-F238E27FC236}">
                <a16:creationId xmlns:a16="http://schemas.microsoft.com/office/drawing/2014/main" id="{665D6374-CE3D-405D-BF7D-192B44E01C2A}"/>
              </a:ext>
            </a:extLst>
          </p:cNvPr>
          <p:cNvGraphicFramePr>
            <a:graphicFrameLocks noGrp="1"/>
          </p:cNvGraphicFramePr>
          <p:nvPr>
            <p:extLst>
              <p:ext uri="{D42A27DB-BD31-4B8C-83A1-F6EECF244321}">
                <p14:modId xmlns:p14="http://schemas.microsoft.com/office/powerpoint/2010/main" val="3795877502"/>
              </p:ext>
            </p:extLst>
          </p:nvPr>
        </p:nvGraphicFramePr>
        <p:xfrm>
          <a:off x="166659" y="1412416"/>
          <a:ext cx="11874499" cy="4390771"/>
        </p:xfrm>
        <a:graphic>
          <a:graphicData uri="http://schemas.openxmlformats.org/drawingml/2006/table">
            <a:tbl>
              <a:tblPr firstRow="1" bandRow="1">
                <a:tableStyleId>{5C22544A-7EE6-4342-B048-85BDC9FD1C3A}</a:tableStyleId>
              </a:tblPr>
              <a:tblGrid>
                <a:gridCol w="4914900">
                  <a:extLst>
                    <a:ext uri="{9D8B030D-6E8A-4147-A177-3AD203B41FA5}">
                      <a16:colId xmlns:a16="http://schemas.microsoft.com/office/drawing/2014/main" val="1933726075"/>
                    </a:ext>
                  </a:extLst>
                </a:gridCol>
                <a:gridCol w="6959599">
                  <a:extLst>
                    <a:ext uri="{9D8B030D-6E8A-4147-A177-3AD203B41FA5}">
                      <a16:colId xmlns:a16="http://schemas.microsoft.com/office/drawing/2014/main" val="1991431447"/>
                    </a:ext>
                  </a:extLst>
                </a:gridCol>
              </a:tblGrid>
              <a:tr h="1278865">
                <a:tc>
                  <a:txBody>
                    <a:bodyPr/>
                    <a:lstStyle/>
                    <a:p>
                      <a:r>
                        <a:rPr lang="fr-FR" dirty="0"/>
                        <a:t>Particularités (Sportifs de haut niveau, </a:t>
                      </a:r>
                      <a:r>
                        <a:rPr lang="fr-FR" dirty="0" err="1"/>
                        <a:t>dys</a:t>
                      </a:r>
                      <a:r>
                        <a:rPr lang="fr-FR" dirty="0"/>
                        <a:t>, autistes, précoces, allophones, en situation de handicap moteur, obèses,</a:t>
                      </a:r>
                      <a:r>
                        <a:rPr lang="fr-FR" baseline="0" dirty="0"/>
                        <a:t> </a:t>
                      </a:r>
                      <a:r>
                        <a:rPr lang="fr-FR" dirty="0"/>
                        <a:t>autres…)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Aménagements prévus :</a:t>
                      </a:r>
                      <a:r>
                        <a:rPr lang="fr-FR" baseline="0" dirty="0"/>
                        <a:t> </a:t>
                      </a:r>
                      <a:r>
                        <a:rPr lang="fr-FR" dirty="0"/>
                        <a:t>évaluations, règlements, gestion de classe, modes de groupements, autres…</a:t>
                      </a:r>
                    </a:p>
                    <a:p>
                      <a:r>
                        <a:rPr lang="fr-FR" dirty="0"/>
                        <a:t>(Voir le Vadémécum EPS adaptée</a:t>
                      </a:r>
                      <a:r>
                        <a:rPr lang="fr-FR" baseline="0" dirty="0"/>
                        <a:t> sur le site académique EPS</a:t>
                      </a:r>
                      <a:r>
                        <a:rPr lang="fr-FR" dirty="0"/>
                        <a:t>)</a:t>
                      </a:r>
                    </a:p>
                    <a:p>
                      <a:r>
                        <a:rPr lang="fr-FR" dirty="0">
                          <a:solidFill>
                            <a:schemeClr val="bg1"/>
                          </a:solidFill>
                          <a:hlinkClick r:id="rId2"/>
                        </a:rPr>
                        <a:t>http://eps.ac-dijon.fr/spip.php?article380</a:t>
                      </a:r>
                      <a:endParaRPr lang="fr-FR"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746121977"/>
                  </a:ext>
                </a:extLst>
              </a:tr>
              <a:tr h="518651">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4662658"/>
                  </a:ext>
                </a:extLst>
              </a:tr>
              <a:tr h="518651">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4639369"/>
                  </a:ext>
                </a:extLst>
              </a:tr>
              <a:tr h="518651">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3957272"/>
                  </a:ext>
                </a:extLst>
              </a:tr>
              <a:tr h="518651">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4080206"/>
                  </a:ext>
                </a:extLst>
              </a:tr>
              <a:tr h="518651">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2963601"/>
                  </a:ext>
                </a:extLst>
              </a:tr>
              <a:tr h="518651">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9239283"/>
                  </a:ext>
                </a:extLst>
              </a:tr>
            </a:tbl>
          </a:graphicData>
        </a:graphic>
      </p:graphicFrame>
      <p:sp>
        <p:nvSpPr>
          <p:cNvPr id="4" name="ZoneTexte 3">
            <a:extLst>
              <a:ext uri="{FF2B5EF4-FFF2-40B4-BE49-F238E27FC236}">
                <a16:creationId xmlns:a16="http://schemas.microsoft.com/office/drawing/2014/main" id="{045B2995-194E-4B5B-B819-F6EBACE9CB83}"/>
              </a:ext>
            </a:extLst>
          </p:cNvPr>
          <p:cNvSpPr txBox="1"/>
          <p:nvPr/>
        </p:nvSpPr>
        <p:spPr>
          <a:xfrm>
            <a:off x="298451" y="5882560"/>
            <a:ext cx="11595098" cy="646331"/>
          </a:xfrm>
          <a:prstGeom prst="rect">
            <a:avLst/>
          </a:prstGeom>
          <a:noFill/>
        </p:spPr>
        <p:txBody>
          <a:bodyPr wrap="square" rtlCol="0">
            <a:spAutoFit/>
          </a:bodyPr>
          <a:lstStyle/>
          <a:p>
            <a:r>
              <a:rPr lang="fr-FR" b="1" u="sng" dirty="0">
                <a:solidFill>
                  <a:srgbClr val="FF0000"/>
                </a:solidFill>
              </a:rPr>
              <a:t>Rappel: L’adaptation doit être réalisée de manière individuelle et en lien avec l’équipe éducative</a:t>
            </a:r>
            <a:r>
              <a:rPr lang="fr-FR" b="1" dirty="0">
                <a:solidFill>
                  <a:srgbClr val="FF0000"/>
                </a:solidFill>
              </a:rPr>
              <a:t> (famille, équipe de direction, médecin scolaire, assistante sociale, vie scolaire, AESH, professeur référent, coordonnateur ULIS…)</a:t>
            </a:r>
          </a:p>
        </p:txBody>
      </p:sp>
      <p:sp>
        <p:nvSpPr>
          <p:cNvPr id="5" name="Espace réservé du pied de page 4">
            <a:extLst>
              <a:ext uri="{FF2B5EF4-FFF2-40B4-BE49-F238E27FC236}">
                <a16:creationId xmlns:a16="http://schemas.microsoft.com/office/drawing/2014/main" id="{2C9616B2-6E43-46FF-81F7-843452F90056}"/>
              </a:ext>
            </a:extLst>
          </p:cNvPr>
          <p:cNvSpPr>
            <a:spLocks noGrp="1"/>
          </p:cNvSpPr>
          <p:nvPr>
            <p:ph type="ftr" sz="quarter" idx="11"/>
          </p:nvPr>
        </p:nvSpPr>
        <p:spPr>
          <a:xfrm>
            <a:off x="4108450" y="6453644"/>
            <a:ext cx="4114800" cy="365125"/>
          </a:xfrm>
        </p:spPr>
        <p:txBody>
          <a:bodyPr/>
          <a:lstStyle/>
          <a:p>
            <a:r>
              <a:rPr lang="fr-FR"/>
              <a:t>Inspection Pédagogique Régionale d'EPS -  Académie de Dijon</a:t>
            </a:r>
            <a:endParaRPr lang="fr-FR" dirty="0"/>
          </a:p>
        </p:txBody>
      </p:sp>
      <p:pic>
        <p:nvPicPr>
          <p:cNvPr id="9" name="Image 8">
            <a:extLst>
              <a:ext uri="{FF2B5EF4-FFF2-40B4-BE49-F238E27FC236}">
                <a16:creationId xmlns:a16="http://schemas.microsoft.com/office/drawing/2014/main" id="{88E798DC-782B-4211-9453-D38752CAC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1" y="52111"/>
            <a:ext cx="1022865" cy="1178896"/>
          </a:xfrm>
          <a:prstGeom prst="rect">
            <a:avLst/>
          </a:prstGeom>
        </p:spPr>
      </p:pic>
    </p:spTree>
    <p:extLst>
      <p:ext uri="{BB962C8B-B14F-4D97-AF65-F5344CB8AC3E}">
        <p14:creationId xmlns:p14="http://schemas.microsoft.com/office/powerpoint/2010/main" val="64676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20C0C9-203E-4196-904C-11AFF5790195}"/>
              </a:ext>
            </a:extLst>
          </p:cNvPr>
          <p:cNvSpPr/>
          <p:nvPr/>
        </p:nvSpPr>
        <p:spPr>
          <a:xfrm>
            <a:off x="2335613" y="501134"/>
            <a:ext cx="9662798" cy="1107996"/>
          </a:xfrm>
          <a:prstGeom prst="rect">
            <a:avLst/>
          </a:prstGeom>
        </p:spPr>
        <p:txBody>
          <a:bodyPr wrap="square">
            <a:spAutoFit/>
          </a:bodyPr>
          <a:lstStyle/>
          <a:p>
            <a:pPr algn="ctr"/>
            <a:r>
              <a:rPr lang="fr-FR" b="1" dirty="0"/>
              <a:t>3.5 EBEP SUITE : OUTILS SPÉCIFIQUES UTILISÉS (OBSERVATIONS, ÉVALUATION) </a:t>
            </a:r>
          </a:p>
          <a:p>
            <a:pPr algn="ctr"/>
            <a:r>
              <a:rPr lang="fr-FR" sz="2400" b="1" i="1" dirty="0">
                <a:solidFill>
                  <a:srgbClr val="FF0000"/>
                </a:solidFill>
              </a:rPr>
              <a:t>                                                                                            </a:t>
            </a:r>
            <a:r>
              <a:rPr lang="fr-FR" b="1" i="1" dirty="0">
                <a:solidFill>
                  <a:srgbClr val="FF0000"/>
                </a:solidFill>
              </a:rPr>
              <a:t>A renseigner pour le 20 juin 2020</a:t>
            </a:r>
            <a:endParaRPr lang="fr-FR" sz="2400" b="1" i="1" dirty="0">
              <a:solidFill>
                <a:srgbClr val="FF0000"/>
              </a:solidFill>
            </a:endParaRPr>
          </a:p>
          <a:p>
            <a:pPr algn="ctr"/>
            <a:endParaRPr lang="fr-FR" sz="2400" b="1" dirty="0"/>
          </a:p>
        </p:txBody>
      </p:sp>
      <p:sp>
        <p:nvSpPr>
          <p:cNvPr id="3" name="Espace réservé du pied de page 2">
            <a:extLst>
              <a:ext uri="{FF2B5EF4-FFF2-40B4-BE49-F238E27FC236}">
                <a16:creationId xmlns:a16="http://schemas.microsoft.com/office/drawing/2014/main" id="{EAE2585C-F578-4B86-AC58-DB2933616F02}"/>
              </a:ext>
            </a:extLst>
          </p:cNvPr>
          <p:cNvSpPr>
            <a:spLocks noGrp="1"/>
          </p:cNvSpPr>
          <p:nvPr>
            <p:ph type="ftr" sz="quarter" idx="11"/>
          </p:nvPr>
        </p:nvSpPr>
        <p:spPr/>
        <p:txBody>
          <a:bodyPr/>
          <a:lstStyle/>
          <a:p>
            <a:r>
              <a:rPr lang="fr-FR"/>
              <a:t>Inspection Pédagogique Régionale d'EPS -  Académie de Dijon</a:t>
            </a:r>
          </a:p>
        </p:txBody>
      </p:sp>
      <p:pic>
        <p:nvPicPr>
          <p:cNvPr id="4" name="Image 3">
            <a:extLst>
              <a:ext uri="{FF2B5EF4-FFF2-40B4-BE49-F238E27FC236}">
                <a16:creationId xmlns:a16="http://schemas.microsoft.com/office/drawing/2014/main" id="{7FFAABFD-88E5-4A55-8BFE-D846816C9F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Tree>
    <p:extLst>
      <p:ext uri="{BB962C8B-B14F-4D97-AF65-F5344CB8AC3E}">
        <p14:creationId xmlns:p14="http://schemas.microsoft.com/office/powerpoint/2010/main" val="132538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2AC3A24-F470-4DDB-AC89-E7C8FEC9350C}"/>
              </a:ext>
            </a:extLst>
          </p:cNvPr>
          <p:cNvSpPr txBox="1"/>
          <p:nvPr/>
        </p:nvSpPr>
        <p:spPr>
          <a:xfrm>
            <a:off x="3416299" y="487283"/>
            <a:ext cx="8260625"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a:noFill/>
                </a:ln>
                <a:solidFill>
                  <a:prstClr val="black"/>
                </a:solidFill>
                <a:effectLst/>
                <a:uLnTx/>
                <a:uFillTx/>
                <a:latin typeface="Calibri"/>
                <a:ea typeface="+mn-ea"/>
                <a:cs typeface="+mn-cs"/>
              </a:rPr>
              <a:t>  </a:t>
            </a:r>
            <a:r>
              <a:rPr kumimoji="0" lang="fr-FR" sz="1800" b="1" i="0" u="none" strike="noStrike" kern="1200" cap="none" spc="0" normalizeH="0" baseline="0" noProof="0" dirty="0">
                <a:ln>
                  <a:noFill/>
                </a:ln>
                <a:solidFill>
                  <a:prstClr val="black"/>
                </a:solidFill>
                <a:effectLst/>
                <a:uLnTx/>
                <a:uFillTx/>
                <a:latin typeface="Calibri"/>
                <a:ea typeface="+mn-ea"/>
                <a:cs typeface="+mn-cs"/>
              </a:rPr>
              <a:t>3.6</a:t>
            </a:r>
            <a:r>
              <a:rPr kumimoji="0" lang="fr-FR" sz="2800" b="1" i="0" u="none" strike="noStrike" kern="1200" cap="none" spc="0" normalizeH="0" baseline="0" noProof="0" dirty="0">
                <a:ln>
                  <a:noFill/>
                </a:ln>
                <a:solidFill>
                  <a:prstClr val="black"/>
                </a:solidFill>
                <a:effectLst/>
                <a:uLnTx/>
                <a:uFillTx/>
                <a:latin typeface="Calibri"/>
                <a:ea typeface="+mn-ea"/>
                <a:cs typeface="+mn-cs"/>
              </a:rPr>
              <a:t> </a:t>
            </a:r>
            <a:r>
              <a:rPr kumimoji="0" lang="fr-FR" sz="1800" b="1" i="0" u="none" strike="noStrike" kern="1200" cap="none" spc="0" normalizeH="0" baseline="0" noProof="0" dirty="0">
                <a:ln>
                  <a:noFill/>
                </a:ln>
                <a:solidFill>
                  <a:prstClr val="black"/>
                </a:solidFill>
                <a:effectLst/>
                <a:uLnTx/>
                <a:uFillTx/>
                <a:latin typeface="Calibri"/>
                <a:ea typeface="+mn-ea"/>
                <a:cs typeface="+mn-cs"/>
              </a:rPr>
              <a:t>LES CERTIFICATS MÉDICAUX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1" u="none" strike="noStrike" kern="1200" cap="none" spc="0" normalizeH="0" baseline="0" noProof="0" dirty="0">
                <a:ln>
                  <a:noFill/>
                </a:ln>
                <a:solidFill>
                  <a:srgbClr val="FF0000"/>
                </a:solidFill>
                <a:effectLst/>
                <a:uLnTx/>
                <a:uFillTx/>
                <a:latin typeface="Calibri"/>
                <a:ea typeface="+mn-ea"/>
                <a:cs typeface="+mn-cs"/>
              </a:rPr>
              <a:t>                                                                        </a:t>
            </a:r>
            <a:r>
              <a:rPr kumimoji="0" lang="fr-FR" sz="1800" b="1" i="1" u="none" strike="noStrike" kern="1200" cap="none" spc="0" normalizeH="0" baseline="0" noProof="0" dirty="0">
                <a:ln>
                  <a:noFill/>
                </a:ln>
                <a:solidFill>
                  <a:srgbClr val="FF0000"/>
                </a:solidFill>
                <a:effectLst/>
                <a:uLnTx/>
                <a:uFillTx/>
                <a:latin typeface="Calibri"/>
                <a:ea typeface="+mn-ea"/>
                <a:cs typeface="+mn-cs"/>
              </a:rPr>
              <a:t>A renseigner pour le 20 juin 2020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800" b="0" i="0" u="none" strike="noStrike" kern="1200" cap="none" spc="0" normalizeH="0" baseline="0" noProof="0" dirty="0">
              <a:ln>
                <a:noFill/>
              </a:ln>
              <a:solidFill>
                <a:srgbClr val="FF0000"/>
              </a:solidFill>
              <a:effectLst/>
              <a:uLnTx/>
              <a:uFillTx/>
              <a:latin typeface="Calibri"/>
              <a:ea typeface="+mn-ea"/>
              <a:cs typeface="+mn-cs"/>
            </a:endParaRPr>
          </a:p>
        </p:txBody>
      </p:sp>
      <p:graphicFrame>
        <p:nvGraphicFramePr>
          <p:cNvPr id="3" name="Tableau 3">
            <a:extLst>
              <a:ext uri="{FF2B5EF4-FFF2-40B4-BE49-F238E27FC236}">
                <a16:creationId xmlns:a16="http://schemas.microsoft.com/office/drawing/2014/main" id="{76378238-C578-42E8-B82E-40F3D7CC56AF}"/>
              </a:ext>
            </a:extLst>
          </p:cNvPr>
          <p:cNvGraphicFramePr>
            <a:graphicFrameLocks noGrp="1"/>
          </p:cNvGraphicFramePr>
          <p:nvPr>
            <p:extLst>
              <p:ext uri="{D42A27DB-BD31-4B8C-83A1-F6EECF244321}">
                <p14:modId xmlns:p14="http://schemas.microsoft.com/office/powerpoint/2010/main" val="3486601340"/>
              </p:ext>
            </p:extLst>
          </p:nvPr>
        </p:nvGraphicFramePr>
        <p:xfrm>
          <a:off x="629375" y="2611204"/>
          <a:ext cx="11047550" cy="3240320"/>
        </p:xfrm>
        <a:graphic>
          <a:graphicData uri="http://schemas.openxmlformats.org/drawingml/2006/table">
            <a:tbl>
              <a:tblPr firstRow="1" bandRow="1">
                <a:tableStyleId>{5C22544A-7EE6-4342-B048-85BDC9FD1C3A}</a:tableStyleId>
              </a:tblPr>
              <a:tblGrid>
                <a:gridCol w="3877751">
                  <a:extLst>
                    <a:ext uri="{9D8B030D-6E8A-4147-A177-3AD203B41FA5}">
                      <a16:colId xmlns:a16="http://schemas.microsoft.com/office/drawing/2014/main" val="1128106187"/>
                    </a:ext>
                  </a:extLst>
                </a:gridCol>
                <a:gridCol w="2165523">
                  <a:extLst>
                    <a:ext uri="{9D8B030D-6E8A-4147-A177-3AD203B41FA5}">
                      <a16:colId xmlns:a16="http://schemas.microsoft.com/office/drawing/2014/main" val="1835675919"/>
                    </a:ext>
                  </a:extLst>
                </a:gridCol>
                <a:gridCol w="5004276">
                  <a:extLst>
                    <a:ext uri="{9D8B030D-6E8A-4147-A177-3AD203B41FA5}">
                      <a16:colId xmlns:a16="http://schemas.microsoft.com/office/drawing/2014/main" val="1423177092"/>
                    </a:ext>
                  </a:extLst>
                </a:gridCol>
              </a:tblGrid>
              <a:tr h="1313310">
                <a:tc>
                  <a:txBody>
                    <a:bodyPr/>
                    <a:lstStyle/>
                    <a:p>
                      <a:r>
                        <a:rPr lang="fr-FR" dirty="0"/>
                        <a:t>Responsable de l’archivage (professeur d’EPS, infirmière, vie scolaire…)</a:t>
                      </a:r>
                    </a:p>
                  </a:txBody>
                  <a:tcPr/>
                </a:tc>
                <a:tc>
                  <a:txBody>
                    <a:bodyPr/>
                    <a:lstStyle/>
                    <a:p>
                      <a:r>
                        <a:rPr lang="fr-FR" dirty="0"/>
                        <a:t>Certificat</a:t>
                      </a:r>
                      <a:r>
                        <a:rPr lang="fr-FR" baseline="0" dirty="0"/>
                        <a:t> médical</a:t>
                      </a:r>
                      <a:r>
                        <a:rPr lang="fr-FR" dirty="0"/>
                        <a:t> académique</a:t>
                      </a:r>
                      <a:r>
                        <a:rPr lang="fr-FR" baseline="0" dirty="0"/>
                        <a:t> exigé ?</a:t>
                      </a:r>
                      <a:endParaRPr lang="fr-FR" dirty="0"/>
                    </a:p>
                  </a:txBody>
                  <a:tcPr/>
                </a:tc>
                <a:tc>
                  <a:txBody>
                    <a:bodyPr/>
                    <a:lstStyle/>
                    <a:p>
                      <a:r>
                        <a:rPr lang="fr-FR" dirty="0"/>
                        <a:t>Circuit</a:t>
                      </a:r>
                      <a:r>
                        <a:rPr lang="fr-FR" baseline="0" dirty="0"/>
                        <a:t> des certificats médicaux au sein de l’établissement</a:t>
                      </a:r>
                      <a:endParaRPr lang="fr-FR" dirty="0"/>
                    </a:p>
                  </a:txBody>
                  <a:tcPr/>
                </a:tc>
                <a:extLst>
                  <a:ext uri="{0D108BD9-81ED-4DB2-BD59-A6C34878D82A}">
                    <a16:rowId xmlns:a16="http://schemas.microsoft.com/office/drawing/2014/main" val="924593582"/>
                  </a:ext>
                </a:extLst>
              </a:tr>
              <a:tr h="1927010">
                <a:tc>
                  <a:txBody>
                    <a:bodyPr/>
                    <a:lstStyle/>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3801393437"/>
                  </a:ext>
                </a:extLst>
              </a:tr>
            </a:tbl>
          </a:graphicData>
        </a:graphic>
      </p:graphicFrame>
      <p:sp>
        <p:nvSpPr>
          <p:cNvPr id="4" name="ZoneTexte 3">
            <a:extLst>
              <a:ext uri="{FF2B5EF4-FFF2-40B4-BE49-F238E27FC236}">
                <a16:creationId xmlns:a16="http://schemas.microsoft.com/office/drawing/2014/main" id="{41A51E88-8B55-46A4-BD16-B53891344FB5}"/>
              </a:ext>
            </a:extLst>
          </p:cNvPr>
          <p:cNvSpPr txBox="1"/>
          <p:nvPr/>
        </p:nvSpPr>
        <p:spPr>
          <a:xfrm>
            <a:off x="515075" y="1604292"/>
            <a:ext cx="11366500"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sng" strike="noStrike" kern="1200" cap="none" spc="0" normalizeH="0" baseline="0" noProof="0" dirty="0">
                <a:ln>
                  <a:noFill/>
                </a:ln>
                <a:solidFill>
                  <a:prstClr val="black"/>
                </a:solidFill>
                <a:effectLst/>
                <a:uLnTx/>
                <a:uFillTx/>
                <a:latin typeface="Calibri"/>
                <a:ea typeface="+mn-ea"/>
                <a:cs typeface="+mn-cs"/>
              </a:rPr>
              <a:t>Taux d’inaptitudes totales garçons et filles aux examens de la session 2019 :</a:t>
            </a:r>
            <a:r>
              <a:rPr kumimoji="0" lang="fr-FR" sz="1800" b="0" i="0" u="none" strike="noStrike" kern="1200" cap="none" spc="0" normalizeH="0" baseline="0" noProof="0" dirty="0">
                <a:ln>
                  <a:noFill/>
                </a:ln>
                <a:solidFill>
                  <a:prstClr val="black"/>
                </a:solidFill>
                <a:effectLst/>
                <a:uLnTx/>
                <a:uFillTx/>
                <a:latin typeface="Calibri"/>
                <a:ea typeface="+mn-ea"/>
                <a:cs typeface="+mn-cs"/>
              </a:rPr>
              <a:t> G:     %            F:      %              Total:   </a:t>
            </a:r>
            <a:r>
              <a:rPr kumimoji="0" lang="fr-FR" sz="1800" b="1"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sng" strike="noStrike" kern="1200" cap="none" spc="0" normalizeH="0" baseline="0" noProof="0" dirty="0">
                <a:ln>
                  <a:noFill/>
                </a:ln>
                <a:solidFill>
                  <a:prstClr val="black"/>
                </a:solidFill>
                <a:effectLst/>
                <a:uLnTx/>
                <a:uFillTx/>
                <a:latin typeface="Calibri"/>
                <a:ea typeface="+mn-ea"/>
                <a:cs typeface="+mn-cs"/>
              </a:rPr>
              <a:t>Taux d’inaptitudes totales garçons et filles aux examens de la session 2018 :</a:t>
            </a:r>
            <a:r>
              <a:rPr kumimoji="0" lang="fr-FR" sz="1800" b="0" i="0" u="none" strike="noStrike" kern="1200" cap="none" spc="0" normalizeH="0" baseline="0" noProof="0" dirty="0">
                <a:ln>
                  <a:noFill/>
                </a:ln>
                <a:solidFill>
                  <a:prstClr val="black"/>
                </a:solidFill>
                <a:effectLst/>
                <a:uLnTx/>
                <a:uFillTx/>
                <a:latin typeface="Calibri"/>
                <a:ea typeface="+mn-ea"/>
                <a:cs typeface="+mn-cs"/>
              </a:rPr>
              <a:t> G:     %            F:      %              Total:   </a:t>
            </a:r>
            <a:r>
              <a:rPr kumimoji="0" lang="fr-FR" sz="1800" b="1"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sng" strike="noStrike" kern="1200" cap="none" spc="0" normalizeH="0" baseline="0" noProof="0" dirty="0">
                <a:ln>
                  <a:noFill/>
                </a:ln>
                <a:solidFill>
                  <a:prstClr val="black"/>
                </a:solidFill>
                <a:effectLst/>
                <a:uLnTx/>
                <a:uFillTx/>
                <a:latin typeface="Calibri"/>
                <a:ea typeface="+mn-ea"/>
                <a:cs typeface="+mn-cs"/>
              </a:rPr>
              <a:t>Taux d’inaptitudes totales garçons et filles aux examens de la session 2017 :</a:t>
            </a:r>
            <a:r>
              <a:rPr kumimoji="0" lang="fr-FR" sz="1800" b="0" i="0" u="none" strike="noStrike" kern="1200" cap="none" spc="0" normalizeH="0" baseline="0" noProof="0" dirty="0">
                <a:ln>
                  <a:noFill/>
                </a:ln>
                <a:solidFill>
                  <a:prstClr val="black"/>
                </a:solidFill>
                <a:effectLst/>
                <a:uLnTx/>
                <a:uFillTx/>
                <a:latin typeface="Calibri"/>
                <a:ea typeface="+mn-ea"/>
                <a:cs typeface="+mn-cs"/>
              </a:rPr>
              <a:t> G:     %            F:      %              Total:   </a:t>
            </a:r>
            <a:r>
              <a:rPr kumimoji="0" lang="fr-FR" sz="1800" b="1"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6" name="Espace réservé du pied de page 5">
            <a:extLst>
              <a:ext uri="{FF2B5EF4-FFF2-40B4-BE49-F238E27FC236}">
                <a16:creationId xmlns:a16="http://schemas.microsoft.com/office/drawing/2014/main" id="{064BEFF9-6767-4BC6-8675-9A337D96BCE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7" name="Image 6">
            <a:extLst>
              <a:ext uri="{FF2B5EF4-FFF2-40B4-BE49-F238E27FC236}">
                <a16:creationId xmlns:a16="http://schemas.microsoft.com/office/drawing/2014/main" id="{AEC7EF0A-EA38-460F-AA32-D9FD0BA578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8" name="ZoneTexte 7"/>
          <p:cNvSpPr txBox="1"/>
          <p:nvPr/>
        </p:nvSpPr>
        <p:spPr>
          <a:xfrm>
            <a:off x="864325" y="5809564"/>
            <a:ext cx="1046334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hlinkClick r:id="rId3"/>
              </a:rPr>
              <a:t>Se référer au vadémécum EPS adaptée sur le site académique EPS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a:ea typeface="+mn-ea"/>
                <a:cs typeface="+mn-cs"/>
                <a:hlinkClick r:id="rId3"/>
              </a:rPr>
              <a:t>http://eps.ac-dijon.fr/spip.php?article380</a:t>
            </a:r>
            <a:endParaRPr kumimoji="0" lang="fr-FR" sz="180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173868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41C78F45-CD45-47BB-8EC6-0CD0C8C21738}"/>
              </a:ext>
            </a:extLst>
          </p:cNvPr>
          <p:cNvSpPr txBox="1"/>
          <p:nvPr/>
        </p:nvSpPr>
        <p:spPr>
          <a:xfrm>
            <a:off x="3185793" y="456293"/>
            <a:ext cx="9935213" cy="1077218"/>
          </a:xfrm>
          <a:prstGeom prst="rect">
            <a:avLst/>
          </a:prstGeom>
          <a:noFill/>
        </p:spPr>
        <p:txBody>
          <a:bodyPr wrap="square" rtlCol="0">
            <a:spAutoFit/>
          </a:bodyPr>
          <a:lstStyle/>
          <a:p>
            <a:r>
              <a:rPr lang="fr-FR" b="1" dirty="0"/>
              <a:t>3.7 L’EPS DANS LA DYNAMIQUE DE L'ÉTABLISSEMENT</a:t>
            </a:r>
          </a:p>
          <a:p>
            <a:r>
              <a:rPr lang="fr-FR" b="1" i="1" dirty="0">
                <a:solidFill>
                  <a:srgbClr val="FF0000"/>
                </a:solidFill>
              </a:rPr>
              <a:t>                                                                                                           A renseigner pour le 20 juin 2020</a:t>
            </a:r>
          </a:p>
          <a:p>
            <a:endParaRPr lang="fr-FR" sz="2800" b="1" dirty="0"/>
          </a:p>
        </p:txBody>
      </p:sp>
      <p:graphicFrame>
        <p:nvGraphicFramePr>
          <p:cNvPr id="6" name="Tableau 6">
            <a:extLst>
              <a:ext uri="{FF2B5EF4-FFF2-40B4-BE49-F238E27FC236}">
                <a16:creationId xmlns:a16="http://schemas.microsoft.com/office/drawing/2014/main" id="{486CCEE5-642A-45A8-8776-0D870E067D80}"/>
              </a:ext>
            </a:extLst>
          </p:cNvPr>
          <p:cNvGraphicFramePr>
            <a:graphicFrameLocks noGrp="1"/>
          </p:cNvGraphicFramePr>
          <p:nvPr>
            <p:extLst>
              <p:ext uri="{D42A27DB-BD31-4B8C-83A1-F6EECF244321}">
                <p14:modId xmlns:p14="http://schemas.microsoft.com/office/powerpoint/2010/main" val="1584868613"/>
              </p:ext>
            </p:extLst>
          </p:nvPr>
        </p:nvGraphicFramePr>
        <p:xfrm>
          <a:off x="152400" y="1687399"/>
          <a:ext cx="11887200" cy="4809558"/>
        </p:xfrm>
        <a:graphic>
          <a:graphicData uri="http://schemas.openxmlformats.org/drawingml/2006/table">
            <a:tbl>
              <a:tblPr firstRow="1" bandRow="1">
                <a:tableStyleId>{5C22544A-7EE6-4342-B048-85BDC9FD1C3A}</a:tableStyleId>
              </a:tblPr>
              <a:tblGrid>
                <a:gridCol w="5756366">
                  <a:extLst>
                    <a:ext uri="{9D8B030D-6E8A-4147-A177-3AD203B41FA5}">
                      <a16:colId xmlns:a16="http://schemas.microsoft.com/office/drawing/2014/main" val="569131948"/>
                    </a:ext>
                  </a:extLst>
                </a:gridCol>
                <a:gridCol w="1658983">
                  <a:extLst>
                    <a:ext uri="{9D8B030D-6E8A-4147-A177-3AD203B41FA5}">
                      <a16:colId xmlns:a16="http://schemas.microsoft.com/office/drawing/2014/main" val="1320450983"/>
                    </a:ext>
                  </a:extLst>
                </a:gridCol>
                <a:gridCol w="1773770">
                  <a:extLst>
                    <a:ext uri="{9D8B030D-6E8A-4147-A177-3AD203B41FA5}">
                      <a16:colId xmlns:a16="http://schemas.microsoft.com/office/drawing/2014/main" val="1960568895"/>
                    </a:ext>
                  </a:extLst>
                </a:gridCol>
                <a:gridCol w="904947">
                  <a:extLst>
                    <a:ext uri="{9D8B030D-6E8A-4147-A177-3AD203B41FA5}">
                      <a16:colId xmlns:a16="http://schemas.microsoft.com/office/drawing/2014/main" val="3241912839"/>
                    </a:ext>
                  </a:extLst>
                </a:gridCol>
                <a:gridCol w="1793134">
                  <a:extLst>
                    <a:ext uri="{9D8B030D-6E8A-4147-A177-3AD203B41FA5}">
                      <a16:colId xmlns:a16="http://schemas.microsoft.com/office/drawing/2014/main" val="390759685"/>
                    </a:ext>
                  </a:extLst>
                </a:gridCol>
              </a:tblGrid>
              <a:tr h="1664103">
                <a:tc>
                  <a:txBody>
                    <a:bodyPr/>
                    <a:lstStyle/>
                    <a:p>
                      <a:r>
                        <a:rPr lang="fr-FR" sz="1800" b="1" dirty="0"/>
                        <a:t>ACTIONS PARTICULIERES</a:t>
                      </a:r>
                      <a:r>
                        <a:rPr lang="fr-FR" sz="1800" b="1" baseline="0" dirty="0"/>
                        <a:t> : m</a:t>
                      </a:r>
                      <a:r>
                        <a:rPr lang="fr-FR" dirty="0"/>
                        <a:t>anifestations, spectacles, évènements, partenariats culturels, cross, accueil des secondes, sorties, séjours…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dirty="0"/>
                        <a:t>Disciplinaires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dirty="0"/>
                        <a:t>Intégrés à l’établissement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dirty="0"/>
                        <a:t>Liés à 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dirty="0"/>
                        <a:t>Lien avec les parcours éducatifs (Santé, artistique et culturel,  avenir, citoyen)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8019241"/>
                  </a:ext>
                </a:extLst>
              </a:tr>
              <a:tr h="512033">
                <a:tc>
                  <a:txBody>
                    <a:bodyPr/>
                    <a:lstStyle/>
                    <a:p>
                      <a:r>
                        <a:rPr lang="fr-FR" sz="1600" dirty="0"/>
                        <a:t>EX: CROSS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dirty="0"/>
                        <a:t>PS  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748504"/>
                  </a:ext>
                </a:extLst>
              </a:tr>
              <a:tr h="512033">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3651320"/>
                  </a:ext>
                </a:extLst>
              </a:tr>
              <a:tr h="512033">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5779043"/>
                  </a:ext>
                </a:extLst>
              </a:tr>
              <a:tr h="512033">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0656307"/>
                  </a:ext>
                </a:extLst>
              </a:tr>
              <a:tr h="512033">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0140309"/>
                  </a:ext>
                </a:extLst>
              </a:tr>
              <a:tr h="512033">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512350"/>
                  </a:ext>
                </a:extLst>
              </a:tr>
            </a:tbl>
          </a:graphicData>
        </a:graphic>
      </p:graphicFrame>
      <p:sp>
        <p:nvSpPr>
          <p:cNvPr id="2" name="Espace réservé du pied de page 1">
            <a:extLst>
              <a:ext uri="{FF2B5EF4-FFF2-40B4-BE49-F238E27FC236}">
                <a16:creationId xmlns:a16="http://schemas.microsoft.com/office/drawing/2014/main" id="{619750BE-B814-465D-9677-005E4E3401DE}"/>
              </a:ext>
            </a:extLst>
          </p:cNvPr>
          <p:cNvSpPr>
            <a:spLocks noGrp="1"/>
          </p:cNvSpPr>
          <p:nvPr>
            <p:ph type="ftr" sz="quarter" idx="11"/>
          </p:nvPr>
        </p:nvSpPr>
        <p:spPr/>
        <p:txBody>
          <a:bodyPr/>
          <a:lstStyle/>
          <a:p>
            <a:r>
              <a:rPr lang="fr-FR"/>
              <a:t>Inspection Pédagogique Régionale d'EPS -  Académie de Dijon</a:t>
            </a:r>
          </a:p>
        </p:txBody>
      </p:sp>
      <p:pic>
        <p:nvPicPr>
          <p:cNvPr id="7" name="Image 6">
            <a:extLst>
              <a:ext uri="{FF2B5EF4-FFF2-40B4-BE49-F238E27FC236}">
                <a16:creationId xmlns:a16="http://schemas.microsoft.com/office/drawing/2014/main" id="{D27039FD-6535-47C3-BC00-A1AAD61325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Tree>
    <p:extLst>
      <p:ext uri="{BB962C8B-B14F-4D97-AF65-F5344CB8AC3E}">
        <p14:creationId xmlns:p14="http://schemas.microsoft.com/office/powerpoint/2010/main" val="869376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BA2E0E9-F8C3-42FA-B4C7-B88C0EEAD436}"/>
              </a:ext>
            </a:extLst>
          </p:cNvPr>
          <p:cNvSpPr txBox="1"/>
          <p:nvPr/>
        </p:nvSpPr>
        <p:spPr>
          <a:xfrm>
            <a:off x="4386305" y="595402"/>
            <a:ext cx="8934450" cy="1261884"/>
          </a:xfrm>
          <a:prstGeom prst="rect">
            <a:avLst/>
          </a:prstGeom>
          <a:noFill/>
        </p:spPr>
        <p:txBody>
          <a:bodyPr wrap="square" rtlCol="0">
            <a:spAutoFit/>
          </a:bodyPr>
          <a:lstStyle/>
          <a:p>
            <a:r>
              <a:rPr lang="fr-FR" b="1" dirty="0"/>
              <a:t>3.8  LIAISONS INTER-DEGRÉS</a:t>
            </a:r>
          </a:p>
          <a:p>
            <a:r>
              <a:rPr lang="fr-FR" sz="2800" dirty="0"/>
              <a:t>                                                        </a:t>
            </a:r>
            <a:r>
              <a:rPr lang="fr-FR" b="1" i="1" dirty="0">
                <a:solidFill>
                  <a:srgbClr val="FF0000"/>
                </a:solidFill>
              </a:rPr>
              <a:t>A renseigner pour le 20 juin 2020</a:t>
            </a:r>
          </a:p>
          <a:p>
            <a:r>
              <a:rPr lang="fr-FR" sz="2800" b="1" dirty="0">
                <a:solidFill>
                  <a:srgbClr val="FF0000"/>
                </a:solidFill>
              </a:rPr>
              <a:t>  </a:t>
            </a:r>
          </a:p>
        </p:txBody>
      </p:sp>
      <p:graphicFrame>
        <p:nvGraphicFramePr>
          <p:cNvPr id="3" name="Tableau 3">
            <a:extLst>
              <a:ext uri="{FF2B5EF4-FFF2-40B4-BE49-F238E27FC236}">
                <a16:creationId xmlns:a16="http://schemas.microsoft.com/office/drawing/2014/main" id="{17DC1F55-909F-4434-9C52-EE29E344C933}"/>
              </a:ext>
            </a:extLst>
          </p:cNvPr>
          <p:cNvGraphicFramePr>
            <a:graphicFrameLocks noGrp="1"/>
          </p:cNvGraphicFramePr>
          <p:nvPr>
            <p:extLst>
              <p:ext uri="{D42A27DB-BD31-4B8C-83A1-F6EECF244321}">
                <p14:modId xmlns:p14="http://schemas.microsoft.com/office/powerpoint/2010/main" val="1294112924"/>
              </p:ext>
            </p:extLst>
          </p:nvPr>
        </p:nvGraphicFramePr>
        <p:xfrm>
          <a:off x="69850" y="2015066"/>
          <a:ext cx="12052300" cy="3253878"/>
        </p:xfrm>
        <a:graphic>
          <a:graphicData uri="http://schemas.openxmlformats.org/drawingml/2006/table">
            <a:tbl>
              <a:tblPr firstRow="1" bandRow="1">
                <a:tableStyleId>{5C22544A-7EE6-4342-B048-85BDC9FD1C3A}</a:tableStyleId>
              </a:tblPr>
              <a:tblGrid>
                <a:gridCol w="2235200">
                  <a:extLst>
                    <a:ext uri="{9D8B030D-6E8A-4147-A177-3AD203B41FA5}">
                      <a16:colId xmlns:a16="http://schemas.microsoft.com/office/drawing/2014/main" val="2685770172"/>
                    </a:ext>
                  </a:extLst>
                </a:gridCol>
                <a:gridCol w="1943100">
                  <a:extLst>
                    <a:ext uri="{9D8B030D-6E8A-4147-A177-3AD203B41FA5}">
                      <a16:colId xmlns:a16="http://schemas.microsoft.com/office/drawing/2014/main" val="2333787548"/>
                    </a:ext>
                  </a:extLst>
                </a:gridCol>
                <a:gridCol w="1371600">
                  <a:extLst>
                    <a:ext uri="{9D8B030D-6E8A-4147-A177-3AD203B41FA5}">
                      <a16:colId xmlns:a16="http://schemas.microsoft.com/office/drawing/2014/main" val="3434817162"/>
                    </a:ext>
                  </a:extLst>
                </a:gridCol>
                <a:gridCol w="1422400">
                  <a:extLst>
                    <a:ext uri="{9D8B030D-6E8A-4147-A177-3AD203B41FA5}">
                      <a16:colId xmlns:a16="http://schemas.microsoft.com/office/drawing/2014/main" val="412983826"/>
                    </a:ext>
                  </a:extLst>
                </a:gridCol>
                <a:gridCol w="2794000">
                  <a:extLst>
                    <a:ext uri="{9D8B030D-6E8A-4147-A177-3AD203B41FA5}">
                      <a16:colId xmlns:a16="http://schemas.microsoft.com/office/drawing/2014/main" val="1505029605"/>
                    </a:ext>
                  </a:extLst>
                </a:gridCol>
                <a:gridCol w="2286000">
                  <a:extLst>
                    <a:ext uri="{9D8B030D-6E8A-4147-A177-3AD203B41FA5}">
                      <a16:colId xmlns:a16="http://schemas.microsoft.com/office/drawing/2014/main" val="1611907651"/>
                    </a:ext>
                  </a:extLst>
                </a:gridCol>
              </a:tblGrid>
              <a:tr h="1240886">
                <a:tc>
                  <a:txBody>
                    <a:bodyPr/>
                    <a:lstStyle/>
                    <a:p>
                      <a:pPr algn="ctr"/>
                      <a:r>
                        <a:rPr lang="fr-FR" dirty="0"/>
                        <a:t>Liens avec les projets</a:t>
                      </a:r>
                    </a:p>
                    <a:p>
                      <a:pPr algn="ctr"/>
                      <a:r>
                        <a:rPr lang="fr-FR" dirty="0"/>
                        <a:t>(établissement, 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dirty="0"/>
                        <a:t>Objectifs recherchés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Niveaux de liaison concernés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Moments de concertation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Actions concrètes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Suivi du dispositif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9340340"/>
                  </a:ext>
                </a:extLst>
              </a:tr>
              <a:tr h="503248">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7951967"/>
                  </a:ext>
                </a:extLst>
              </a:tr>
              <a:tr h="503248">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4920397"/>
                  </a:ext>
                </a:extLst>
              </a:tr>
              <a:tr h="503248">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0502258"/>
                  </a:ext>
                </a:extLst>
              </a:tr>
              <a:tr h="503248">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0460808"/>
                  </a:ext>
                </a:extLst>
              </a:tr>
            </a:tbl>
          </a:graphicData>
        </a:graphic>
      </p:graphicFrame>
      <p:sp>
        <p:nvSpPr>
          <p:cNvPr id="4" name="Espace réservé du pied de page 3">
            <a:extLst>
              <a:ext uri="{FF2B5EF4-FFF2-40B4-BE49-F238E27FC236}">
                <a16:creationId xmlns:a16="http://schemas.microsoft.com/office/drawing/2014/main" id="{9604B54A-57DF-49EE-A385-C2540112A451}"/>
              </a:ext>
            </a:extLst>
          </p:cNvPr>
          <p:cNvSpPr>
            <a:spLocks noGrp="1"/>
          </p:cNvSpPr>
          <p:nvPr>
            <p:ph type="ftr" sz="quarter" idx="11"/>
          </p:nvPr>
        </p:nvSpPr>
        <p:spPr/>
        <p:txBody>
          <a:bodyPr/>
          <a:lstStyle/>
          <a:p>
            <a:r>
              <a:rPr lang="fr-FR"/>
              <a:t>Inspection Pédagogique Régionale d'EPS -  Académie de Dijon</a:t>
            </a:r>
          </a:p>
        </p:txBody>
      </p:sp>
      <p:pic>
        <p:nvPicPr>
          <p:cNvPr id="5" name="Image 4">
            <a:extLst>
              <a:ext uri="{FF2B5EF4-FFF2-40B4-BE49-F238E27FC236}">
                <a16:creationId xmlns:a16="http://schemas.microsoft.com/office/drawing/2014/main" id="{A3B94AB7-A2A6-4F9A-8041-2EB9A894ED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Tree>
    <p:extLst>
      <p:ext uri="{BB962C8B-B14F-4D97-AF65-F5344CB8AC3E}">
        <p14:creationId xmlns:p14="http://schemas.microsoft.com/office/powerpoint/2010/main" val="1257827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AEDBB42-6FE4-4C71-BBE1-010398DA063A}"/>
              </a:ext>
            </a:extLst>
          </p:cNvPr>
          <p:cNvSpPr txBox="1"/>
          <p:nvPr/>
        </p:nvSpPr>
        <p:spPr>
          <a:xfrm>
            <a:off x="4368800" y="584200"/>
            <a:ext cx="2491388" cy="369332"/>
          </a:xfrm>
          <a:prstGeom prst="rect">
            <a:avLst/>
          </a:prstGeom>
          <a:noFill/>
        </p:spPr>
        <p:txBody>
          <a:bodyPr wrap="none" rtlCol="0">
            <a:spAutoFit/>
          </a:bodyPr>
          <a:lstStyle/>
          <a:p>
            <a:r>
              <a:rPr lang="fr-FR" b="1" dirty="0"/>
              <a:t>3.9 EPS ET NUMÉRIQUE </a:t>
            </a:r>
            <a:endParaRPr lang="fr-FR" b="1" dirty="0">
              <a:solidFill>
                <a:srgbClr val="FF0000"/>
              </a:solidFill>
            </a:endParaRPr>
          </a:p>
        </p:txBody>
      </p:sp>
      <p:graphicFrame>
        <p:nvGraphicFramePr>
          <p:cNvPr id="3" name="Tableau 3">
            <a:extLst>
              <a:ext uri="{FF2B5EF4-FFF2-40B4-BE49-F238E27FC236}">
                <a16:creationId xmlns:a16="http://schemas.microsoft.com/office/drawing/2014/main" id="{F2CEC18F-B966-4E4B-A11E-0585493DAEBE}"/>
              </a:ext>
            </a:extLst>
          </p:cNvPr>
          <p:cNvGraphicFramePr>
            <a:graphicFrameLocks noGrp="1"/>
          </p:cNvGraphicFramePr>
          <p:nvPr>
            <p:extLst>
              <p:ext uri="{D42A27DB-BD31-4B8C-83A1-F6EECF244321}">
                <p14:modId xmlns:p14="http://schemas.microsoft.com/office/powerpoint/2010/main" val="2851174875"/>
              </p:ext>
            </p:extLst>
          </p:nvPr>
        </p:nvGraphicFramePr>
        <p:xfrm>
          <a:off x="340965" y="1845720"/>
          <a:ext cx="11644206" cy="3042920"/>
        </p:xfrm>
        <a:graphic>
          <a:graphicData uri="http://schemas.openxmlformats.org/drawingml/2006/table">
            <a:tbl>
              <a:tblPr firstRow="1" bandRow="1">
                <a:tableStyleId>{5C22544A-7EE6-4342-B048-85BDC9FD1C3A}</a:tableStyleId>
              </a:tblPr>
              <a:tblGrid>
                <a:gridCol w="1697077">
                  <a:extLst>
                    <a:ext uri="{9D8B030D-6E8A-4147-A177-3AD203B41FA5}">
                      <a16:colId xmlns:a16="http://schemas.microsoft.com/office/drawing/2014/main" val="288340839"/>
                    </a:ext>
                  </a:extLst>
                </a:gridCol>
                <a:gridCol w="1848224">
                  <a:extLst>
                    <a:ext uri="{9D8B030D-6E8A-4147-A177-3AD203B41FA5}">
                      <a16:colId xmlns:a16="http://schemas.microsoft.com/office/drawing/2014/main" val="3804339656"/>
                    </a:ext>
                  </a:extLst>
                </a:gridCol>
                <a:gridCol w="1460434">
                  <a:extLst>
                    <a:ext uri="{9D8B030D-6E8A-4147-A177-3AD203B41FA5}">
                      <a16:colId xmlns:a16="http://schemas.microsoft.com/office/drawing/2014/main" val="1183432728"/>
                    </a:ext>
                  </a:extLst>
                </a:gridCol>
                <a:gridCol w="1473200">
                  <a:extLst>
                    <a:ext uri="{9D8B030D-6E8A-4147-A177-3AD203B41FA5}">
                      <a16:colId xmlns:a16="http://schemas.microsoft.com/office/drawing/2014/main" val="1721109622"/>
                    </a:ext>
                  </a:extLst>
                </a:gridCol>
                <a:gridCol w="2632625">
                  <a:extLst>
                    <a:ext uri="{9D8B030D-6E8A-4147-A177-3AD203B41FA5}">
                      <a16:colId xmlns:a16="http://schemas.microsoft.com/office/drawing/2014/main" val="766385641"/>
                    </a:ext>
                  </a:extLst>
                </a:gridCol>
                <a:gridCol w="2532646">
                  <a:extLst>
                    <a:ext uri="{9D8B030D-6E8A-4147-A177-3AD203B41FA5}">
                      <a16:colId xmlns:a16="http://schemas.microsoft.com/office/drawing/2014/main" val="3500213610"/>
                    </a:ext>
                  </a:extLst>
                </a:gridCol>
              </a:tblGrid>
              <a:tr h="370840">
                <a:tc>
                  <a:txBody>
                    <a:bodyPr/>
                    <a:lstStyle/>
                    <a:p>
                      <a:r>
                        <a:rPr lang="fr-FR" dirty="0"/>
                        <a:t>Outils numériques à disposition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Objectifs recherchés dans l’usage du numérique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dirty="0"/>
                        <a:t>Champs d’apprentissages </a:t>
                      </a:r>
                      <a:r>
                        <a:rPr lang="fr-FR" dirty="0"/>
                        <a:t>concernés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dirty="0"/>
                        <a:t>Champs d’apprentissages</a:t>
                      </a:r>
                      <a:r>
                        <a:rPr lang="fr-FR" sz="1200" dirty="0"/>
                        <a:t> </a:t>
                      </a:r>
                      <a:r>
                        <a:rPr lang="fr-FR" i="1" dirty="0"/>
                        <a:t>privilégiés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Archivage des données recueillies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Gestion du droit à l’image, de la voix   (fiche, autorisation, règlement intérieur…)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15369"/>
                  </a:ext>
                </a:extLst>
              </a:tr>
              <a:tr h="37084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5892079"/>
                  </a:ext>
                </a:extLst>
              </a:tr>
              <a:tr h="37084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4341113"/>
                  </a:ext>
                </a:extLst>
              </a:tr>
              <a:tr h="37084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573660"/>
                  </a:ext>
                </a:extLst>
              </a:tr>
              <a:tr h="37084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83439"/>
                  </a:ext>
                </a:extLst>
              </a:tr>
              <a:tr h="370840">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6637030"/>
                  </a:ext>
                </a:extLst>
              </a:tr>
            </a:tbl>
          </a:graphicData>
        </a:graphic>
      </p:graphicFrame>
      <p:sp>
        <p:nvSpPr>
          <p:cNvPr id="5" name="ZoneTexte 4">
            <a:extLst>
              <a:ext uri="{FF2B5EF4-FFF2-40B4-BE49-F238E27FC236}">
                <a16:creationId xmlns:a16="http://schemas.microsoft.com/office/drawing/2014/main" id="{4D09C925-199C-40A9-8D98-876D435BA713}"/>
              </a:ext>
            </a:extLst>
          </p:cNvPr>
          <p:cNvSpPr txBox="1"/>
          <p:nvPr/>
        </p:nvSpPr>
        <p:spPr>
          <a:xfrm>
            <a:off x="1295400" y="5687720"/>
            <a:ext cx="10147300" cy="646331"/>
          </a:xfrm>
          <a:prstGeom prst="rect">
            <a:avLst/>
          </a:prstGeom>
          <a:noFill/>
        </p:spPr>
        <p:txBody>
          <a:bodyPr wrap="square" rtlCol="0">
            <a:spAutoFit/>
          </a:bodyPr>
          <a:lstStyle/>
          <a:p>
            <a:r>
              <a:rPr lang="fr-FR" dirty="0">
                <a:hlinkClick r:id="rId2"/>
              </a:rPr>
              <a:t>https://eduscol.education.fr/internet-responsable/ressources/boite-a-outils.html</a:t>
            </a:r>
            <a:endParaRPr lang="fr-FR" dirty="0"/>
          </a:p>
          <a:p>
            <a:endParaRPr lang="fr-FR" dirty="0"/>
          </a:p>
        </p:txBody>
      </p:sp>
      <p:sp>
        <p:nvSpPr>
          <p:cNvPr id="6" name="ZoneTexte 5">
            <a:extLst>
              <a:ext uri="{FF2B5EF4-FFF2-40B4-BE49-F238E27FC236}">
                <a16:creationId xmlns:a16="http://schemas.microsoft.com/office/drawing/2014/main" id="{E6FA6006-7CCF-45BF-B507-1DE6A07B1FB1}"/>
              </a:ext>
            </a:extLst>
          </p:cNvPr>
          <p:cNvSpPr txBox="1"/>
          <p:nvPr/>
        </p:nvSpPr>
        <p:spPr>
          <a:xfrm>
            <a:off x="1333500" y="5283200"/>
            <a:ext cx="4672498" cy="369332"/>
          </a:xfrm>
          <a:prstGeom prst="rect">
            <a:avLst/>
          </a:prstGeom>
          <a:noFill/>
        </p:spPr>
        <p:txBody>
          <a:bodyPr wrap="none" rtlCol="0">
            <a:spAutoFit/>
          </a:bodyPr>
          <a:lstStyle/>
          <a:p>
            <a:r>
              <a:rPr lang="fr-FR" dirty="0"/>
              <a:t>Document utilisable : droit à l’image et à la voix</a:t>
            </a:r>
          </a:p>
        </p:txBody>
      </p:sp>
      <p:sp>
        <p:nvSpPr>
          <p:cNvPr id="4" name="Espace réservé du pied de page 3">
            <a:extLst>
              <a:ext uri="{FF2B5EF4-FFF2-40B4-BE49-F238E27FC236}">
                <a16:creationId xmlns:a16="http://schemas.microsoft.com/office/drawing/2014/main" id="{DF0DE511-1DF9-4C1A-A11E-4A7F1EAC59AD}"/>
              </a:ext>
            </a:extLst>
          </p:cNvPr>
          <p:cNvSpPr>
            <a:spLocks noGrp="1"/>
          </p:cNvSpPr>
          <p:nvPr>
            <p:ph type="ftr" sz="quarter" idx="11"/>
          </p:nvPr>
        </p:nvSpPr>
        <p:spPr/>
        <p:txBody>
          <a:bodyPr/>
          <a:lstStyle/>
          <a:p>
            <a:r>
              <a:rPr lang="fr-FR"/>
              <a:t>Inspection Pédagogique Régionale d'EPS -  Académie de Dijon</a:t>
            </a:r>
          </a:p>
        </p:txBody>
      </p:sp>
      <p:pic>
        <p:nvPicPr>
          <p:cNvPr id="7" name="Image 6">
            <a:extLst>
              <a:ext uri="{FF2B5EF4-FFF2-40B4-BE49-F238E27FC236}">
                <a16:creationId xmlns:a16="http://schemas.microsoft.com/office/drawing/2014/main" id="{C84F6FD8-FA31-4F3F-92F2-57819601B5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8" name="Rectangle 7">
            <a:extLst>
              <a:ext uri="{FF2B5EF4-FFF2-40B4-BE49-F238E27FC236}">
                <a16:creationId xmlns:a16="http://schemas.microsoft.com/office/drawing/2014/main" id="{0729EABB-73B1-474D-9F0A-1E3975FA6D98}"/>
              </a:ext>
            </a:extLst>
          </p:cNvPr>
          <p:cNvSpPr/>
          <p:nvPr/>
        </p:nvSpPr>
        <p:spPr>
          <a:xfrm>
            <a:off x="7400212" y="1035274"/>
            <a:ext cx="4835876" cy="369332"/>
          </a:xfrm>
          <a:prstGeom prst="rect">
            <a:avLst/>
          </a:prstGeom>
        </p:spPr>
        <p:txBody>
          <a:bodyPr wrap="none">
            <a:spAutoFit/>
          </a:bodyPr>
          <a:lstStyle/>
          <a:p>
            <a:pPr lvl="0">
              <a:defRPr/>
            </a:pPr>
            <a:r>
              <a:rPr lang="fr-FR" b="1" i="1" dirty="0">
                <a:solidFill>
                  <a:srgbClr val="FF0000"/>
                </a:solidFill>
              </a:rPr>
              <a:t>                 A renseigner pour le 8 novembre 2019  </a:t>
            </a:r>
            <a:endParaRPr lang="fr-FR" b="1" dirty="0">
              <a:solidFill>
                <a:srgbClr val="FF0000"/>
              </a:solidFill>
            </a:endParaRPr>
          </a:p>
        </p:txBody>
      </p:sp>
    </p:spTree>
    <p:extLst>
      <p:ext uri="{BB962C8B-B14F-4D97-AF65-F5344CB8AC3E}">
        <p14:creationId xmlns:p14="http://schemas.microsoft.com/office/powerpoint/2010/main" val="2026433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6" name="Tableau 6">
            <a:extLst>
              <a:ext uri="{FF2B5EF4-FFF2-40B4-BE49-F238E27FC236}">
                <a16:creationId xmlns:a16="http://schemas.microsoft.com/office/drawing/2014/main" id="{14D3A42D-17BE-4ADD-88C3-60B1519A5406}"/>
              </a:ext>
            </a:extLst>
          </p:cNvPr>
          <p:cNvGraphicFramePr>
            <a:graphicFrameLocks noGrp="1"/>
          </p:cNvGraphicFramePr>
          <p:nvPr>
            <p:extLst>
              <p:ext uri="{D42A27DB-BD31-4B8C-83A1-F6EECF244321}">
                <p14:modId xmlns:p14="http://schemas.microsoft.com/office/powerpoint/2010/main" val="2965851220"/>
              </p:ext>
            </p:extLst>
          </p:nvPr>
        </p:nvGraphicFramePr>
        <p:xfrm>
          <a:off x="158750" y="1316567"/>
          <a:ext cx="11874500" cy="5020732"/>
        </p:xfrm>
        <a:graphic>
          <a:graphicData uri="http://schemas.openxmlformats.org/drawingml/2006/table">
            <a:tbl>
              <a:tblPr firstRow="1" bandRow="1">
                <a:tableStyleId>{5C22544A-7EE6-4342-B048-85BDC9FD1C3A}</a:tableStyleId>
              </a:tblPr>
              <a:tblGrid>
                <a:gridCol w="2609850">
                  <a:extLst>
                    <a:ext uri="{9D8B030D-6E8A-4147-A177-3AD203B41FA5}">
                      <a16:colId xmlns:a16="http://schemas.microsoft.com/office/drawing/2014/main" val="2202348508"/>
                    </a:ext>
                  </a:extLst>
                </a:gridCol>
                <a:gridCol w="2139950">
                  <a:extLst>
                    <a:ext uri="{9D8B030D-6E8A-4147-A177-3AD203B41FA5}">
                      <a16:colId xmlns:a16="http://schemas.microsoft.com/office/drawing/2014/main" val="2791818654"/>
                    </a:ext>
                  </a:extLst>
                </a:gridCol>
                <a:gridCol w="2374900">
                  <a:extLst>
                    <a:ext uri="{9D8B030D-6E8A-4147-A177-3AD203B41FA5}">
                      <a16:colId xmlns:a16="http://schemas.microsoft.com/office/drawing/2014/main" val="757314137"/>
                    </a:ext>
                  </a:extLst>
                </a:gridCol>
                <a:gridCol w="2374900">
                  <a:extLst>
                    <a:ext uri="{9D8B030D-6E8A-4147-A177-3AD203B41FA5}">
                      <a16:colId xmlns:a16="http://schemas.microsoft.com/office/drawing/2014/main" val="2462176909"/>
                    </a:ext>
                  </a:extLst>
                </a:gridCol>
                <a:gridCol w="2374900">
                  <a:extLst>
                    <a:ext uri="{9D8B030D-6E8A-4147-A177-3AD203B41FA5}">
                      <a16:colId xmlns:a16="http://schemas.microsoft.com/office/drawing/2014/main" val="1593232461"/>
                    </a:ext>
                  </a:extLst>
                </a:gridCol>
              </a:tblGrid>
              <a:tr h="1204441">
                <a:tc rowSpan="2">
                  <a:txBody>
                    <a:bodyPr/>
                    <a:lstStyle/>
                    <a:p>
                      <a:r>
                        <a:rPr lang="fr-FR" dirty="0"/>
                        <a:t>Axes du projet d’EPS au service des parcours PS/PA/PC/PEAC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Parcours sante (PS)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Parcours avenir (PA)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Parcours citoyen (PC)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Parcours éducatif artistique et culturel (PEAC)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2533148"/>
                  </a:ext>
                </a:extLst>
              </a:tr>
              <a:tr h="925635">
                <a:tc vMerge="1">
                  <a:txBody>
                    <a:bodyPr/>
                    <a:lstStyle/>
                    <a:p>
                      <a:endParaRPr lang="fr-FR" dirty="0"/>
                    </a:p>
                  </a:txBody>
                  <a:tcPr/>
                </a:tc>
                <a:tc gridSpan="4">
                  <a:txBody>
                    <a:bodyPr/>
                    <a:lstStyle/>
                    <a:p>
                      <a:pPr algn="ctr"/>
                      <a:r>
                        <a:rPr lang="fr-FR" sz="2400" dirty="0"/>
                        <a:t>Actions particulières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701924984"/>
                  </a:ext>
                </a:extLst>
              </a:tr>
              <a:tr h="481776">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4881330"/>
                  </a:ext>
                </a:extLst>
              </a:tr>
              <a:tr h="481776">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189723"/>
                  </a:ext>
                </a:extLst>
              </a:tr>
              <a:tr h="481776">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4281844"/>
                  </a:ext>
                </a:extLst>
              </a:tr>
              <a:tr h="481776">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2563116"/>
                  </a:ext>
                </a:extLst>
              </a:tr>
              <a:tr h="481776">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970830"/>
                  </a:ext>
                </a:extLst>
              </a:tr>
              <a:tr h="481776">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176077"/>
                  </a:ext>
                </a:extLst>
              </a:tr>
            </a:tbl>
          </a:graphicData>
        </a:graphic>
      </p:graphicFrame>
      <p:sp>
        <p:nvSpPr>
          <p:cNvPr id="8" name="ZoneTexte 7">
            <a:extLst>
              <a:ext uri="{FF2B5EF4-FFF2-40B4-BE49-F238E27FC236}">
                <a16:creationId xmlns:a16="http://schemas.microsoft.com/office/drawing/2014/main" id="{87859F45-3287-4F81-B360-740622D71144}"/>
              </a:ext>
            </a:extLst>
          </p:cNvPr>
          <p:cNvSpPr txBox="1"/>
          <p:nvPr/>
        </p:nvSpPr>
        <p:spPr>
          <a:xfrm>
            <a:off x="4292600" y="157202"/>
            <a:ext cx="7740650"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dirty="0">
                <a:ln>
                  <a:noFill/>
                </a:ln>
                <a:solidFill>
                  <a:prstClr val="black"/>
                </a:solidFill>
                <a:effectLst/>
                <a:uLnTx/>
                <a:uFillTx/>
                <a:latin typeface="Calibri"/>
                <a:ea typeface="+mn-ea"/>
                <a:cs typeface="+mn-cs"/>
              </a:rPr>
              <a:t>3.10 CONTRIBUTION AUX PARCOURS ÉDUCATIFS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                                                                                    </a:t>
            </a:r>
            <a:r>
              <a:rPr kumimoji="0" lang="fr-FR" sz="1800" b="1" i="1" u="none" strike="noStrike" kern="1200" cap="none" spc="0" normalizeH="0" baseline="0" noProof="0" dirty="0">
                <a:ln>
                  <a:noFill/>
                </a:ln>
                <a:solidFill>
                  <a:srgbClr val="FF0000"/>
                </a:solidFill>
                <a:effectLst/>
                <a:uLnTx/>
                <a:uFillTx/>
                <a:latin typeface="Calibri"/>
                <a:ea typeface="+mn-ea"/>
                <a:cs typeface="+mn-cs"/>
              </a:rPr>
              <a:t>A renseigner pour le 20 juin 2020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Espace réservé du pied de page 1">
            <a:extLst>
              <a:ext uri="{FF2B5EF4-FFF2-40B4-BE49-F238E27FC236}">
                <a16:creationId xmlns:a16="http://schemas.microsoft.com/office/drawing/2014/main" id="{357E5574-656F-4AC4-A333-C9C06209E09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5" name="Image 4">
            <a:extLst>
              <a:ext uri="{FF2B5EF4-FFF2-40B4-BE49-F238E27FC236}">
                <a16:creationId xmlns:a16="http://schemas.microsoft.com/office/drawing/2014/main" id="{D32B489F-12CF-4255-AF97-FBDA8D26B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5466"/>
            <a:ext cx="1081435" cy="1246400"/>
          </a:xfrm>
          <a:prstGeom prst="rect">
            <a:avLst/>
          </a:prstGeom>
        </p:spPr>
      </p:pic>
    </p:spTree>
    <p:extLst>
      <p:ext uri="{BB962C8B-B14F-4D97-AF65-F5344CB8AC3E}">
        <p14:creationId xmlns:p14="http://schemas.microsoft.com/office/powerpoint/2010/main" val="1547805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46FE8A1-3207-40C9-8559-78FC6B60E045}"/>
              </a:ext>
            </a:extLst>
          </p:cNvPr>
          <p:cNvSpPr txBox="1"/>
          <p:nvPr/>
        </p:nvSpPr>
        <p:spPr>
          <a:xfrm>
            <a:off x="2708448" y="1099340"/>
            <a:ext cx="9381952" cy="15388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a:ea typeface="+mn-ea"/>
                <a:cs typeface="+mn-cs"/>
              </a:rPr>
              <a:t>ETAPE 4  </a:t>
            </a:r>
            <a:r>
              <a:rPr kumimoji="0" lang="fr-FR" sz="1800" b="0" i="0" u="none" strike="noStrike" kern="1200" cap="none" spc="0" normalizeH="0" baseline="0" noProof="0" dirty="0">
                <a:ln>
                  <a:noFill/>
                </a:ln>
                <a:solidFill>
                  <a:prstClr val="black"/>
                </a:solidFill>
                <a:effectLst/>
                <a:uLnTx/>
                <a:uFillTx/>
                <a:latin typeface="Calibri"/>
                <a:ea typeface="+mn-ea"/>
                <a:cs typeface="+mn-cs"/>
              </a:rPr>
              <a:t>: </a:t>
            </a:r>
            <a:r>
              <a:rPr kumimoji="0" lang="fr-FR" b="1" i="0" u="none" strike="noStrike" kern="1200" cap="none" spc="0" normalizeH="0" baseline="0" noProof="0" dirty="0">
                <a:ln>
                  <a:noFill/>
                </a:ln>
                <a:solidFill>
                  <a:prstClr val="black"/>
                </a:solidFill>
                <a:effectLst/>
                <a:uLnTx/>
                <a:uFillTx/>
                <a:latin typeface="Calibri"/>
                <a:ea typeface="+mn-ea"/>
                <a:cs typeface="+mn-cs"/>
              </a:rPr>
              <a:t>DETERMINER DES INDICATEURS D’EVALUATION QUI DOIVENT PERMETTRE DE MESURER, À UNE ÉCHÉANCE DONNÉE, L’ATTEINTE OU NON DES OBJECTIFS FIXÉS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                                                                                                                  A renseigner pour le 20 juin 2020</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2DA0EB9E-E9F1-4C26-8FA0-7101C5B43F4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E944546A-BED9-47AA-ADB1-9827E8FC6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
        <p:nvSpPr>
          <p:cNvPr id="5" name="ZoneTexte 4">
            <a:extLst>
              <a:ext uri="{FF2B5EF4-FFF2-40B4-BE49-F238E27FC236}">
                <a16:creationId xmlns:a16="http://schemas.microsoft.com/office/drawing/2014/main" id="{7632009F-0E9F-4B42-A61E-70C7F81DD693}"/>
              </a:ext>
            </a:extLst>
          </p:cNvPr>
          <p:cNvSpPr txBox="1"/>
          <p:nvPr/>
        </p:nvSpPr>
        <p:spPr>
          <a:xfrm>
            <a:off x="1308100" y="2940030"/>
            <a:ext cx="10782300"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INDICATEURS OBJECTIFS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 évolution de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La moyenne générale aux examens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La moyenne filles et la moyenne garçons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Écart garçons/filles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Taux d’inaptitudes, global, filles et garçons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INDICATEURS SUBJECTIFS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Climat de classe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Estime de soi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Relations entre les élèves ou entre les élèves et les personnels…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Etc.</a:t>
            </a:r>
          </a:p>
        </p:txBody>
      </p:sp>
    </p:spTree>
    <p:extLst>
      <p:ext uri="{BB962C8B-B14F-4D97-AF65-F5344CB8AC3E}">
        <p14:creationId xmlns:p14="http://schemas.microsoft.com/office/powerpoint/2010/main" val="58366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97C9F04-5194-4EBA-B33C-C78586025D0A}"/>
              </a:ext>
            </a:extLst>
          </p:cNvPr>
          <p:cNvSpPr txBox="1"/>
          <p:nvPr/>
        </p:nvSpPr>
        <p:spPr>
          <a:xfrm>
            <a:off x="2946400" y="1427716"/>
            <a:ext cx="7239000" cy="646331"/>
          </a:xfrm>
          <a:prstGeom prst="rect">
            <a:avLst/>
          </a:prstGeom>
          <a:solidFill>
            <a:schemeClr val="accent4">
              <a:lumMod val="20000"/>
              <a:lumOff val="80000"/>
            </a:schemeClr>
          </a:solidFill>
        </p:spPr>
        <p:txBody>
          <a:bodyPr wrap="square" rtlCol="0">
            <a:spAutoFit/>
          </a:bodyPr>
          <a:lstStyle/>
          <a:p>
            <a:r>
              <a:rPr lang="fr-FR" dirty="0"/>
              <a:t>Etape 1. </a:t>
            </a:r>
            <a:r>
              <a:rPr lang="fr-FR" b="1" dirty="0"/>
              <a:t>Etablir un diagnostic : </a:t>
            </a:r>
            <a:r>
              <a:rPr lang="fr-FR" dirty="0"/>
              <a:t>description du contexte et analyse des besoins de formation des élèves</a:t>
            </a:r>
          </a:p>
        </p:txBody>
      </p:sp>
      <p:sp>
        <p:nvSpPr>
          <p:cNvPr id="3" name="Espace réservé du pied de page 2">
            <a:extLst>
              <a:ext uri="{FF2B5EF4-FFF2-40B4-BE49-F238E27FC236}">
                <a16:creationId xmlns:a16="http://schemas.microsoft.com/office/drawing/2014/main" id="{661BB918-A7C3-4E4F-8037-FEEB2DDCB720}"/>
              </a:ext>
            </a:extLst>
          </p:cNvPr>
          <p:cNvSpPr>
            <a:spLocks noGrp="1"/>
          </p:cNvSpPr>
          <p:nvPr>
            <p:ph type="ftr" sz="quarter" idx="11"/>
          </p:nvPr>
        </p:nvSpPr>
        <p:spPr/>
        <p:txBody>
          <a:bodyPr/>
          <a:lstStyle/>
          <a:p>
            <a:r>
              <a:rPr lang="fr-FR"/>
              <a:t>Inspection Pédagogique Régionale d'EPS -  Académie de Dijon</a:t>
            </a:r>
          </a:p>
        </p:txBody>
      </p:sp>
      <p:pic>
        <p:nvPicPr>
          <p:cNvPr id="4" name="Image 3">
            <a:extLst>
              <a:ext uri="{FF2B5EF4-FFF2-40B4-BE49-F238E27FC236}">
                <a16:creationId xmlns:a16="http://schemas.microsoft.com/office/drawing/2014/main" id="{B2C2A4BA-4293-46E6-B6C7-95442D7904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28" y="0"/>
            <a:ext cx="1273040" cy="1467233"/>
          </a:xfrm>
          <a:prstGeom prst="rect">
            <a:avLst/>
          </a:prstGeom>
        </p:spPr>
      </p:pic>
      <p:sp>
        <p:nvSpPr>
          <p:cNvPr id="5" name="Rectangle 4">
            <a:extLst>
              <a:ext uri="{FF2B5EF4-FFF2-40B4-BE49-F238E27FC236}">
                <a16:creationId xmlns:a16="http://schemas.microsoft.com/office/drawing/2014/main" id="{E882C2C7-AA0E-4458-8977-BAC3738356B9}"/>
              </a:ext>
            </a:extLst>
          </p:cNvPr>
          <p:cNvSpPr/>
          <p:nvPr/>
        </p:nvSpPr>
        <p:spPr>
          <a:xfrm>
            <a:off x="2946400" y="491685"/>
            <a:ext cx="7759972" cy="369332"/>
          </a:xfrm>
          <a:prstGeom prst="rect">
            <a:avLst/>
          </a:prstGeom>
        </p:spPr>
        <p:txBody>
          <a:bodyPr wrap="square">
            <a:spAutoFit/>
          </a:bodyPr>
          <a:lstStyle/>
          <a:p>
            <a:r>
              <a:rPr lang="fr-FR" b="1" dirty="0"/>
              <a:t>LES 4 ÉTAPES D’ÉLABORATION DU PROJET PÉDAGOGIQUE D’EPS</a:t>
            </a:r>
          </a:p>
        </p:txBody>
      </p:sp>
      <p:sp>
        <p:nvSpPr>
          <p:cNvPr id="6" name="ZoneTexte 5">
            <a:extLst>
              <a:ext uri="{FF2B5EF4-FFF2-40B4-BE49-F238E27FC236}">
                <a16:creationId xmlns:a16="http://schemas.microsoft.com/office/drawing/2014/main" id="{A204D58E-42CB-49DF-B538-2A651B48DA81}"/>
              </a:ext>
            </a:extLst>
          </p:cNvPr>
          <p:cNvSpPr txBox="1"/>
          <p:nvPr/>
        </p:nvSpPr>
        <p:spPr>
          <a:xfrm>
            <a:off x="2946400" y="2511070"/>
            <a:ext cx="7239000" cy="369332"/>
          </a:xfrm>
          <a:prstGeom prst="rect">
            <a:avLst/>
          </a:prstGeom>
          <a:solidFill>
            <a:schemeClr val="accent5">
              <a:lumMod val="20000"/>
              <a:lumOff val="80000"/>
            </a:schemeClr>
          </a:solidFill>
        </p:spPr>
        <p:txBody>
          <a:bodyPr wrap="square" rtlCol="0">
            <a:spAutoFit/>
          </a:bodyPr>
          <a:lstStyle/>
          <a:p>
            <a:r>
              <a:rPr lang="fr-FR" dirty="0"/>
              <a:t>Etape 2. </a:t>
            </a:r>
            <a:r>
              <a:rPr lang="fr-FR" b="1" dirty="0"/>
              <a:t>Définir des objectifs </a:t>
            </a:r>
            <a:r>
              <a:rPr lang="fr-FR" dirty="0"/>
              <a:t>en relation avec le projet d’établissement</a:t>
            </a:r>
          </a:p>
        </p:txBody>
      </p:sp>
      <p:sp>
        <p:nvSpPr>
          <p:cNvPr id="7" name="ZoneTexte 6">
            <a:extLst>
              <a:ext uri="{FF2B5EF4-FFF2-40B4-BE49-F238E27FC236}">
                <a16:creationId xmlns:a16="http://schemas.microsoft.com/office/drawing/2014/main" id="{AED2C40B-1360-4BAF-9ADF-408E1B46DCB7}"/>
              </a:ext>
            </a:extLst>
          </p:cNvPr>
          <p:cNvSpPr txBox="1"/>
          <p:nvPr/>
        </p:nvSpPr>
        <p:spPr>
          <a:xfrm>
            <a:off x="2946400" y="3373329"/>
            <a:ext cx="7239000" cy="646331"/>
          </a:xfrm>
          <a:prstGeom prst="rect">
            <a:avLst/>
          </a:prstGeom>
          <a:solidFill>
            <a:schemeClr val="accent6">
              <a:lumMod val="20000"/>
              <a:lumOff val="80000"/>
            </a:schemeClr>
          </a:solidFill>
        </p:spPr>
        <p:txBody>
          <a:bodyPr wrap="square" rtlCol="0">
            <a:spAutoFit/>
          </a:bodyPr>
          <a:lstStyle/>
          <a:p>
            <a:r>
              <a:rPr lang="fr-FR" dirty="0"/>
              <a:t>Etape 3. </a:t>
            </a:r>
            <a:r>
              <a:rPr lang="fr-FR" b="1" dirty="0"/>
              <a:t>Formuler un plan d’action </a:t>
            </a:r>
            <a:r>
              <a:rPr lang="fr-FR" dirty="0"/>
              <a:t>en précisant ce qui sera mis en œuvre pour atteindre les objectifs</a:t>
            </a:r>
          </a:p>
        </p:txBody>
      </p:sp>
      <p:sp>
        <p:nvSpPr>
          <p:cNvPr id="8" name="ZoneTexte 7">
            <a:extLst>
              <a:ext uri="{FF2B5EF4-FFF2-40B4-BE49-F238E27FC236}">
                <a16:creationId xmlns:a16="http://schemas.microsoft.com/office/drawing/2014/main" id="{47C1D557-5388-4802-B840-DFAFF555EAAE}"/>
              </a:ext>
            </a:extLst>
          </p:cNvPr>
          <p:cNvSpPr txBox="1"/>
          <p:nvPr/>
        </p:nvSpPr>
        <p:spPr>
          <a:xfrm>
            <a:off x="2946400" y="4530455"/>
            <a:ext cx="7239000" cy="646331"/>
          </a:xfrm>
          <a:prstGeom prst="rect">
            <a:avLst/>
          </a:prstGeom>
          <a:solidFill>
            <a:schemeClr val="bg2"/>
          </a:solidFill>
        </p:spPr>
        <p:txBody>
          <a:bodyPr wrap="square" rtlCol="0">
            <a:spAutoFit/>
          </a:bodyPr>
          <a:lstStyle/>
          <a:p>
            <a:r>
              <a:rPr lang="fr-FR" dirty="0"/>
              <a:t>Etape 4. </a:t>
            </a:r>
            <a:r>
              <a:rPr lang="fr-FR" b="1" dirty="0"/>
              <a:t>Déterminer des indicateurs d’évaluation </a:t>
            </a:r>
            <a:r>
              <a:rPr lang="fr-FR" dirty="0"/>
              <a:t>qui doivent permettre de mesurer, à une échéance donnée, l’atteinte ou non des objectifs fixés</a:t>
            </a:r>
          </a:p>
        </p:txBody>
      </p:sp>
    </p:spTree>
    <p:extLst>
      <p:ext uri="{BB962C8B-B14F-4D97-AF65-F5344CB8AC3E}">
        <p14:creationId xmlns:p14="http://schemas.microsoft.com/office/powerpoint/2010/main" val="3259386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97C9F04-5194-4EBA-B33C-C78586025D0A}"/>
              </a:ext>
            </a:extLst>
          </p:cNvPr>
          <p:cNvSpPr txBox="1"/>
          <p:nvPr/>
        </p:nvSpPr>
        <p:spPr>
          <a:xfrm>
            <a:off x="2874155" y="1766320"/>
            <a:ext cx="7302500" cy="646331"/>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1. </a:t>
            </a:r>
            <a:r>
              <a:rPr kumimoji="0" lang="fr-FR" sz="1800" b="1" i="0" u="none" strike="noStrike" kern="1200" cap="none" spc="0" normalizeH="0" baseline="0" noProof="0" dirty="0">
                <a:ln>
                  <a:noFill/>
                </a:ln>
                <a:solidFill>
                  <a:prstClr val="black"/>
                </a:solidFill>
                <a:effectLst/>
                <a:uLnTx/>
                <a:uFillTx/>
                <a:latin typeface="Calibri"/>
                <a:ea typeface="+mn-ea"/>
                <a:cs typeface="+mn-cs"/>
              </a:rPr>
              <a:t>Etablir un diagnostic : </a:t>
            </a:r>
            <a:r>
              <a:rPr kumimoji="0" lang="fr-FR" sz="1800" b="0" i="0" u="none" strike="noStrike" kern="1200" cap="none" spc="0" normalizeH="0" baseline="0" noProof="0" dirty="0">
                <a:ln>
                  <a:noFill/>
                </a:ln>
                <a:solidFill>
                  <a:prstClr val="black"/>
                </a:solidFill>
                <a:effectLst/>
                <a:uLnTx/>
                <a:uFillTx/>
                <a:latin typeface="Calibri"/>
                <a:ea typeface="+mn-ea"/>
                <a:cs typeface="+mn-cs"/>
              </a:rPr>
              <a:t>description du contexte et analyse des besoins de formation des élèves</a:t>
            </a:r>
          </a:p>
        </p:txBody>
      </p:sp>
      <p:sp>
        <p:nvSpPr>
          <p:cNvPr id="3" name="Espace réservé du pied de page 2">
            <a:extLst>
              <a:ext uri="{FF2B5EF4-FFF2-40B4-BE49-F238E27FC236}">
                <a16:creationId xmlns:a16="http://schemas.microsoft.com/office/drawing/2014/main" id="{661BB918-A7C3-4E4F-8037-FEEB2DDCB72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B2C2A4BA-4293-46E6-B6C7-95442D7904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28" y="0"/>
            <a:ext cx="1273040" cy="1467233"/>
          </a:xfrm>
          <a:prstGeom prst="rect">
            <a:avLst/>
          </a:prstGeom>
        </p:spPr>
      </p:pic>
      <p:sp>
        <p:nvSpPr>
          <p:cNvPr id="5" name="Rectangle 4">
            <a:extLst>
              <a:ext uri="{FF2B5EF4-FFF2-40B4-BE49-F238E27FC236}">
                <a16:creationId xmlns:a16="http://schemas.microsoft.com/office/drawing/2014/main" id="{E882C2C7-AA0E-4458-8977-BAC3738356B9}"/>
              </a:ext>
            </a:extLst>
          </p:cNvPr>
          <p:cNvSpPr/>
          <p:nvPr/>
        </p:nvSpPr>
        <p:spPr>
          <a:xfrm>
            <a:off x="1672046" y="169817"/>
            <a:ext cx="10241280" cy="1446550"/>
          </a:xfrm>
          <a:prstGeom prst="rect">
            <a:avLst/>
          </a:prstGeom>
        </p:spPr>
        <p:txBody>
          <a:bodyPr wrap="square">
            <a:spAutoFit/>
          </a:bodyPr>
          <a:lstStyle/>
          <a:p>
            <a:pPr lvl="0"/>
            <a:r>
              <a:rPr lang="fr-FR" sz="3600" b="1" dirty="0">
                <a:solidFill>
                  <a:prstClr val="black"/>
                </a:solidFill>
              </a:rPr>
              <a:t>L’association sportive</a:t>
            </a:r>
          </a:p>
          <a:p>
            <a:pPr lvl="0"/>
            <a:r>
              <a:rPr lang="fr-FR" dirty="0">
                <a:solidFill>
                  <a:prstClr val="black"/>
                </a:solidFill>
              </a:rPr>
              <a:t>Les étapes d’élaboration du projet de développement de l’AS</a:t>
            </a:r>
            <a:r>
              <a:rPr lang="fr-FR" sz="1600" dirty="0">
                <a:solidFill>
                  <a:prstClr val="black"/>
                </a:solidFill>
              </a:rPr>
              <a:t>		</a:t>
            </a:r>
          </a:p>
          <a:p>
            <a:pPr lvl="0"/>
            <a:r>
              <a:rPr lang="fr-FR" sz="1600" b="1" dirty="0">
                <a:solidFill>
                  <a:prstClr val="black"/>
                </a:solidFill>
              </a:rPr>
              <a:t>                                                                                                                                           </a:t>
            </a:r>
            <a:r>
              <a:rPr lang="fr-FR" b="1" dirty="0">
                <a:solidFill>
                  <a:srgbClr val="FF0000"/>
                </a:solidFill>
              </a:rPr>
              <a:t>A renseigner pour le 8 Novembre 2019</a:t>
            </a:r>
          </a:p>
          <a:p>
            <a:pPr lvl="0"/>
            <a:endParaRPr lang="fr-FR" sz="1600" dirty="0">
              <a:solidFill>
                <a:prstClr val="black"/>
              </a:solidFill>
            </a:endParaRPr>
          </a:p>
        </p:txBody>
      </p:sp>
      <p:sp>
        <p:nvSpPr>
          <p:cNvPr id="6" name="ZoneTexte 5">
            <a:extLst>
              <a:ext uri="{FF2B5EF4-FFF2-40B4-BE49-F238E27FC236}">
                <a16:creationId xmlns:a16="http://schemas.microsoft.com/office/drawing/2014/main" id="{A204D58E-42CB-49DF-B538-2A651B48DA81}"/>
              </a:ext>
            </a:extLst>
          </p:cNvPr>
          <p:cNvSpPr txBox="1"/>
          <p:nvPr/>
        </p:nvSpPr>
        <p:spPr>
          <a:xfrm>
            <a:off x="2874155" y="2690906"/>
            <a:ext cx="7302500" cy="923330"/>
          </a:xfrm>
          <a:prstGeom prst="rect">
            <a:avLst/>
          </a:prstGeom>
          <a:solidFill>
            <a:schemeClr val="accent5">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2. </a:t>
            </a:r>
            <a:r>
              <a:rPr kumimoji="0" lang="fr-FR" sz="1800" b="1" i="0" u="none" strike="noStrike" kern="1200" cap="none" spc="0" normalizeH="0" baseline="0" noProof="0" dirty="0">
                <a:ln>
                  <a:noFill/>
                </a:ln>
                <a:solidFill>
                  <a:prstClr val="black"/>
                </a:solidFill>
                <a:effectLst/>
                <a:uLnTx/>
                <a:uFillTx/>
                <a:latin typeface="Calibri"/>
                <a:ea typeface="+mn-ea"/>
                <a:cs typeface="+mn-cs"/>
              </a:rPr>
              <a:t>Définir des objectifs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en relation avec le projet d’établissement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ZoneTexte 6">
            <a:extLst>
              <a:ext uri="{FF2B5EF4-FFF2-40B4-BE49-F238E27FC236}">
                <a16:creationId xmlns:a16="http://schemas.microsoft.com/office/drawing/2014/main" id="{AED2C40B-1360-4BAF-9ADF-408E1B46DCB7}"/>
              </a:ext>
            </a:extLst>
          </p:cNvPr>
          <p:cNvSpPr txBox="1"/>
          <p:nvPr/>
        </p:nvSpPr>
        <p:spPr>
          <a:xfrm>
            <a:off x="2905905" y="3892491"/>
            <a:ext cx="7270750" cy="646331"/>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3. </a:t>
            </a:r>
            <a:r>
              <a:rPr kumimoji="0" lang="fr-FR" sz="1800" b="1" i="0" u="none" strike="noStrike" kern="1200" cap="none" spc="0" normalizeH="0" baseline="0" noProof="0" dirty="0">
                <a:ln>
                  <a:noFill/>
                </a:ln>
                <a:solidFill>
                  <a:prstClr val="black"/>
                </a:solidFill>
                <a:effectLst/>
                <a:uLnTx/>
                <a:uFillTx/>
                <a:latin typeface="Calibri"/>
                <a:ea typeface="+mn-ea"/>
                <a:cs typeface="+mn-cs"/>
              </a:rPr>
              <a:t>Formuler un plan d’action </a:t>
            </a:r>
            <a:r>
              <a:rPr kumimoji="0" lang="fr-FR" sz="1800" b="0" i="0" u="none" strike="noStrike" kern="1200" cap="none" spc="0" normalizeH="0" baseline="0" noProof="0" dirty="0">
                <a:ln>
                  <a:noFill/>
                </a:ln>
                <a:solidFill>
                  <a:prstClr val="black"/>
                </a:solidFill>
                <a:effectLst/>
                <a:uLnTx/>
                <a:uFillTx/>
                <a:latin typeface="Calibri"/>
                <a:ea typeface="+mn-ea"/>
                <a:cs typeface="+mn-cs"/>
              </a:rPr>
              <a:t>en précisant ce qui sera mis en œuvre pour atteindre les objectifs</a:t>
            </a:r>
          </a:p>
        </p:txBody>
      </p:sp>
      <p:sp>
        <p:nvSpPr>
          <p:cNvPr id="8" name="ZoneTexte 7">
            <a:extLst>
              <a:ext uri="{FF2B5EF4-FFF2-40B4-BE49-F238E27FC236}">
                <a16:creationId xmlns:a16="http://schemas.microsoft.com/office/drawing/2014/main" id="{47C1D557-5388-4802-B840-DFAFF555EAAE}"/>
              </a:ext>
            </a:extLst>
          </p:cNvPr>
          <p:cNvSpPr txBox="1"/>
          <p:nvPr/>
        </p:nvSpPr>
        <p:spPr>
          <a:xfrm>
            <a:off x="2872667" y="4929221"/>
            <a:ext cx="7303988" cy="646331"/>
          </a:xfrm>
          <a:prstGeom prst="rect">
            <a:avLst/>
          </a:prstGeom>
          <a:solidFill>
            <a:schemeClr val="bg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4. </a:t>
            </a:r>
            <a:r>
              <a:rPr kumimoji="0" lang="fr-FR" sz="1800" b="1" i="0" u="none" strike="noStrike" kern="1200" cap="none" spc="0" normalizeH="0" baseline="0" noProof="0" dirty="0">
                <a:ln>
                  <a:noFill/>
                </a:ln>
                <a:solidFill>
                  <a:prstClr val="black"/>
                </a:solidFill>
                <a:effectLst/>
                <a:uLnTx/>
                <a:uFillTx/>
                <a:latin typeface="Calibri"/>
                <a:ea typeface="+mn-ea"/>
                <a:cs typeface="+mn-cs"/>
              </a:rPr>
              <a:t>Déterminer des indicateurs d’évaluation </a:t>
            </a:r>
            <a:r>
              <a:rPr kumimoji="0" lang="fr-FR" sz="1800" b="0" i="0" u="none" strike="noStrike" kern="1200" cap="none" spc="0" normalizeH="0" baseline="0" noProof="0" dirty="0">
                <a:ln>
                  <a:noFill/>
                </a:ln>
                <a:solidFill>
                  <a:prstClr val="black"/>
                </a:solidFill>
                <a:effectLst/>
                <a:uLnTx/>
                <a:uFillTx/>
                <a:latin typeface="Calibri"/>
                <a:ea typeface="+mn-ea"/>
                <a:cs typeface="+mn-cs"/>
              </a:rPr>
              <a:t>qui doivent permettre de mesurer, à une échéance donnée, l’atteinte ou non des objectifs fixés</a:t>
            </a:r>
          </a:p>
        </p:txBody>
      </p:sp>
    </p:spTree>
    <p:extLst>
      <p:ext uri="{BB962C8B-B14F-4D97-AF65-F5344CB8AC3E}">
        <p14:creationId xmlns:p14="http://schemas.microsoft.com/office/powerpoint/2010/main" val="4005435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1BA2E310-39A8-464E-93A5-4991ED735945}"/>
              </a:ext>
            </a:extLst>
          </p:cNvPr>
          <p:cNvSpPr>
            <a:spLocks noGrp="1"/>
          </p:cNvSpPr>
          <p:nvPr>
            <p:ph type="ftr" sz="quarter" idx="11"/>
          </p:nvPr>
        </p:nvSpPr>
        <p:spPr/>
        <p:txBody>
          <a:bodyPr/>
          <a:lstStyle/>
          <a:p>
            <a:r>
              <a:rPr lang="fr-FR"/>
              <a:t>Inspection Pédagogique Régionale d'EPS -  Académie de Dijon</a:t>
            </a:r>
          </a:p>
        </p:txBody>
      </p:sp>
      <p:graphicFrame>
        <p:nvGraphicFramePr>
          <p:cNvPr id="3" name="Tableau 2">
            <a:extLst>
              <a:ext uri="{FF2B5EF4-FFF2-40B4-BE49-F238E27FC236}">
                <a16:creationId xmlns:a16="http://schemas.microsoft.com/office/drawing/2014/main" id="{CA042E31-A921-4A0B-90C7-A7E74F74ACBF}"/>
              </a:ext>
            </a:extLst>
          </p:cNvPr>
          <p:cNvGraphicFramePr>
            <a:graphicFrameLocks noGrp="1"/>
          </p:cNvGraphicFramePr>
          <p:nvPr>
            <p:extLst>
              <p:ext uri="{D42A27DB-BD31-4B8C-83A1-F6EECF244321}">
                <p14:modId xmlns:p14="http://schemas.microsoft.com/office/powerpoint/2010/main" val="1777580726"/>
              </p:ext>
            </p:extLst>
          </p:nvPr>
        </p:nvGraphicFramePr>
        <p:xfrm>
          <a:off x="114299" y="1555006"/>
          <a:ext cx="12077700" cy="3435531"/>
        </p:xfrm>
        <a:graphic>
          <a:graphicData uri="http://schemas.openxmlformats.org/drawingml/2006/table">
            <a:tbl>
              <a:tblPr firstRow="1" bandRow="1">
                <a:tableStyleId>{5C22544A-7EE6-4342-B048-85BDC9FD1C3A}</a:tableStyleId>
              </a:tblPr>
              <a:tblGrid>
                <a:gridCol w="4025900">
                  <a:extLst>
                    <a:ext uri="{9D8B030D-6E8A-4147-A177-3AD203B41FA5}">
                      <a16:colId xmlns:a16="http://schemas.microsoft.com/office/drawing/2014/main" val="1631215224"/>
                    </a:ext>
                  </a:extLst>
                </a:gridCol>
                <a:gridCol w="4025900">
                  <a:extLst>
                    <a:ext uri="{9D8B030D-6E8A-4147-A177-3AD203B41FA5}">
                      <a16:colId xmlns:a16="http://schemas.microsoft.com/office/drawing/2014/main" val="4222493966"/>
                    </a:ext>
                  </a:extLst>
                </a:gridCol>
                <a:gridCol w="4025900">
                  <a:extLst>
                    <a:ext uri="{9D8B030D-6E8A-4147-A177-3AD203B41FA5}">
                      <a16:colId xmlns:a16="http://schemas.microsoft.com/office/drawing/2014/main" val="2974048827"/>
                    </a:ext>
                  </a:extLst>
                </a:gridCol>
              </a:tblGrid>
              <a:tr h="730743">
                <a:tc>
                  <a:txBody>
                    <a:bodyPr/>
                    <a:lstStyle/>
                    <a:p>
                      <a:r>
                        <a:rPr lang="fr-FR" dirty="0"/>
                        <a:t>Contexte d’enseignement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t>Caractéristiques des élèves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t>Besoins de formation des élèves                                 (moteur, méthodologique et social)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50578910"/>
                  </a:ext>
                </a:extLst>
              </a:tr>
              <a:tr h="2704788">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3581692"/>
                  </a:ext>
                </a:extLst>
              </a:tr>
            </a:tbl>
          </a:graphicData>
        </a:graphic>
      </p:graphicFrame>
      <p:sp>
        <p:nvSpPr>
          <p:cNvPr id="4" name="ZoneTexte 3">
            <a:extLst>
              <a:ext uri="{FF2B5EF4-FFF2-40B4-BE49-F238E27FC236}">
                <a16:creationId xmlns:a16="http://schemas.microsoft.com/office/drawing/2014/main" id="{A939AFA2-C770-40D6-A7C4-2EF423CBA911}"/>
              </a:ext>
            </a:extLst>
          </p:cNvPr>
          <p:cNvSpPr txBox="1"/>
          <p:nvPr/>
        </p:nvSpPr>
        <p:spPr>
          <a:xfrm>
            <a:off x="1567543" y="836022"/>
            <a:ext cx="5747658" cy="369332"/>
          </a:xfrm>
          <a:prstGeom prst="rect">
            <a:avLst/>
          </a:prstGeom>
          <a:noFill/>
        </p:spPr>
        <p:txBody>
          <a:bodyPr wrap="square" rtlCol="0">
            <a:spAutoFit/>
          </a:bodyPr>
          <a:lstStyle/>
          <a:p>
            <a:r>
              <a:rPr lang="fr-FR" b="1" dirty="0"/>
              <a:t>Nombre de forfaits AS dans l’équipe EPS :                   </a:t>
            </a:r>
          </a:p>
        </p:txBody>
      </p:sp>
      <p:sp>
        <p:nvSpPr>
          <p:cNvPr id="5" name="ZoneTexte 4">
            <a:extLst>
              <a:ext uri="{FF2B5EF4-FFF2-40B4-BE49-F238E27FC236}">
                <a16:creationId xmlns:a16="http://schemas.microsoft.com/office/drawing/2014/main" id="{E411A61A-91D5-40D7-9C06-1F85FBA75519}"/>
              </a:ext>
            </a:extLst>
          </p:cNvPr>
          <p:cNvSpPr txBox="1"/>
          <p:nvPr/>
        </p:nvSpPr>
        <p:spPr>
          <a:xfrm>
            <a:off x="937715" y="353273"/>
            <a:ext cx="11254284" cy="1200329"/>
          </a:xfrm>
          <a:prstGeom prst="rect">
            <a:avLst/>
          </a:prstGeom>
          <a:noFill/>
        </p:spPr>
        <p:txBody>
          <a:bodyPr wrap="square" rtlCol="0">
            <a:spAutoFit/>
          </a:bodyPr>
          <a:lstStyle/>
          <a:p>
            <a:pPr lvl="0" algn="ctr"/>
            <a:r>
              <a:rPr lang="fr-FR" b="1" dirty="0"/>
              <a:t>ETAPE 1 : DIAGNOSTIC </a:t>
            </a:r>
          </a:p>
          <a:p>
            <a:pPr lvl="0" algn="r"/>
            <a:r>
              <a:rPr lang="fr-FR" b="1" dirty="0">
                <a:solidFill>
                  <a:srgbClr val="FF0000"/>
                </a:solidFill>
              </a:rPr>
              <a:t>      </a:t>
            </a:r>
          </a:p>
          <a:p>
            <a:pPr lvl="0" algn="r"/>
            <a:r>
              <a:rPr lang="fr-FR" b="1" dirty="0">
                <a:solidFill>
                  <a:srgbClr val="FF0000"/>
                </a:solidFill>
              </a:rPr>
              <a:t>   A renseigner pour le 8 Novembre 2019</a:t>
            </a:r>
          </a:p>
          <a:p>
            <a:endParaRPr lang="fr-FR" b="1" dirty="0"/>
          </a:p>
        </p:txBody>
      </p:sp>
      <p:graphicFrame>
        <p:nvGraphicFramePr>
          <p:cNvPr id="6" name="Tableau 6">
            <a:extLst>
              <a:ext uri="{FF2B5EF4-FFF2-40B4-BE49-F238E27FC236}">
                <a16:creationId xmlns:a16="http://schemas.microsoft.com/office/drawing/2014/main" id="{3167A5DB-4B38-423B-9979-933B09118A3E}"/>
              </a:ext>
            </a:extLst>
          </p:cNvPr>
          <p:cNvGraphicFramePr>
            <a:graphicFrameLocks noGrp="1"/>
          </p:cNvGraphicFramePr>
          <p:nvPr>
            <p:extLst>
              <p:ext uri="{D42A27DB-BD31-4B8C-83A1-F6EECF244321}">
                <p14:modId xmlns:p14="http://schemas.microsoft.com/office/powerpoint/2010/main" val="56713889"/>
              </p:ext>
            </p:extLst>
          </p:nvPr>
        </p:nvGraphicFramePr>
        <p:xfrm>
          <a:off x="114301" y="5063112"/>
          <a:ext cx="12077698" cy="1293238"/>
        </p:xfrm>
        <a:graphic>
          <a:graphicData uri="http://schemas.openxmlformats.org/drawingml/2006/table">
            <a:tbl>
              <a:tblPr firstRow="1" bandRow="1">
                <a:tableStyleId>{5C22544A-7EE6-4342-B048-85BDC9FD1C3A}</a:tableStyleId>
              </a:tblPr>
              <a:tblGrid>
                <a:gridCol w="1607135">
                  <a:extLst>
                    <a:ext uri="{9D8B030D-6E8A-4147-A177-3AD203B41FA5}">
                      <a16:colId xmlns:a16="http://schemas.microsoft.com/office/drawing/2014/main" val="3693510086"/>
                    </a:ext>
                  </a:extLst>
                </a:gridCol>
                <a:gridCol w="1607135">
                  <a:extLst>
                    <a:ext uri="{9D8B030D-6E8A-4147-A177-3AD203B41FA5}">
                      <a16:colId xmlns:a16="http://schemas.microsoft.com/office/drawing/2014/main" val="512901471"/>
                    </a:ext>
                  </a:extLst>
                </a:gridCol>
                <a:gridCol w="1607135">
                  <a:extLst>
                    <a:ext uri="{9D8B030D-6E8A-4147-A177-3AD203B41FA5}">
                      <a16:colId xmlns:a16="http://schemas.microsoft.com/office/drawing/2014/main" val="3238499418"/>
                    </a:ext>
                  </a:extLst>
                </a:gridCol>
                <a:gridCol w="1607135">
                  <a:extLst>
                    <a:ext uri="{9D8B030D-6E8A-4147-A177-3AD203B41FA5}">
                      <a16:colId xmlns:a16="http://schemas.microsoft.com/office/drawing/2014/main" val="3209226206"/>
                    </a:ext>
                  </a:extLst>
                </a:gridCol>
                <a:gridCol w="1607135">
                  <a:extLst>
                    <a:ext uri="{9D8B030D-6E8A-4147-A177-3AD203B41FA5}">
                      <a16:colId xmlns:a16="http://schemas.microsoft.com/office/drawing/2014/main" val="2914670031"/>
                    </a:ext>
                  </a:extLst>
                </a:gridCol>
                <a:gridCol w="1607135">
                  <a:extLst>
                    <a:ext uri="{9D8B030D-6E8A-4147-A177-3AD203B41FA5}">
                      <a16:colId xmlns:a16="http://schemas.microsoft.com/office/drawing/2014/main" val="4187169308"/>
                    </a:ext>
                  </a:extLst>
                </a:gridCol>
                <a:gridCol w="1225506">
                  <a:extLst>
                    <a:ext uri="{9D8B030D-6E8A-4147-A177-3AD203B41FA5}">
                      <a16:colId xmlns:a16="http://schemas.microsoft.com/office/drawing/2014/main" val="217698292"/>
                    </a:ext>
                  </a:extLst>
                </a:gridCol>
                <a:gridCol w="1209382">
                  <a:extLst>
                    <a:ext uri="{9D8B030D-6E8A-4147-A177-3AD203B41FA5}">
                      <a16:colId xmlns:a16="http://schemas.microsoft.com/office/drawing/2014/main" val="2675674298"/>
                    </a:ext>
                  </a:extLst>
                </a:gridCol>
              </a:tblGrid>
              <a:tr h="520484">
                <a:tc gridSpan="2">
                  <a:txBody>
                    <a:bodyPr/>
                    <a:lstStyle/>
                    <a:p>
                      <a:r>
                        <a:rPr lang="fr-FR" dirty="0"/>
                        <a:t>TAUX DE LICENCIES 2019-2020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r>
                        <a:rPr lang="fr-FR" dirty="0"/>
                        <a:t>    2018-2019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r>
                        <a:rPr lang="fr-FR" dirty="0"/>
                        <a:t>2017-2018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r>
                        <a:rPr lang="fr-FR" dirty="0"/>
                        <a:t>2016-2017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2854568011"/>
                  </a:ext>
                </a:extLst>
              </a:tr>
              <a:tr h="386377">
                <a:tc>
                  <a:txBody>
                    <a:bodyPr/>
                    <a:lstStyle/>
                    <a:p>
                      <a:r>
                        <a:rPr lang="fr-FR"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6788483"/>
                  </a:ext>
                </a:extLst>
              </a:tr>
              <a:tr h="386377">
                <a:tc>
                  <a:txBody>
                    <a:bodyPr/>
                    <a:lstStyle/>
                    <a:p>
                      <a:r>
                        <a:rPr lang="fr-FR"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0371806"/>
                  </a:ext>
                </a:extLst>
              </a:tr>
            </a:tbl>
          </a:graphicData>
        </a:graphic>
      </p:graphicFrame>
    </p:spTree>
    <p:extLst>
      <p:ext uri="{BB962C8B-B14F-4D97-AF65-F5344CB8AC3E}">
        <p14:creationId xmlns:p14="http://schemas.microsoft.com/office/powerpoint/2010/main" val="115430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DBFB5151-32C2-48C1-9F25-D1BEEA69212A}"/>
              </a:ext>
            </a:extLst>
          </p:cNvPr>
          <p:cNvSpPr>
            <a:spLocks noGrp="1"/>
          </p:cNvSpPr>
          <p:nvPr>
            <p:ph type="ftr" sz="quarter" idx="11"/>
          </p:nvPr>
        </p:nvSpPr>
        <p:spPr/>
        <p:txBody>
          <a:bodyPr/>
          <a:lstStyle/>
          <a:p>
            <a:r>
              <a:rPr lang="fr-FR"/>
              <a:t>Inspection Pédagogique Régionale d'EPS -  Académie de Dijon</a:t>
            </a:r>
          </a:p>
        </p:txBody>
      </p:sp>
      <p:graphicFrame>
        <p:nvGraphicFramePr>
          <p:cNvPr id="3" name="Tableau 2">
            <a:extLst>
              <a:ext uri="{FF2B5EF4-FFF2-40B4-BE49-F238E27FC236}">
                <a16:creationId xmlns:a16="http://schemas.microsoft.com/office/drawing/2014/main" id="{F6DE9AF4-3AA2-4255-947E-11CD42024661}"/>
              </a:ext>
            </a:extLst>
          </p:cNvPr>
          <p:cNvGraphicFramePr>
            <a:graphicFrameLocks noGrp="1"/>
          </p:cNvGraphicFramePr>
          <p:nvPr>
            <p:extLst>
              <p:ext uri="{D42A27DB-BD31-4B8C-83A1-F6EECF244321}">
                <p14:modId xmlns:p14="http://schemas.microsoft.com/office/powerpoint/2010/main" val="3303523717"/>
              </p:ext>
            </p:extLst>
          </p:nvPr>
        </p:nvGraphicFramePr>
        <p:xfrm>
          <a:off x="277130" y="1684019"/>
          <a:ext cx="11637740" cy="4416335"/>
        </p:xfrm>
        <a:graphic>
          <a:graphicData uri="http://schemas.openxmlformats.org/drawingml/2006/table">
            <a:tbl>
              <a:tblPr firstRow="1" bandRow="1">
                <a:tableStyleId>{5C22544A-7EE6-4342-B048-85BDC9FD1C3A}</a:tableStyleId>
              </a:tblPr>
              <a:tblGrid>
                <a:gridCol w="2327548">
                  <a:extLst>
                    <a:ext uri="{9D8B030D-6E8A-4147-A177-3AD203B41FA5}">
                      <a16:colId xmlns:a16="http://schemas.microsoft.com/office/drawing/2014/main" val="458312932"/>
                    </a:ext>
                  </a:extLst>
                </a:gridCol>
                <a:gridCol w="2327548">
                  <a:extLst>
                    <a:ext uri="{9D8B030D-6E8A-4147-A177-3AD203B41FA5}">
                      <a16:colId xmlns:a16="http://schemas.microsoft.com/office/drawing/2014/main" val="1885543200"/>
                    </a:ext>
                  </a:extLst>
                </a:gridCol>
                <a:gridCol w="1837255">
                  <a:extLst>
                    <a:ext uri="{9D8B030D-6E8A-4147-A177-3AD203B41FA5}">
                      <a16:colId xmlns:a16="http://schemas.microsoft.com/office/drawing/2014/main" val="894911062"/>
                    </a:ext>
                  </a:extLst>
                </a:gridCol>
                <a:gridCol w="2817841">
                  <a:extLst>
                    <a:ext uri="{9D8B030D-6E8A-4147-A177-3AD203B41FA5}">
                      <a16:colId xmlns:a16="http://schemas.microsoft.com/office/drawing/2014/main" val="4268234638"/>
                    </a:ext>
                  </a:extLst>
                </a:gridCol>
                <a:gridCol w="2327548">
                  <a:extLst>
                    <a:ext uri="{9D8B030D-6E8A-4147-A177-3AD203B41FA5}">
                      <a16:colId xmlns:a16="http://schemas.microsoft.com/office/drawing/2014/main" val="259831103"/>
                    </a:ext>
                  </a:extLst>
                </a:gridCol>
              </a:tblGrid>
              <a:tr h="635838">
                <a:tc gridSpan="4">
                  <a:txBody>
                    <a:bodyPr/>
                    <a:lstStyle/>
                    <a:p>
                      <a:pPr algn="ctr"/>
                      <a:r>
                        <a:rPr lang="fr-FR" dirty="0"/>
                        <a:t>                                                      ENCADREMENT</a:t>
                      </a:r>
                    </a:p>
                  </a:txBody>
                  <a:tcPr>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dirty="0"/>
                    </a:p>
                  </a:txBody>
                  <a:tcPr/>
                </a:tc>
                <a:tc>
                  <a:txBody>
                    <a:bodyPr/>
                    <a:lstStyle/>
                    <a:p>
                      <a:pPr algn="ctr"/>
                      <a:endParaRPr lang="fr-F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3421481"/>
                  </a:ext>
                </a:extLst>
              </a:tr>
              <a:tr h="1133157">
                <a:tc>
                  <a:txBody>
                    <a:bodyPr/>
                    <a:lstStyle/>
                    <a:p>
                      <a:pPr algn="ctr"/>
                      <a:r>
                        <a:rPr lang="fr-FR" sz="1600" dirty="0"/>
                        <a:t>NOMS PROFESSEURS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fr-FR" sz="1600" dirty="0"/>
                        <a:t>ACTIVITES ENCADREES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fr-FR" sz="1600" dirty="0"/>
                        <a:t> DUREE ET JOURS CONCERNES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fr-FR" sz="1600" dirty="0"/>
                        <a:t> FONCTIONS</a:t>
                      </a:r>
                      <a:r>
                        <a:rPr lang="fr-FR" sz="1600" baseline="0" dirty="0"/>
                        <a:t> </a:t>
                      </a:r>
                      <a:r>
                        <a:rPr lang="fr-FR" sz="1600" dirty="0"/>
                        <a:t>PARTICULIERES :</a:t>
                      </a:r>
                      <a:r>
                        <a:rPr lang="fr-FR" sz="1600" baseline="0" dirty="0"/>
                        <a:t> </a:t>
                      </a:r>
                      <a:r>
                        <a:rPr lang="fr-FR" sz="1600" dirty="0"/>
                        <a:t>trésorier, secrétaire, autres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t>Gestion des absences                   à 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77976244"/>
                  </a:ext>
                </a:extLst>
              </a:tr>
              <a:tr h="475886">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6">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3069449"/>
                  </a:ext>
                </a:extLst>
              </a:tr>
              <a:tr h="475886">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58247045"/>
                  </a:ext>
                </a:extLst>
              </a:tr>
              <a:tr h="423892">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154555049"/>
                  </a:ext>
                </a:extLst>
              </a:tr>
              <a:tr h="423892">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1563635218"/>
                  </a:ext>
                </a:extLst>
              </a:tr>
              <a:tr h="423892">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4229439217"/>
                  </a:ext>
                </a:extLst>
              </a:tr>
              <a:tr h="423892">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622306801"/>
                  </a:ext>
                </a:extLst>
              </a:tr>
            </a:tbl>
          </a:graphicData>
        </a:graphic>
      </p:graphicFrame>
      <p:sp>
        <p:nvSpPr>
          <p:cNvPr id="4" name="Rectangle 3">
            <a:extLst>
              <a:ext uri="{FF2B5EF4-FFF2-40B4-BE49-F238E27FC236}">
                <a16:creationId xmlns:a16="http://schemas.microsoft.com/office/drawing/2014/main" id="{231930D6-F7BD-4661-A32C-8BBDFF162739}"/>
              </a:ext>
            </a:extLst>
          </p:cNvPr>
          <p:cNvSpPr/>
          <p:nvPr/>
        </p:nvSpPr>
        <p:spPr>
          <a:xfrm>
            <a:off x="156754" y="504693"/>
            <a:ext cx="11758116" cy="923330"/>
          </a:xfrm>
          <a:prstGeom prst="rect">
            <a:avLst/>
          </a:prstGeom>
        </p:spPr>
        <p:txBody>
          <a:bodyPr wrap="square">
            <a:spAutoFit/>
          </a:bodyPr>
          <a:lstStyle/>
          <a:p>
            <a:pPr algn="ctr"/>
            <a:r>
              <a:rPr lang="fr-FR" b="1" dirty="0"/>
              <a:t>ETAPE 1 : DIAGNOSTIC (suite)</a:t>
            </a:r>
          </a:p>
          <a:p>
            <a:pPr lvl="0" algn="r"/>
            <a:r>
              <a:rPr lang="fr-FR" b="1" dirty="0">
                <a:solidFill>
                  <a:srgbClr val="FF0000"/>
                </a:solidFill>
              </a:rPr>
              <a:t>A renseigner pour le 8 Novembre 2019</a:t>
            </a:r>
          </a:p>
          <a:p>
            <a:endParaRPr lang="fr-FR" b="1" dirty="0"/>
          </a:p>
        </p:txBody>
      </p:sp>
    </p:spTree>
    <p:extLst>
      <p:ext uri="{BB962C8B-B14F-4D97-AF65-F5344CB8AC3E}">
        <p14:creationId xmlns:p14="http://schemas.microsoft.com/office/powerpoint/2010/main" val="1113578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FC90CBA-B74A-4761-B2A2-D2A81B1E4D76}"/>
              </a:ext>
            </a:extLst>
          </p:cNvPr>
          <p:cNvSpPr txBox="1"/>
          <p:nvPr/>
        </p:nvSpPr>
        <p:spPr>
          <a:xfrm>
            <a:off x="3100333" y="521724"/>
            <a:ext cx="7654788" cy="400110"/>
          </a:xfrm>
          <a:prstGeom prst="rect">
            <a:avLst/>
          </a:prstGeom>
          <a:noFill/>
        </p:spPr>
        <p:txBody>
          <a:bodyPr wrap="none" rtlCol="0">
            <a:spAutoFit/>
          </a:bodyPr>
          <a:lstStyle/>
          <a:p>
            <a:r>
              <a:rPr lang="fr-FR" sz="2000" b="1" dirty="0"/>
              <a:t>ETAPE 2 </a:t>
            </a:r>
            <a:r>
              <a:rPr lang="fr-FR" dirty="0"/>
              <a:t>: </a:t>
            </a:r>
            <a:r>
              <a:rPr lang="fr-FR" b="1" dirty="0"/>
              <a:t>FIXER DES OBJECTIFS </a:t>
            </a:r>
            <a:r>
              <a:rPr lang="fr-FR" dirty="0"/>
              <a:t>en lien avec les projets d’EPS et d’établissement</a:t>
            </a:r>
          </a:p>
        </p:txBody>
      </p:sp>
      <p:graphicFrame>
        <p:nvGraphicFramePr>
          <p:cNvPr id="3" name="Tableau 3">
            <a:extLst>
              <a:ext uri="{FF2B5EF4-FFF2-40B4-BE49-F238E27FC236}">
                <a16:creationId xmlns:a16="http://schemas.microsoft.com/office/drawing/2014/main" id="{E8D53E68-2746-4FC4-B349-ACE0E0AE8CCF}"/>
              </a:ext>
            </a:extLst>
          </p:cNvPr>
          <p:cNvGraphicFramePr>
            <a:graphicFrameLocks noGrp="1"/>
          </p:cNvGraphicFramePr>
          <p:nvPr>
            <p:extLst>
              <p:ext uri="{D42A27DB-BD31-4B8C-83A1-F6EECF244321}">
                <p14:modId xmlns:p14="http://schemas.microsoft.com/office/powerpoint/2010/main" val="3625954388"/>
              </p:ext>
            </p:extLst>
          </p:nvPr>
        </p:nvGraphicFramePr>
        <p:xfrm>
          <a:off x="723900" y="1824566"/>
          <a:ext cx="11201400" cy="3927541"/>
        </p:xfrm>
        <a:graphic>
          <a:graphicData uri="http://schemas.openxmlformats.org/drawingml/2006/table">
            <a:tbl>
              <a:tblPr firstRow="1" bandRow="1">
                <a:tableStyleId>{5C22544A-7EE6-4342-B048-85BDC9FD1C3A}</a:tableStyleId>
              </a:tblPr>
              <a:tblGrid>
                <a:gridCol w="3632200">
                  <a:extLst>
                    <a:ext uri="{9D8B030D-6E8A-4147-A177-3AD203B41FA5}">
                      <a16:colId xmlns:a16="http://schemas.microsoft.com/office/drawing/2014/main" val="1645863130"/>
                    </a:ext>
                  </a:extLst>
                </a:gridCol>
                <a:gridCol w="7569200">
                  <a:extLst>
                    <a:ext uri="{9D8B030D-6E8A-4147-A177-3AD203B41FA5}">
                      <a16:colId xmlns:a16="http://schemas.microsoft.com/office/drawing/2014/main" val="1391019529"/>
                    </a:ext>
                  </a:extLst>
                </a:gridCol>
              </a:tblGrid>
              <a:tr h="7662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Objectifs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Justifications</a:t>
                      </a:r>
                    </a:p>
                    <a:p>
                      <a:r>
                        <a:rPr lang="fr-FR" dirty="0"/>
                        <a:t>(en</a:t>
                      </a:r>
                      <a:r>
                        <a:rPr lang="fr-FR" baseline="0" dirty="0"/>
                        <a:t> rapport au </a:t>
                      </a:r>
                      <a:r>
                        <a:rPr lang="fr-FR" dirty="0"/>
                        <a:t>diagnostic et au</a:t>
                      </a:r>
                      <a:r>
                        <a:rPr lang="fr-FR" baseline="0" dirty="0"/>
                        <a:t> </a:t>
                      </a:r>
                      <a:r>
                        <a:rPr lang="fr-FR" dirty="0"/>
                        <a:t>projet</a:t>
                      </a:r>
                      <a:r>
                        <a:rPr lang="fr-FR" baseline="0" dirty="0"/>
                        <a:t> d’</a:t>
                      </a:r>
                      <a:r>
                        <a:rPr lang="fr-FR" dirty="0"/>
                        <a:t>établissement </a:t>
                      </a:r>
                      <a:r>
                        <a:rPr lang="fr-FR" baseline="0" dirty="0"/>
                        <a:t>et au projet d’</a:t>
                      </a:r>
                      <a:r>
                        <a:rPr lang="fr-FR" dirty="0"/>
                        <a: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8765578"/>
                  </a:ext>
                </a:extLst>
              </a:tr>
              <a:tr h="105376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5006650"/>
                  </a:ext>
                </a:extLst>
              </a:tr>
              <a:tr h="105376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4189251718"/>
                  </a:ext>
                </a:extLst>
              </a:tr>
              <a:tr h="105376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2648828178"/>
                  </a:ext>
                </a:extLst>
              </a:tr>
            </a:tbl>
          </a:graphicData>
        </a:graphic>
      </p:graphicFrame>
      <p:sp>
        <p:nvSpPr>
          <p:cNvPr id="5" name="Espace réservé du pied de page 4">
            <a:extLst>
              <a:ext uri="{FF2B5EF4-FFF2-40B4-BE49-F238E27FC236}">
                <a16:creationId xmlns:a16="http://schemas.microsoft.com/office/drawing/2014/main" id="{30792CA2-45B0-471E-9B98-1BC95CAE1844}"/>
              </a:ext>
            </a:extLst>
          </p:cNvPr>
          <p:cNvSpPr>
            <a:spLocks noGrp="1"/>
          </p:cNvSpPr>
          <p:nvPr>
            <p:ph type="ftr" sz="quarter" idx="11"/>
          </p:nvPr>
        </p:nvSpPr>
        <p:spPr/>
        <p:txBody>
          <a:bodyPr/>
          <a:lstStyle/>
          <a:p>
            <a:r>
              <a:rPr lang="fr-FR"/>
              <a:t>Inspection Pédagogique Régionale d'EPS -  Académie de Dijon</a:t>
            </a:r>
          </a:p>
        </p:txBody>
      </p:sp>
      <p:pic>
        <p:nvPicPr>
          <p:cNvPr id="6" name="Image 5">
            <a:extLst>
              <a:ext uri="{FF2B5EF4-FFF2-40B4-BE49-F238E27FC236}">
                <a16:creationId xmlns:a16="http://schemas.microsoft.com/office/drawing/2014/main" id="{34EACCBD-CBB3-4744-9F63-73C0D8411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7" name="Rectangle 6">
            <a:extLst>
              <a:ext uri="{FF2B5EF4-FFF2-40B4-BE49-F238E27FC236}">
                <a16:creationId xmlns:a16="http://schemas.microsoft.com/office/drawing/2014/main" id="{9C829FE6-2418-477F-97B7-385267DF5411}"/>
              </a:ext>
            </a:extLst>
          </p:cNvPr>
          <p:cNvSpPr/>
          <p:nvPr/>
        </p:nvSpPr>
        <p:spPr>
          <a:xfrm>
            <a:off x="8078766" y="1378869"/>
            <a:ext cx="3967048" cy="369332"/>
          </a:xfrm>
          <a:prstGeom prst="rect">
            <a:avLst/>
          </a:prstGeom>
        </p:spPr>
        <p:txBody>
          <a:bodyPr wrap="none">
            <a:spAutoFit/>
          </a:bodyPr>
          <a:lstStyle/>
          <a:p>
            <a:pPr lvl="0" algn="ctr">
              <a:defRPr/>
            </a:pPr>
            <a:r>
              <a:rPr lang="fr-FR" b="1" i="1" dirty="0">
                <a:solidFill>
                  <a:srgbClr val="FF0000"/>
                </a:solidFill>
              </a:rPr>
              <a:t>A renseigner pour le 8 Novembre 2019  </a:t>
            </a:r>
            <a:endParaRPr lang="fr-FR" b="1" dirty="0">
              <a:solidFill>
                <a:srgbClr val="FF0000"/>
              </a:solidFill>
            </a:endParaRPr>
          </a:p>
        </p:txBody>
      </p:sp>
    </p:spTree>
    <p:extLst>
      <p:ext uri="{BB962C8B-B14F-4D97-AF65-F5344CB8AC3E}">
        <p14:creationId xmlns:p14="http://schemas.microsoft.com/office/powerpoint/2010/main" val="3820003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3AE5F99-81B4-4561-995D-867B30FD2F13}"/>
              </a:ext>
            </a:extLst>
          </p:cNvPr>
          <p:cNvSpPr txBox="1"/>
          <p:nvPr/>
        </p:nvSpPr>
        <p:spPr>
          <a:xfrm>
            <a:off x="5257800" y="1066800"/>
            <a:ext cx="3366755" cy="523220"/>
          </a:xfrm>
          <a:prstGeom prst="rect">
            <a:avLst/>
          </a:prstGeom>
          <a:noFill/>
        </p:spPr>
        <p:txBody>
          <a:bodyPr wrap="none" rtlCol="0">
            <a:spAutoFit/>
          </a:bodyPr>
          <a:lstStyle/>
          <a:p>
            <a:r>
              <a:rPr lang="fr-FR" sz="2800" b="1" dirty="0"/>
              <a:t>L’Association sportive</a:t>
            </a:r>
          </a:p>
        </p:txBody>
      </p:sp>
      <p:graphicFrame>
        <p:nvGraphicFramePr>
          <p:cNvPr id="5" name="Tableau 5">
            <a:extLst>
              <a:ext uri="{FF2B5EF4-FFF2-40B4-BE49-F238E27FC236}">
                <a16:creationId xmlns:a16="http://schemas.microsoft.com/office/drawing/2014/main" id="{8A48EACB-C69C-4C31-9104-7EECDDBBE396}"/>
              </a:ext>
            </a:extLst>
          </p:cNvPr>
          <p:cNvGraphicFramePr>
            <a:graphicFrameLocks noGrp="1"/>
          </p:cNvGraphicFramePr>
          <p:nvPr>
            <p:extLst>
              <p:ext uri="{D42A27DB-BD31-4B8C-83A1-F6EECF244321}">
                <p14:modId xmlns:p14="http://schemas.microsoft.com/office/powerpoint/2010/main" val="2333796618"/>
              </p:ext>
            </p:extLst>
          </p:nvPr>
        </p:nvGraphicFramePr>
        <p:xfrm>
          <a:off x="115943" y="1056424"/>
          <a:ext cx="11566148" cy="4523000"/>
        </p:xfrm>
        <a:graphic>
          <a:graphicData uri="http://schemas.openxmlformats.org/drawingml/2006/table">
            <a:tbl>
              <a:tblPr firstRow="1" bandRow="1">
                <a:tableStyleId>{5C22544A-7EE6-4342-B048-85BDC9FD1C3A}</a:tableStyleId>
              </a:tblPr>
              <a:tblGrid>
                <a:gridCol w="2360438">
                  <a:extLst>
                    <a:ext uri="{9D8B030D-6E8A-4147-A177-3AD203B41FA5}">
                      <a16:colId xmlns:a16="http://schemas.microsoft.com/office/drawing/2014/main" val="2791577111"/>
                    </a:ext>
                  </a:extLst>
                </a:gridCol>
                <a:gridCol w="3422636">
                  <a:extLst>
                    <a:ext uri="{9D8B030D-6E8A-4147-A177-3AD203B41FA5}">
                      <a16:colId xmlns:a16="http://schemas.microsoft.com/office/drawing/2014/main" val="97791609"/>
                    </a:ext>
                  </a:extLst>
                </a:gridCol>
                <a:gridCol w="2891537">
                  <a:extLst>
                    <a:ext uri="{9D8B030D-6E8A-4147-A177-3AD203B41FA5}">
                      <a16:colId xmlns:a16="http://schemas.microsoft.com/office/drawing/2014/main" val="2139847617"/>
                    </a:ext>
                  </a:extLst>
                </a:gridCol>
                <a:gridCol w="2891537">
                  <a:extLst>
                    <a:ext uri="{9D8B030D-6E8A-4147-A177-3AD203B41FA5}">
                      <a16:colId xmlns:a16="http://schemas.microsoft.com/office/drawing/2014/main" val="2027010487"/>
                    </a:ext>
                  </a:extLst>
                </a:gridCol>
              </a:tblGrid>
              <a:tr h="631579">
                <a:tc gridSpan="4">
                  <a:txBody>
                    <a:bodyPr/>
                    <a:lstStyle/>
                    <a:p>
                      <a:pPr algn="ctr"/>
                      <a:r>
                        <a:rPr lang="fr-FR" dirty="0"/>
                        <a:t>ASSOCIATION SPORTIVE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tc>
                <a:tc hMerge="1">
                  <a:txBody>
                    <a:bodyPr/>
                    <a:lstStyle/>
                    <a:p>
                      <a:pPr algn="ctr"/>
                      <a:endParaRPr lang="fr-FR" dirty="0"/>
                    </a:p>
                  </a:txBody>
                  <a:tcPr/>
                </a:tc>
                <a:tc hMerge="1">
                  <a:txBody>
                    <a:bodyPr/>
                    <a:lstStyle/>
                    <a:p>
                      <a:endParaRPr lang="fr-FR"/>
                    </a:p>
                  </a:txBody>
                  <a:tcPr/>
                </a:tc>
                <a:extLst>
                  <a:ext uri="{0D108BD9-81ED-4DB2-BD59-A6C34878D82A}">
                    <a16:rowId xmlns:a16="http://schemas.microsoft.com/office/drawing/2014/main" val="3015320708"/>
                  </a:ext>
                </a:extLst>
              </a:tr>
              <a:tr h="989101">
                <a:tc>
                  <a:txBody>
                    <a:bodyPr/>
                    <a:lstStyle/>
                    <a:p>
                      <a:pPr algn="ctr"/>
                      <a:endParaRPr lang="fr-FR" sz="1600" dirty="0"/>
                    </a:p>
                    <a:p>
                      <a:pPr algn="ctr"/>
                      <a:endParaRPr lang="fr-FR" sz="1600" dirty="0"/>
                    </a:p>
                    <a:p>
                      <a:pPr algn="ctr"/>
                      <a:r>
                        <a:rPr lang="fr-FR" sz="1600" dirty="0"/>
                        <a:t>Offre d’APSA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fr-FR" sz="1600" dirty="0"/>
                        <a:t>Moments de pratique (pause méridienne, soirée, mercredis…)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fr-FR" sz="1600" dirty="0"/>
                        <a:t>Formes de pratiques (compétition</a:t>
                      </a:r>
                      <a:r>
                        <a:rPr lang="fr-FR" sz="1600"/>
                        <a:t>, promotionnelle, </a:t>
                      </a:r>
                      <a:r>
                        <a:rPr lang="fr-FR" sz="1600" dirty="0"/>
                        <a:t>autres….)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t>TEMPS FORTS</a:t>
                      </a:r>
                    </a:p>
                    <a:p>
                      <a:pPr algn="ctr"/>
                      <a:endParaRPr lang="fr-F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03634773"/>
                  </a:ext>
                </a:extLst>
              </a:tr>
              <a:tr h="48372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6">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94738770"/>
                  </a:ext>
                </a:extLst>
              </a:tr>
              <a:tr h="48372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1894215039"/>
                  </a:ext>
                </a:extLst>
              </a:tr>
              <a:tr h="48372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2983727242"/>
                  </a:ext>
                </a:extLst>
              </a:tr>
              <a:tr h="48372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286444352"/>
                  </a:ext>
                </a:extLst>
              </a:tr>
              <a:tr h="48372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208870270"/>
                  </a:ext>
                </a:extLst>
              </a:tr>
              <a:tr h="483720">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fr-FR" sz="1000" dirty="0"/>
                    </a:p>
                  </a:txBody>
                  <a:tcPr/>
                </a:tc>
                <a:extLst>
                  <a:ext uri="{0D108BD9-81ED-4DB2-BD59-A6C34878D82A}">
                    <a16:rowId xmlns:a16="http://schemas.microsoft.com/office/drawing/2014/main" val="607799587"/>
                  </a:ext>
                </a:extLst>
              </a:tr>
            </a:tbl>
          </a:graphicData>
        </a:graphic>
      </p:graphicFrame>
      <p:sp>
        <p:nvSpPr>
          <p:cNvPr id="9" name="ZoneTexte 8">
            <a:extLst>
              <a:ext uri="{FF2B5EF4-FFF2-40B4-BE49-F238E27FC236}">
                <a16:creationId xmlns:a16="http://schemas.microsoft.com/office/drawing/2014/main" id="{B4953F65-91A5-4564-9C89-0B4070A4D88D}"/>
              </a:ext>
            </a:extLst>
          </p:cNvPr>
          <p:cNvSpPr txBox="1"/>
          <p:nvPr/>
        </p:nvSpPr>
        <p:spPr>
          <a:xfrm>
            <a:off x="1254034" y="-20479"/>
            <a:ext cx="9993086" cy="646331"/>
          </a:xfrm>
          <a:prstGeom prst="rect">
            <a:avLst/>
          </a:prstGeom>
          <a:noFill/>
        </p:spPr>
        <p:txBody>
          <a:bodyPr wrap="square" rtlCol="0">
            <a:spAutoFit/>
          </a:bodyPr>
          <a:lstStyle/>
          <a:p>
            <a:r>
              <a:rPr lang="fr-FR" b="1" dirty="0"/>
              <a:t>ETAPE 3 : FORMULER UN PLAN D’ACTION</a:t>
            </a:r>
          </a:p>
          <a:p>
            <a:pPr algn="r"/>
            <a:r>
              <a:rPr lang="fr-FR" b="1" i="1" dirty="0">
                <a:solidFill>
                  <a:srgbClr val="FF0000"/>
                </a:solidFill>
              </a:rPr>
              <a:t>A renseigner pour le 8 Novembre 2019</a:t>
            </a:r>
            <a:endParaRPr lang="fr-FR" sz="2000" b="1" dirty="0"/>
          </a:p>
        </p:txBody>
      </p:sp>
      <p:sp>
        <p:nvSpPr>
          <p:cNvPr id="2" name="Espace réservé du pied de page 1">
            <a:extLst>
              <a:ext uri="{FF2B5EF4-FFF2-40B4-BE49-F238E27FC236}">
                <a16:creationId xmlns:a16="http://schemas.microsoft.com/office/drawing/2014/main" id="{198322C0-0C9D-4AD4-AAAC-9BA73A4F3DFA}"/>
              </a:ext>
            </a:extLst>
          </p:cNvPr>
          <p:cNvSpPr>
            <a:spLocks noGrp="1"/>
          </p:cNvSpPr>
          <p:nvPr>
            <p:ph type="ftr" sz="quarter" idx="11"/>
          </p:nvPr>
        </p:nvSpPr>
        <p:spPr/>
        <p:txBody>
          <a:bodyPr/>
          <a:lstStyle/>
          <a:p>
            <a:r>
              <a:rPr lang="fr-FR"/>
              <a:t>Inspection Pédagogique Régionale d'EPS -  Académie de Dijon</a:t>
            </a:r>
            <a:endParaRPr lang="fr-FR" dirty="0"/>
          </a:p>
        </p:txBody>
      </p:sp>
    </p:spTree>
    <p:extLst>
      <p:ext uri="{BB962C8B-B14F-4D97-AF65-F5344CB8AC3E}">
        <p14:creationId xmlns:p14="http://schemas.microsoft.com/office/powerpoint/2010/main" val="2235008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46FE8A1-3207-40C9-8559-78FC6B60E045}"/>
              </a:ext>
            </a:extLst>
          </p:cNvPr>
          <p:cNvSpPr txBox="1"/>
          <p:nvPr/>
        </p:nvSpPr>
        <p:spPr>
          <a:xfrm>
            <a:off x="2708448" y="1099340"/>
            <a:ext cx="9381952"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a:ea typeface="+mn-ea"/>
                <a:cs typeface="+mn-cs"/>
              </a:rPr>
              <a:t>ETAPE 4  : DETERMINER DES INDICATEURS D’EVALUATION QUI DOIVENT PERMETTRE DE MESURER, À UNE ÉCHÉANCE DONNÉE, L’ATTEINTE OU NON DES OBJECTIFS FIXÉS.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                                                                                                                  A renseigner pour le 20 juin 2020</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2DA0EB9E-E9F1-4C26-8FA0-7101C5B43F4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E944546A-BED9-47AA-ADB1-9827E8FC6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
        <p:nvSpPr>
          <p:cNvPr id="5" name="ZoneTexte 4">
            <a:extLst>
              <a:ext uri="{FF2B5EF4-FFF2-40B4-BE49-F238E27FC236}">
                <a16:creationId xmlns:a16="http://schemas.microsoft.com/office/drawing/2014/main" id="{7632009F-0E9F-4B42-A61E-70C7F81DD693}"/>
              </a:ext>
            </a:extLst>
          </p:cNvPr>
          <p:cNvSpPr txBox="1"/>
          <p:nvPr/>
        </p:nvSpPr>
        <p:spPr>
          <a:xfrm>
            <a:off x="1308100" y="2403896"/>
            <a:ext cx="10782300" cy="4247317"/>
          </a:xfrm>
          <a:prstGeom prst="rect">
            <a:avLst/>
          </a:prstGeom>
          <a:noFill/>
        </p:spPr>
        <p:txBody>
          <a:bodyPr wrap="square" rtlCol="0">
            <a:spAutoFit/>
          </a:bodyPr>
          <a:lstStyle/>
          <a:p>
            <a:pPr marL="285750" lvl="0" indent="-285750">
              <a:buFont typeface="Arial" panose="020B0604020202020204" pitchFamily="34" charset="0"/>
              <a:buChar char="•"/>
              <a:defRPr/>
            </a:pPr>
            <a:r>
              <a:rPr lang="fr-FR" dirty="0">
                <a:solidFill>
                  <a:prstClr val="black"/>
                </a:solidFill>
              </a:rPr>
              <a:t>Résultats sportifs</a:t>
            </a:r>
          </a:p>
          <a:p>
            <a:pPr marL="285750" lvl="0" indent="-285750">
              <a:buFont typeface="Arial" panose="020B0604020202020204" pitchFamily="34" charset="0"/>
              <a:buChar char="•"/>
              <a:defRPr/>
            </a:pPr>
            <a:r>
              <a:rPr lang="fr-FR" dirty="0">
                <a:solidFill>
                  <a:prstClr val="black"/>
                </a:solidFill>
              </a:rPr>
              <a:t>% de licenciés (garçons et filles) et son évolution</a:t>
            </a:r>
          </a:p>
          <a:p>
            <a:pPr marL="285750" lvl="0" indent="-285750">
              <a:buFont typeface="Arial" panose="020B0604020202020204" pitchFamily="34" charset="0"/>
              <a:buChar char="•"/>
              <a:defRPr/>
            </a:pPr>
            <a:r>
              <a:rPr lang="fr-FR" dirty="0">
                <a:solidFill>
                  <a:prstClr val="black"/>
                </a:solidFill>
              </a:rPr>
              <a:t>Prise en compte des élèves en situation de handicap </a:t>
            </a:r>
          </a:p>
          <a:p>
            <a:pPr marL="285750" lvl="0" indent="-285750">
              <a:buFont typeface="Arial" panose="020B0604020202020204" pitchFamily="34" charset="0"/>
              <a:buChar char="•"/>
              <a:defRPr/>
            </a:pPr>
            <a:r>
              <a:rPr lang="fr-FR" dirty="0">
                <a:solidFill>
                  <a:prstClr val="black"/>
                </a:solidFill>
              </a:rPr>
              <a:t>Participation aux compétitions de sport partagé</a:t>
            </a:r>
          </a:p>
          <a:p>
            <a:pPr marL="285750" lvl="0" indent="-285750">
              <a:buFont typeface="Arial" panose="020B0604020202020204" pitchFamily="34" charset="0"/>
              <a:buChar char="•"/>
              <a:defRPr/>
            </a:pPr>
            <a:r>
              <a:rPr lang="fr-FR" dirty="0">
                <a:solidFill>
                  <a:prstClr val="black"/>
                </a:solidFill>
              </a:rPr>
              <a:t>Nombre de jeunes officiels</a:t>
            </a:r>
          </a:p>
          <a:p>
            <a:pPr marL="285750" lvl="0" indent="-285750">
              <a:buFont typeface="Arial" panose="020B0604020202020204" pitchFamily="34" charset="0"/>
              <a:buChar char="•"/>
              <a:defRPr/>
            </a:pPr>
            <a:r>
              <a:rPr lang="fr-FR" dirty="0">
                <a:solidFill>
                  <a:prstClr val="black"/>
                </a:solidFill>
              </a:rPr>
              <a:t>Implication des élèves dans la vie associative </a:t>
            </a:r>
          </a:p>
          <a:p>
            <a:pPr marL="285750" lvl="0" indent="-285750">
              <a:buFont typeface="Arial" panose="020B0604020202020204" pitchFamily="34" charset="0"/>
              <a:buChar char="•"/>
              <a:defRPr/>
            </a:pPr>
            <a:r>
              <a:rPr lang="fr-FR" dirty="0">
                <a:solidFill>
                  <a:prstClr val="black"/>
                </a:solidFill>
              </a:rPr>
              <a:t>Etc.</a:t>
            </a:r>
          </a:p>
          <a:p>
            <a:pPr lvl="0">
              <a:defRPr/>
            </a:pPr>
            <a:endParaRPr lang="fr-FR" dirty="0">
              <a:solidFill>
                <a:prstClr val="black"/>
              </a:solidFill>
            </a:endParaRPr>
          </a:p>
          <a:p>
            <a:pPr lvl="0">
              <a:defRPr/>
            </a:pPr>
            <a:endParaRPr lang="fr-FR" dirty="0">
              <a:solidFill>
                <a:prstClr val="black"/>
              </a:solidFill>
            </a:endParaRPr>
          </a:p>
          <a:p>
            <a:pPr lvl="0">
              <a:defRPr/>
            </a:pPr>
            <a:r>
              <a:rPr lang="fr-FR" dirty="0">
                <a:solidFill>
                  <a:prstClr val="black"/>
                </a:solidFill>
              </a:rPr>
              <a:t>INDICATEURS SUBJECTIFS : </a:t>
            </a:r>
          </a:p>
          <a:p>
            <a:pPr marL="285750" lvl="0" indent="-285750">
              <a:buFont typeface="Arial" panose="020B0604020202020204" pitchFamily="34" charset="0"/>
              <a:buChar char="•"/>
              <a:defRPr/>
            </a:pPr>
            <a:r>
              <a:rPr lang="fr-FR" dirty="0">
                <a:solidFill>
                  <a:prstClr val="black"/>
                </a:solidFill>
              </a:rPr>
              <a:t>Impact sur le climat scolaire</a:t>
            </a:r>
          </a:p>
          <a:p>
            <a:pPr marL="285750" lvl="0" indent="-285750">
              <a:buFont typeface="Arial" panose="020B0604020202020204" pitchFamily="34" charset="0"/>
              <a:buChar char="•"/>
              <a:defRPr/>
            </a:pPr>
            <a:r>
              <a:rPr lang="fr-FR" dirty="0">
                <a:solidFill>
                  <a:prstClr val="black"/>
                </a:solidFill>
              </a:rPr>
              <a:t>Rayonnement</a:t>
            </a:r>
          </a:p>
          <a:p>
            <a:pPr marL="285750" lvl="0" indent="-285750">
              <a:buFont typeface="Arial" panose="020B0604020202020204" pitchFamily="34" charset="0"/>
              <a:buChar char="•"/>
              <a:defRPr/>
            </a:pPr>
            <a:r>
              <a:rPr lang="fr-FR" dirty="0">
                <a:solidFill>
                  <a:prstClr val="black"/>
                </a:solidFill>
              </a:rPr>
              <a:t>Estime de soi</a:t>
            </a:r>
          </a:p>
          <a:p>
            <a:pPr marL="285750" lvl="0" indent="-285750">
              <a:buFont typeface="Arial" panose="020B0604020202020204" pitchFamily="34" charset="0"/>
              <a:buChar char="•"/>
              <a:defRPr/>
            </a:pPr>
            <a:r>
              <a:rPr lang="fr-FR" dirty="0">
                <a:solidFill>
                  <a:prstClr val="black"/>
                </a:solidFill>
              </a:rPr>
              <a:t>Etc.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59616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97C9F04-5194-4EBA-B33C-C78586025D0A}"/>
              </a:ext>
            </a:extLst>
          </p:cNvPr>
          <p:cNvSpPr txBox="1"/>
          <p:nvPr/>
        </p:nvSpPr>
        <p:spPr>
          <a:xfrm>
            <a:off x="2809040" y="1853651"/>
            <a:ext cx="7302500" cy="646331"/>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1. </a:t>
            </a:r>
            <a:r>
              <a:rPr kumimoji="0" lang="fr-FR" sz="1800" b="1" i="0" u="none" strike="noStrike" kern="1200" cap="none" spc="0" normalizeH="0" baseline="0" noProof="0" dirty="0">
                <a:ln>
                  <a:noFill/>
                </a:ln>
                <a:solidFill>
                  <a:prstClr val="black"/>
                </a:solidFill>
                <a:effectLst/>
                <a:uLnTx/>
                <a:uFillTx/>
                <a:latin typeface="Calibri"/>
                <a:ea typeface="+mn-ea"/>
                <a:cs typeface="+mn-cs"/>
              </a:rPr>
              <a:t>Etablir un diagnostic : </a:t>
            </a:r>
            <a:r>
              <a:rPr kumimoji="0" lang="fr-FR" sz="1800" b="0" i="0" u="none" strike="noStrike" kern="1200" cap="none" spc="0" normalizeH="0" baseline="0" noProof="0" dirty="0">
                <a:ln>
                  <a:noFill/>
                </a:ln>
                <a:solidFill>
                  <a:prstClr val="black"/>
                </a:solidFill>
                <a:effectLst/>
                <a:uLnTx/>
                <a:uFillTx/>
                <a:latin typeface="Calibri"/>
                <a:ea typeface="+mn-ea"/>
                <a:cs typeface="+mn-cs"/>
              </a:rPr>
              <a:t>description du contexte et analyse des besoins de formation des élèves</a:t>
            </a:r>
          </a:p>
        </p:txBody>
      </p:sp>
      <p:sp>
        <p:nvSpPr>
          <p:cNvPr id="3" name="Espace réservé du pied de page 2">
            <a:extLst>
              <a:ext uri="{FF2B5EF4-FFF2-40B4-BE49-F238E27FC236}">
                <a16:creationId xmlns:a16="http://schemas.microsoft.com/office/drawing/2014/main" id="{661BB918-A7C3-4E4F-8037-FEEB2DDCB72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B2C2A4BA-4293-46E6-B6C7-95442D7904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28" y="0"/>
            <a:ext cx="1273040" cy="1467233"/>
          </a:xfrm>
          <a:prstGeom prst="rect">
            <a:avLst/>
          </a:prstGeom>
        </p:spPr>
      </p:pic>
      <p:sp>
        <p:nvSpPr>
          <p:cNvPr id="5" name="Rectangle 4">
            <a:extLst>
              <a:ext uri="{FF2B5EF4-FFF2-40B4-BE49-F238E27FC236}">
                <a16:creationId xmlns:a16="http://schemas.microsoft.com/office/drawing/2014/main" id="{E882C2C7-AA0E-4458-8977-BAC3738356B9}"/>
              </a:ext>
            </a:extLst>
          </p:cNvPr>
          <p:cNvSpPr/>
          <p:nvPr/>
        </p:nvSpPr>
        <p:spPr>
          <a:xfrm>
            <a:off x="277223" y="147435"/>
            <a:ext cx="11767449" cy="2277547"/>
          </a:xfrm>
          <a:prstGeom prst="rect">
            <a:avLst/>
          </a:prstGeom>
        </p:spPr>
        <p:txBody>
          <a:bodyPr wrap="square">
            <a:spAutoFit/>
          </a:bodyPr>
          <a:lstStyle/>
          <a:p>
            <a:pPr lvl="0"/>
            <a:r>
              <a:rPr lang="fr-FR" sz="4000" b="1" dirty="0">
                <a:solidFill>
                  <a:prstClr val="black"/>
                </a:solidFill>
              </a:rPr>
              <a:t>	   </a:t>
            </a:r>
            <a:r>
              <a:rPr lang="fr-FR" sz="3600" b="1" dirty="0">
                <a:solidFill>
                  <a:prstClr val="black"/>
                </a:solidFill>
              </a:rPr>
              <a:t>L’OPTION EPS</a:t>
            </a:r>
          </a:p>
          <a:p>
            <a:pPr lvl="0"/>
            <a:r>
              <a:rPr lang="fr-FR" sz="3600" b="1" dirty="0">
                <a:solidFill>
                  <a:prstClr val="black"/>
                </a:solidFill>
              </a:rPr>
              <a:t>             </a:t>
            </a:r>
            <a:r>
              <a:rPr lang="fr-FR" sz="2400" dirty="0">
                <a:solidFill>
                  <a:prstClr val="black"/>
                </a:solidFill>
              </a:rPr>
              <a:t>Les étapes d’élaboration du projet spécifique d’option EPS</a:t>
            </a:r>
          </a:p>
          <a:p>
            <a:pPr lvl="0" algn="r"/>
            <a:r>
              <a:rPr lang="fr-FR" b="1" dirty="0">
                <a:solidFill>
                  <a:srgbClr val="FF0000"/>
                </a:solidFill>
              </a:rPr>
              <a:t>A renseigner pour le 8 Novembre</a:t>
            </a:r>
          </a:p>
          <a:p>
            <a:pPr lvl="0" algn="ctr"/>
            <a:endParaRPr lang="fr-FR" sz="2400" dirty="0">
              <a:solidFill>
                <a:prstClr val="black"/>
              </a:solidFill>
            </a:endParaRPr>
          </a:p>
          <a:p>
            <a:pPr lvl="0" algn="ctr"/>
            <a:endParaRPr lang="fr-FR" sz="2400" dirty="0">
              <a:solidFill>
                <a:prstClr val="black"/>
              </a:solidFill>
            </a:endParaRPr>
          </a:p>
        </p:txBody>
      </p:sp>
      <p:sp>
        <p:nvSpPr>
          <p:cNvPr id="6" name="ZoneTexte 5">
            <a:extLst>
              <a:ext uri="{FF2B5EF4-FFF2-40B4-BE49-F238E27FC236}">
                <a16:creationId xmlns:a16="http://schemas.microsoft.com/office/drawing/2014/main" id="{A204D58E-42CB-49DF-B538-2A651B48DA81}"/>
              </a:ext>
            </a:extLst>
          </p:cNvPr>
          <p:cNvSpPr txBox="1"/>
          <p:nvPr/>
        </p:nvSpPr>
        <p:spPr>
          <a:xfrm>
            <a:off x="2809040" y="3059668"/>
            <a:ext cx="7351740" cy="369332"/>
          </a:xfrm>
          <a:prstGeom prst="rect">
            <a:avLst/>
          </a:prstGeom>
          <a:solidFill>
            <a:schemeClr val="accent5">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2. </a:t>
            </a:r>
            <a:r>
              <a:rPr kumimoji="0" lang="fr-FR" sz="1800" b="1" i="0" u="none" strike="noStrike" kern="1200" cap="none" spc="0" normalizeH="0" baseline="0" noProof="0" dirty="0">
                <a:ln>
                  <a:noFill/>
                </a:ln>
                <a:solidFill>
                  <a:prstClr val="black"/>
                </a:solidFill>
                <a:effectLst/>
                <a:uLnTx/>
                <a:uFillTx/>
                <a:latin typeface="Calibri"/>
                <a:ea typeface="+mn-ea"/>
                <a:cs typeface="+mn-cs"/>
              </a:rPr>
              <a:t>Définir des objectifs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en relation avec le projet d’établissement</a:t>
            </a:r>
          </a:p>
        </p:txBody>
      </p:sp>
      <p:sp>
        <p:nvSpPr>
          <p:cNvPr id="7" name="ZoneTexte 6">
            <a:extLst>
              <a:ext uri="{FF2B5EF4-FFF2-40B4-BE49-F238E27FC236}">
                <a16:creationId xmlns:a16="http://schemas.microsoft.com/office/drawing/2014/main" id="{AED2C40B-1360-4BAF-9ADF-408E1B46DCB7}"/>
              </a:ext>
            </a:extLst>
          </p:cNvPr>
          <p:cNvSpPr txBox="1"/>
          <p:nvPr/>
        </p:nvSpPr>
        <p:spPr>
          <a:xfrm>
            <a:off x="2833660" y="3982264"/>
            <a:ext cx="7351740" cy="646331"/>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3. </a:t>
            </a:r>
            <a:r>
              <a:rPr kumimoji="0" lang="fr-FR" sz="1800" b="1" i="0" u="none" strike="noStrike" kern="1200" cap="none" spc="0" normalizeH="0" baseline="0" noProof="0" dirty="0">
                <a:ln>
                  <a:noFill/>
                </a:ln>
                <a:solidFill>
                  <a:prstClr val="black"/>
                </a:solidFill>
                <a:effectLst/>
                <a:uLnTx/>
                <a:uFillTx/>
                <a:latin typeface="Calibri"/>
                <a:ea typeface="+mn-ea"/>
                <a:cs typeface="+mn-cs"/>
              </a:rPr>
              <a:t>Formuler un plan d’action </a:t>
            </a:r>
            <a:r>
              <a:rPr kumimoji="0" lang="fr-FR" sz="1800" b="0" i="0" u="none" strike="noStrike" kern="1200" cap="none" spc="0" normalizeH="0" baseline="0" noProof="0" dirty="0">
                <a:ln>
                  <a:noFill/>
                </a:ln>
                <a:solidFill>
                  <a:prstClr val="black"/>
                </a:solidFill>
                <a:effectLst/>
                <a:uLnTx/>
                <a:uFillTx/>
                <a:latin typeface="Calibri"/>
                <a:ea typeface="+mn-ea"/>
                <a:cs typeface="+mn-cs"/>
              </a:rPr>
              <a:t>en précisant ce qui sera mis en œuvre pour atteindre les objectifs</a:t>
            </a:r>
          </a:p>
        </p:txBody>
      </p:sp>
      <p:sp>
        <p:nvSpPr>
          <p:cNvPr id="8" name="ZoneTexte 7">
            <a:extLst>
              <a:ext uri="{FF2B5EF4-FFF2-40B4-BE49-F238E27FC236}">
                <a16:creationId xmlns:a16="http://schemas.microsoft.com/office/drawing/2014/main" id="{47C1D557-5388-4802-B840-DFAFF555EAAE}"/>
              </a:ext>
            </a:extLst>
          </p:cNvPr>
          <p:cNvSpPr txBox="1"/>
          <p:nvPr/>
        </p:nvSpPr>
        <p:spPr>
          <a:xfrm>
            <a:off x="2833660" y="5095526"/>
            <a:ext cx="7351740" cy="646331"/>
          </a:xfrm>
          <a:prstGeom prst="rect">
            <a:avLst/>
          </a:prstGeom>
          <a:solidFill>
            <a:schemeClr val="bg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Etape 4. </a:t>
            </a:r>
            <a:r>
              <a:rPr kumimoji="0" lang="fr-FR" sz="1800" b="1" i="0" u="none" strike="noStrike" kern="1200" cap="none" spc="0" normalizeH="0" baseline="0" noProof="0" dirty="0">
                <a:ln>
                  <a:noFill/>
                </a:ln>
                <a:solidFill>
                  <a:prstClr val="black"/>
                </a:solidFill>
                <a:effectLst/>
                <a:uLnTx/>
                <a:uFillTx/>
                <a:latin typeface="Calibri"/>
                <a:ea typeface="+mn-ea"/>
                <a:cs typeface="+mn-cs"/>
              </a:rPr>
              <a:t>Déterminer des indicateurs d’évaluation </a:t>
            </a:r>
            <a:r>
              <a:rPr kumimoji="0" lang="fr-FR" sz="1800" b="0" i="0" u="none" strike="noStrike" kern="1200" cap="none" spc="0" normalizeH="0" baseline="0" noProof="0" dirty="0">
                <a:ln>
                  <a:noFill/>
                </a:ln>
                <a:solidFill>
                  <a:prstClr val="black"/>
                </a:solidFill>
                <a:effectLst/>
                <a:uLnTx/>
                <a:uFillTx/>
                <a:latin typeface="Calibri"/>
                <a:ea typeface="+mn-ea"/>
                <a:cs typeface="+mn-cs"/>
              </a:rPr>
              <a:t>qui doivent permettre de mesurer, à une échéance donnée, l’atteinte ou non des objectifs fixés</a:t>
            </a:r>
          </a:p>
        </p:txBody>
      </p:sp>
    </p:spTree>
    <p:extLst>
      <p:ext uri="{BB962C8B-B14F-4D97-AF65-F5344CB8AC3E}">
        <p14:creationId xmlns:p14="http://schemas.microsoft.com/office/powerpoint/2010/main" val="3730545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9EAF231-7E2B-4904-B376-0E27641B1189}"/>
              </a:ext>
            </a:extLst>
          </p:cNvPr>
          <p:cNvSpPr txBox="1"/>
          <p:nvPr/>
        </p:nvSpPr>
        <p:spPr>
          <a:xfrm>
            <a:off x="4467882" y="232273"/>
            <a:ext cx="3627853" cy="400110"/>
          </a:xfrm>
          <a:prstGeom prst="rect">
            <a:avLst/>
          </a:prstGeom>
          <a:noFill/>
        </p:spPr>
        <p:txBody>
          <a:bodyPr wrap="none" rtlCol="0">
            <a:spAutoFit/>
          </a:bodyPr>
          <a:lstStyle/>
          <a:p>
            <a:r>
              <a:rPr lang="fr-FR" sz="2000" b="1" dirty="0"/>
              <a:t>ETAPE 1  </a:t>
            </a:r>
            <a:r>
              <a:rPr lang="fr-FR" dirty="0"/>
              <a:t>: </a:t>
            </a:r>
            <a:r>
              <a:rPr lang="fr-FR" b="1" dirty="0"/>
              <a:t>ETABLIR UN DIAGNOSTIC</a:t>
            </a:r>
          </a:p>
        </p:txBody>
      </p:sp>
      <p:graphicFrame>
        <p:nvGraphicFramePr>
          <p:cNvPr id="3" name="Tableau 3">
            <a:extLst>
              <a:ext uri="{FF2B5EF4-FFF2-40B4-BE49-F238E27FC236}">
                <a16:creationId xmlns:a16="http://schemas.microsoft.com/office/drawing/2014/main" id="{95D96531-57FE-4E80-B069-490CAF4857B8}"/>
              </a:ext>
            </a:extLst>
          </p:cNvPr>
          <p:cNvGraphicFramePr>
            <a:graphicFrameLocks noGrp="1"/>
          </p:cNvGraphicFramePr>
          <p:nvPr>
            <p:extLst>
              <p:ext uri="{D42A27DB-BD31-4B8C-83A1-F6EECF244321}">
                <p14:modId xmlns:p14="http://schemas.microsoft.com/office/powerpoint/2010/main" val="381233453"/>
              </p:ext>
            </p:extLst>
          </p:nvPr>
        </p:nvGraphicFramePr>
        <p:xfrm>
          <a:off x="1107696" y="1321801"/>
          <a:ext cx="10842173" cy="5034549"/>
        </p:xfrm>
        <a:graphic>
          <a:graphicData uri="http://schemas.openxmlformats.org/drawingml/2006/table">
            <a:tbl>
              <a:tblPr firstRow="1" bandRow="1">
                <a:tableStyleId>{5C22544A-7EE6-4342-B048-85BDC9FD1C3A}</a:tableStyleId>
              </a:tblPr>
              <a:tblGrid>
                <a:gridCol w="3436560">
                  <a:extLst>
                    <a:ext uri="{9D8B030D-6E8A-4147-A177-3AD203B41FA5}">
                      <a16:colId xmlns:a16="http://schemas.microsoft.com/office/drawing/2014/main" val="2008276941"/>
                    </a:ext>
                  </a:extLst>
                </a:gridCol>
                <a:gridCol w="3436560">
                  <a:extLst>
                    <a:ext uri="{9D8B030D-6E8A-4147-A177-3AD203B41FA5}">
                      <a16:colId xmlns:a16="http://schemas.microsoft.com/office/drawing/2014/main" val="2827233534"/>
                    </a:ext>
                  </a:extLst>
                </a:gridCol>
                <a:gridCol w="3969053">
                  <a:extLst>
                    <a:ext uri="{9D8B030D-6E8A-4147-A177-3AD203B41FA5}">
                      <a16:colId xmlns:a16="http://schemas.microsoft.com/office/drawing/2014/main" val="445974475"/>
                    </a:ext>
                  </a:extLst>
                </a:gridCol>
              </a:tblGrid>
              <a:tr h="1237119">
                <a:tc>
                  <a:txBody>
                    <a:bodyPr/>
                    <a:lstStyle/>
                    <a:p>
                      <a:r>
                        <a:rPr lang="fr-FR" dirty="0"/>
                        <a:t>Contexte d’enseignement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Caractéristiques des élèves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Besoins de formation des élèves                                 (moteur, méthodologique et social)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8601088"/>
                  </a:ext>
                </a:extLst>
              </a:tr>
              <a:tr h="1265810">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537068"/>
                  </a:ext>
                </a:extLst>
              </a:tr>
              <a:tr h="126581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672934"/>
                  </a:ext>
                </a:extLst>
              </a:tr>
              <a:tr h="126581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760120"/>
                  </a:ext>
                </a:extLst>
              </a:tr>
            </a:tbl>
          </a:graphicData>
        </a:graphic>
      </p:graphicFrame>
      <p:sp>
        <p:nvSpPr>
          <p:cNvPr id="5" name="Espace réservé du pied de page 4">
            <a:extLst>
              <a:ext uri="{FF2B5EF4-FFF2-40B4-BE49-F238E27FC236}">
                <a16:creationId xmlns:a16="http://schemas.microsoft.com/office/drawing/2014/main" id="{D1AF13C5-5385-4D59-841D-31A7D9F041B0}"/>
              </a:ext>
            </a:extLst>
          </p:cNvPr>
          <p:cNvSpPr>
            <a:spLocks noGrp="1"/>
          </p:cNvSpPr>
          <p:nvPr>
            <p:ph type="ftr" sz="quarter" idx="11"/>
          </p:nvPr>
        </p:nvSpPr>
        <p:spPr/>
        <p:txBody>
          <a:bodyPr/>
          <a:lstStyle/>
          <a:p>
            <a:r>
              <a:rPr lang="fr-FR"/>
              <a:t>Inspection Pédagogique Régionale d'EPS -  Académie de Dijon</a:t>
            </a:r>
          </a:p>
        </p:txBody>
      </p:sp>
      <p:pic>
        <p:nvPicPr>
          <p:cNvPr id="6" name="Image 5">
            <a:extLst>
              <a:ext uri="{FF2B5EF4-FFF2-40B4-BE49-F238E27FC236}">
                <a16:creationId xmlns:a16="http://schemas.microsoft.com/office/drawing/2014/main" id="{DB753705-87DD-43D2-B60D-47348D5A95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7" name="Rectangle 6">
            <a:extLst>
              <a:ext uri="{FF2B5EF4-FFF2-40B4-BE49-F238E27FC236}">
                <a16:creationId xmlns:a16="http://schemas.microsoft.com/office/drawing/2014/main" id="{72575FA2-E754-4533-80D0-499868D8BF25}"/>
              </a:ext>
            </a:extLst>
          </p:cNvPr>
          <p:cNvSpPr/>
          <p:nvPr/>
        </p:nvSpPr>
        <p:spPr>
          <a:xfrm>
            <a:off x="7883987" y="783752"/>
            <a:ext cx="3967048" cy="369332"/>
          </a:xfrm>
          <a:prstGeom prst="rect">
            <a:avLst/>
          </a:prstGeom>
        </p:spPr>
        <p:txBody>
          <a:bodyPr wrap="none">
            <a:spAutoFit/>
          </a:bodyPr>
          <a:lstStyle/>
          <a:p>
            <a:pPr lvl="0" algn="ctr">
              <a:defRPr/>
            </a:pPr>
            <a:r>
              <a:rPr lang="fr-FR" b="1" i="1" dirty="0">
                <a:solidFill>
                  <a:srgbClr val="FF0000"/>
                </a:solidFill>
              </a:rPr>
              <a:t>A renseigner pour le 8 Novembre 2019  </a:t>
            </a:r>
            <a:endParaRPr lang="fr-FR" b="1" dirty="0">
              <a:solidFill>
                <a:srgbClr val="FF0000"/>
              </a:solidFill>
            </a:endParaRPr>
          </a:p>
        </p:txBody>
      </p:sp>
    </p:spTree>
    <p:extLst>
      <p:ext uri="{BB962C8B-B14F-4D97-AF65-F5344CB8AC3E}">
        <p14:creationId xmlns:p14="http://schemas.microsoft.com/office/powerpoint/2010/main" val="4284997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FC90CBA-B74A-4761-B2A2-D2A81B1E4D76}"/>
              </a:ext>
            </a:extLst>
          </p:cNvPr>
          <p:cNvSpPr txBox="1"/>
          <p:nvPr/>
        </p:nvSpPr>
        <p:spPr>
          <a:xfrm>
            <a:off x="2706633" y="444020"/>
            <a:ext cx="8359468" cy="369332"/>
          </a:xfrm>
          <a:prstGeom prst="rect">
            <a:avLst/>
          </a:prstGeom>
          <a:noFill/>
        </p:spPr>
        <p:txBody>
          <a:bodyPr wrap="none" rtlCol="0">
            <a:spAutoFit/>
          </a:bodyPr>
          <a:lstStyle/>
          <a:p>
            <a:r>
              <a:rPr lang="fr-FR" b="1" dirty="0"/>
              <a:t>ETAPE 2 </a:t>
            </a:r>
            <a:r>
              <a:rPr lang="fr-FR" dirty="0"/>
              <a:t>: </a:t>
            </a:r>
            <a:r>
              <a:rPr lang="fr-FR" b="1" dirty="0"/>
              <a:t>FIXER DES OBJECTIFS EN LIEN AVEC LES PROJETS D’EPS ET D’ÉTABLISSEMENT</a:t>
            </a:r>
          </a:p>
        </p:txBody>
      </p:sp>
      <p:graphicFrame>
        <p:nvGraphicFramePr>
          <p:cNvPr id="3" name="Tableau 3">
            <a:extLst>
              <a:ext uri="{FF2B5EF4-FFF2-40B4-BE49-F238E27FC236}">
                <a16:creationId xmlns:a16="http://schemas.microsoft.com/office/drawing/2014/main" id="{E8D53E68-2746-4FC4-B349-ACE0E0AE8CCF}"/>
              </a:ext>
            </a:extLst>
          </p:cNvPr>
          <p:cNvGraphicFramePr>
            <a:graphicFrameLocks noGrp="1"/>
          </p:cNvGraphicFramePr>
          <p:nvPr>
            <p:extLst>
              <p:ext uri="{D42A27DB-BD31-4B8C-83A1-F6EECF244321}">
                <p14:modId xmlns:p14="http://schemas.microsoft.com/office/powerpoint/2010/main" val="638748162"/>
              </p:ext>
            </p:extLst>
          </p:nvPr>
        </p:nvGraphicFramePr>
        <p:xfrm>
          <a:off x="647700" y="2313718"/>
          <a:ext cx="11201400" cy="3400749"/>
        </p:xfrm>
        <a:graphic>
          <a:graphicData uri="http://schemas.openxmlformats.org/drawingml/2006/table">
            <a:tbl>
              <a:tblPr firstRow="1" bandRow="1">
                <a:tableStyleId>{5C22544A-7EE6-4342-B048-85BDC9FD1C3A}</a:tableStyleId>
              </a:tblPr>
              <a:tblGrid>
                <a:gridCol w="3632200">
                  <a:extLst>
                    <a:ext uri="{9D8B030D-6E8A-4147-A177-3AD203B41FA5}">
                      <a16:colId xmlns:a16="http://schemas.microsoft.com/office/drawing/2014/main" val="1645863130"/>
                    </a:ext>
                  </a:extLst>
                </a:gridCol>
                <a:gridCol w="7569200">
                  <a:extLst>
                    <a:ext uri="{9D8B030D-6E8A-4147-A177-3AD203B41FA5}">
                      <a16:colId xmlns:a16="http://schemas.microsoft.com/office/drawing/2014/main" val="1391019529"/>
                    </a:ext>
                  </a:extLst>
                </a:gridCol>
              </a:tblGrid>
              <a:tr h="8297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Approfondissement ou  découverte de nouvelles APSA   (en référence à la programmation d’EPS)</a:t>
                      </a:r>
                    </a:p>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mn-lt"/>
                          <a:ea typeface="+mn-ea"/>
                          <a:cs typeface="+mn-cs"/>
                        </a:rPr>
                        <a:t>Justifications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mn-lt"/>
                          <a:ea typeface="+mn-ea"/>
                          <a:cs typeface="+mn-cs"/>
                        </a:rPr>
                        <a:t>(en rapport au diagnostic et aux projets d’établissement et d’EPS)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8765578"/>
                  </a:ext>
                </a:extLst>
              </a:tr>
              <a:tr h="737343">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5006650"/>
                  </a:ext>
                </a:extLst>
              </a:tr>
              <a:tr h="737343">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4189251718"/>
                  </a:ext>
                </a:extLst>
              </a:tr>
              <a:tr h="737343">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2648828178"/>
                  </a:ext>
                </a:extLst>
              </a:tr>
            </a:tbl>
          </a:graphicData>
        </a:graphic>
      </p:graphicFrame>
      <p:sp>
        <p:nvSpPr>
          <p:cNvPr id="5" name="Espace réservé du pied de page 4">
            <a:extLst>
              <a:ext uri="{FF2B5EF4-FFF2-40B4-BE49-F238E27FC236}">
                <a16:creationId xmlns:a16="http://schemas.microsoft.com/office/drawing/2014/main" id="{30792CA2-45B0-471E-9B98-1BC95CAE1844}"/>
              </a:ext>
            </a:extLst>
          </p:cNvPr>
          <p:cNvSpPr>
            <a:spLocks noGrp="1"/>
          </p:cNvSpPr>
          <p:nvPr>
            <p:ph type="ftr" sz="quarter" idx="11"/>
          </p:nvPr>
        </p:nvSpPr>
        <p:spPr/>
        <p:txBody>
          <a:bodyPr/>
          <a:lstStyle/>
          <a:p>
            <a:r>
              <a:rPr lang="fr-FR"/>
              <a:t>Inspection Pédagogique Régionale d'EPS -  Académie de Dijon</a:t>
            </a:r>
          </a:p>
        </p:txBody>
      </p:sp>
      <p:pic>
        <p:nvPicPr>
          <p:cNvPr id="6" name="Image 5">
            <a:extLst>
              <a:ext uri="{FF2B5EF4-FFF2-40B4-BE49-F238E27FC236}">
                <a16:creationId xmlns:a16="http://schemas.microsoft.com/office/drawing/2014/main" id="{34EACCBD-CBB3-4744-9F63-73C0D8411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7" name="Rectangle 6">
            <a:extLst>
              <a:ext uri="{FF2B5EF4-FFF2-40B4-BE49-F238E27FC236}">
                <a16:creationId xmlns:a16="http://schemas.microsoft.com/office/drawing/2014/main" id="{9C829FE6-2418-477F-97B7-385267DF5411}"/>
              </a:ext>
            </a:extLst>
          </p:cNvPr>
          <p:cNvSpPr/>
          <p:nvPr/>
        </p:nvSpPr>
        <p:spPr>
          <a:xfrm>
            <a:off x="8078766" y="1378869"/>
            <a:ext cx="3967048" cy="369332"/>
          </a:xfrm>
          <a:prstGeom prst="rect">
            <a:avLst/>
          </a:prstGeom>
        </p:spPr>
        <p:txBody>
          <a:bodyPr wrap="none">
            <a:spAutoFit/>
          </a:bodyPr>
          <a:lstStyle/>
          <a:p>
            <a:pPr lvl="0" algn="ctr">
              <a:defRPr/>
            </a:pPr>
            <a:r>
              <a:rPr lang="fr-FR" b="1" i="1" dirty="0">
                <a:solidFill>
                  <a:srgbClr val="FF0000"/>
                </a:solidFill>
              </a:rPr>
              <a:t>A renseigner pour le 8 Novembre 2019  </a:t>
            </a:r>
            <a:endParaRPr lang="fr-FR" b="1" dirty="0">
              <a:solidFill>
                <a:srgbClr val="FF0000"/>
              </a:solidFill>
            </a:endParaRPr>
          </a:p>
        </p:txBody>
      </p:sp>
    </p:spTree>
    <p:extLst>
      <p:ext uri="{BB962C8B-B14F-4D97-AF65-F5344CB8AC3E}">
        <p14:creationId xmlns:p14="http://schemas.microsoft.com/office/powerpoint/2010/main" val="830880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D271FC6-7617-4DB0-A9F7-92E55A808D4B}"/>
              </a:ext>
            </a:extLst>
          </p:cNvPr>
          <p:cNvSpPr txBox="1"/>
          <p:nvPr/>
        </p:nvSpPr>
        <p:spPr>
          <a:xfrm>
            <a:off x="3548380" y="36462"/>
            <a:ext cx="5236210" cy="461665"/>
          </a:xfrm>
          <a:prstGeom prst="rect">
            <a:avLst/>
          </a:prstGeom>
          <a:noFill/>
        </p:spPr>
        <p:txBody>
          <a:bodyPr wrap="square" rtlCol="0">
            <a:spAutoFit/>
          </a:bodyPr>
          <a:lstStyle/>
          <a:p>
            <a:r>
              <a:rPr lang="fr-FR" sz="2400" b="1" dirty="0"/>
              <a:t> </a:t>
            </a:r>
            <a:r>
              <a:rPr lang="fr-FR" b="1" dirty="0"/>
              <a:t>ETAPE 3 : FORMULER UN PLAN D’ACTION</a:t>
            </a:r>
          </a:p>
        </p:txBody>
      </p:sp>
      <p:sp>
        <p:nvSpPr>
          <p:cNvPr id="4" name="ZoneTexte 3">
            <a:extLst>
              <a:ext uri="{FF2B5EF4-FFF2-40B4-BE49-F238E27FC236}">
                <a16:creationId xmlns:a16="http://schemas.microsoft.com/office/drawing/2014/main" id="{1D480212-BC90-46BF-937C-04703D784936}"/>
              </a:ext>
            </a:extLst>
          </p:cNvPr>
          <p:cNvSpPr txBox="1"/>
          <p:nvPr/>
        </p:nvSpPr>
        <p:spPr>
          <a:xfrm>
            <a:off x="140971" y="5576770"/>
            <a:ext cx="12051029" cy="646331"/>
          </a:xfrm>
          <a:prstGeom prst="rect">
            <a:avLst/>
          </a:prstGeom>
          <a:noFill/>
        </p:spPr>
        <p:txBody>
          <a:bodyPr wrap="square" rtlCol="0">
            <a:spAutoFit/>
          </a:bodyPr>
          <a:lstStyle/>
          <a:p>
            <a:r>
              <a:rPr lang="fr-FR" sz="1200" i="1" dirty="0">
                <a:solidFill>
                  <a:srgbClr val="FF0000"/>
                </a:solidFill>
              </a:rPr>
              <a:t>*</a:t>
            </a:r>
            <a:r>
              <a:rPr lang="fr-FR" sz="1200" i="1" dirty="0"/>
              <a:t>Thème d’études :Mondialisation, spécificités locales, cultures corporelles, égalité femmes-hommes, santé, prévention, protection  des risques, développement durable,  communication, intervention pédagogique, spectacle, inclusion, environnement et métiers du sport.</a:t>
            </a:r>
          </a:p>
          <a:p>
            <a:r>
              <a:rPr lang="fr-FR" sz="1200" dirty="0"/>
              <a:t>.</a:t>
            </a:r>
          </a:p>
        </p:txBody>
      </p:sp>
      <p:graphicFrame>
        <p:nvGraphicFramePr>
          <p:cNvPr id="9" name="Tableau 9">
            <a:extLst>
              <a:ext uri="{FF2B5EF4-FFF2-40B4-BE49-F238E27FC236}">
                <a16:creationId xmlns:a16="http://schemas.microsoft.com/office/drawing/2014/main" id="{468925F4-8C34-4FB3-A7C2-414D45D75EDA}"/>
              </a:ext>
            </a:extLst>
          </p:cNvPr>
          <p:cNvGraphicFramePr>
            <a:graphicFrameLocks noGrp="1"/>
          </p:cNvGraphicFramePr>
          <p:nvPr>
            <p:extLst>
              <p:ext uri="{D42A27DB-BD31-4B8C-83A1-F6EECF244321}">
                <p14:modId xmlns:p14="http://schemas.microsoft.com/office/powerpoint/2010/main" val="3085978751"/>
              </p:ext>
            </p:extLst>
          </p:nvPr>
        </p:nvGraphicFramePr>
        <p:xfrm>
          <a:off x="108583" y="469384"/>
          <a:ext cx="11974832" cy="4402234"/>
        </p:xfrm>
        <a:graphic>
          <a:graphicData uri="http://schemas.openxmlformats.org/drawingml/2006/table">
            <a:tbl>
              <a:tblPr firstRow="1" bandRow="1">
                <a:tableStyleId>{5C22544A-7EE6-4342-B048-85BDC9FD1C3A}</a:tableStyleId>
              </a:tblPr>
              <a:tblGrid>
                <a:gridCol w="856617">
                  <a:extLst>
                    <a:ext uri="{9D8B030D-6E8A-4147-A177-3AD203B41FA5}">
                      <a16:colId xmlns:a16="http://schemas.microsoft.com/office/drawing/2014/main" val="3831074491"/>
                    </a:ext>
                  </a:extLst>
                </a:gridCol>
                <a:gridCol w="914400">
                  <a:extLst>
                    <a:ext uri="{9D8B030D-6E8A-4147-A177-3AD203B41FA5}">
                      <a16:colId xmlns:a16="http://schemas.microsoft.com/office/drawing/2014/main" val="3653341513"/>
                    </a:ext>
                  </a:extLst>
                </a:gridCol>
                <a:gridCol w="1550799">
                  <a:extLst>
                    <a:ext uri="{9D8B030D-6E8A-4147-A177-3AD203B41FA5}">
                      <a16:colId xmlns:a16="http://schemas.microsoft.com/office/drawing/2014/main" val="1048992583"/>
                    </a:ext>
                  </a:extLst>
                </a:gridCol>
                <a:gridCol w="1720960">
                  <a:extLst>
                    <a:ext uri="{9D8B030D-6E8A-4147-A177-3AD203B41FA5}">
                      <a16:colId xmlns:a16="http://schemas.microsoft.com/office/drawing/2014/main" val="2370872635"/>
                    </a:ext>
                  </a:extLst>
                </a:gridCol>
                <a:gridCol w="1566941">
                  <a:extLst>
                    <a:ext uri="{9D8B030D-6E8A-4147-A177-3AD203B41FA5}">
                      <a16:colId xmlns:a16="http://schemas.microsoft.com/office/drawing/2014/main" val="1064753758"/>
                    </a:ext>
                  </a:extLst>
                </a:gridCol>
                <a:gridCol w="1252404">
                  <a:extLst>
                    <a:ext uri="{9D8B030D-6E8A-4147-A177-3AD203B41FA5}">
                      <a16:colId xmlns:a16="http://schemas.microsoft.com/office/drawing/2014/main" val="4247733083"/>
                    </a:ext>
                  </a:extLst>
                </a:gridCol>
                <a:gridCol w="1105031">
                  <a:extLst>
                    <a:ext uri="{9D8B030D-6E8A-4147-A177-3AD203B41FA5}">
                      <a16:colId xmlns:a16="http://schemas.microsoft.com/office/drawing/2014/main" val="1914671243"/>
                    </a:ext>
                  </a:extLst>
                </a:gridCol>
                <a:gridCol w="1059336">
                  <a:extLst>
                    <a:ext uri="{9D8B030D-6E8A-4147-A177-3AD203B41FA5}">
                      <a16:colId xmlns:a16="http://schemas.microsoft.com/office/drawing/2014/main" val="2497701011"/>
                    </a:ext>
                  </a:extLst>
                </a:gridCol>
                <a:gridCol w="1023080">
                  <a:extLst>
                    <a:ext uri="{9D8B030D-6E8A-4147-A177-3AD203B41FA5}">
                      <a16:colId xmlns:a16="http://schemas.microsoft.com/office/drawing/2014/main" val="3145772893"/>
                    </a:ext>
                  </a:extLst>
                </a:gridCol>
                <a:gridCol w="925264">
                  <a:extLst>
                    <a:ext uri="{9D8B030D-6E8A-4147-A177-3AD203B41FA5}">
                      <a16:colId xmlns:a16="http://schemas.microsoft.com/office/drawing/2014/main" val="1499142953"/>
                    </a:ext>
                  </a:extLst>
                </a:gridCol>
              </a:tblGrid>
              <a:tr h="1425184">
                <a:tc>
                  <a:txBody>
                    <a:bodyPr/>
                    <a:lstStyle/>
                    <a:p>
                      <a:r>
                        <a:rPr lang="fr-FR" sz="1200" dirty="0"/>
                        <a:t>Niveau de classe concerné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a:t>APSA (au moins 2 par niveau de classe)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Choix des thèmes d’étude </a:t>
                      </a:r>
                      <a:r>
                        <a:rPr lang="fr-FR" sz="1200" b="0" dirty="0">
                          <a:solidFill>
                            <a:srgbClr val="FF0000"/>
                          </a:solidFill>
                        </a:rPr>
                        <a:t>*</a:t>
                      </a:r>
                    </a:p>
                    <a:p>
                      <a:endParaRPr lang="fr-F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a:t>AFL Spécifiques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a:t>AFL complexifiés si l’objectif est l’approfondissement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a:t>AFL de l’enseignement commun retenus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dirty="0"/>
                        <a:t>Choix de Production</a:t>
                      </a:r>
                      <a:r>
                        <a:rPr lang="fr-FR" sz="1400" b="0" dirty="0">
                          <a:solidFill>
                            <a:srgbClr val="00B0F0"/>
                          </a:solidFill>
                        </a:rPr>
                        <a:t>*</a:t>
                      </a:r>
                      <a:endParaRPr lang="fr-FR" sz="1400"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a:t>Répartition des 3H entre théorie et pratique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dirty="0"/>
                        <a:t>Professeurs responsables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a:t>Sciences et technologies supports en terminale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9920466"/>
                  </a:ext>
                </a:extLst>
              </a:tr>
              <a:tr h="728427">
                <a:tc>
                  <a:txBody>
                    <a:bodyPr/>
                    <a:lstStyle/>
                    <a:p>
                      <a:r>
                        <a:rPr lang="fr-FR" sz="1000" dirty="0"/>
                        <a:t>SECONDES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000" dirty="0"/>
                        <a:t>«  connaître, mettre en œuvre et analyser les liens entre 1 thème et une ou plusieurs APSA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04243796"/>
                  </a:ext>
                </a:extLst>
              </a:tr>
              <a:tr h="728427">
                <a:tc>
                  <a:txBody>
                    <a:bodyPr/>
                    <a:lstStyle/>
                    <a:p>
                      <a:r>
                        <a:rPr lang="fr-FR" sz="1000" dirty="0"/>
                        <a:t>PREMIERES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dirty="0"/>
                        <a:t>«Elaborer, mettre en œuvre et réguler 1 projet collectif relatif aux APSA ».</a:t>
                      </a:r>
                    </a:p>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sz="1000" dirty="0"/>
                    </a:p>
                  </a:txBody>
                  <a:tcPr>
                    <a:solidFill>
                      <a:schemeClr val="bg2">
                        <a:lumMod val="75000"/>
                      </a:schemeClr>
                    </a:solidFill>
                  </a:tcPr>
                </a:tc>
                <a:extLst>
                  <a:ext uri="{0D108BD9-81ED-4DB2-BD59-A6C34878D82A}">
                    <a16:rowId xmlns:a16="http://schemas.microsoft.com/office/drawing/2014/main" val="1602503502"/>
                  </a:ext>
                </a:extLst>
              </a:tr>
              <a:tr h="1520196">
                <a:tc>
                  <a:txBody>
                    <a:bodyPr/>
                    <a:lstStyle/>
                    <a:p>
                      <a:r>
                        <a:rPr lang="fr-FR" sz="1000" dirty="0"/>
                        <a:t>TERMINALES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dirty="0"/>
                        <a:t>-«Elaborer, mettre en œuvre, seul ou en groupe, une étude, liant les sciences et/ou les technologies avec 1 ou des APSA et soutenance orale devant 2 jurys dont le PEPS qui conduit cet enseignement  ».</a:t>
                      </a:r>
                    </a:p>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038500"/>
                  </a:ext>
                </a:extLst>
              </a:tr>
            </a:tbl>
          </a:graphicData>
        </a:graphic>
      </p:graphicFrame>
      <p:sp>
        <p:nvSpPr>
          <p:cNvPr id="14" name="Rectangle 13">
            <a:extLst>
              <a:ext uri="{FF2B5EF4-FFF2-40B4-BE49-F238E27FC236}">
                <a16:creationId xmlns:a16="http://schemas.microsoft.com/office/drawing/2014/main" id="{C64F864A-DC50-4DC1-9BCA-7657EA51E937}"/>
              </a:ext>
            </a:extLst>
          </p:cNvPr>
          <p:cNvSpPr/>
          <p:nvPr/>
        </p:nvSpPr>
        <p:spPr>
          <a:xfrm>
            <a:off x="-44087" y="4871619"/>
            <a:ext cx="8876212" cy="892552"/>
          </a:xfrm>
          <a:prstGeom prst="rect">
            <a:avLst/>
          </a:prstGeom>
        </p:spPr>
        <p:txBody>
          <a:bodyPr wrap="none">
            <a:spAutoFit/>
          </a:bodyPr>
          <a:lstStyle/>
          <a:p>
            <a:r>
              <a:rPr lang="fr-FR" sz="1600" b="1" i="1" dirty="0">
                <a:solidFill>
                  <a:srgbClr val="00B0F0"/>
                </a:solidFill>
              </a:rPr>
              <a:t>*   </a:t>
            </a:r>
            <a:r>
              <a:rPr lang="fr-FR" sz="1200" i="1" dirty="0"/>
              <a:t>En seconde : écrite, portfolio, animation d’une situation d’enseignement</a:t>
            </a:r>
          </a:p>
          <a:p>
            <a:r>
              <a:rPr lang="fr-FR" sz="1200" i="1" dirty="0"/>
              <a:t>       En première : en binôme, en groupe, en classe entière : ex organisation d’un raid nature, d’un spectacle, action caritative ou humanitaire</a:t>
            </a:r>
          </a:p>
          <a:p>
            <a:r>
              <a:rPr lang="fr-FR" sz="1200" i="1" dirty="0"/>
              <a:t>       En terminale :</a:t>
            </a:r>
            <a:r>
              <a:rPr lang="fr-FR" sz="1200" dirty="0"/>
              <a:t>un dossier soutenu à l’oral.  </a:t>
            </a:r>
          </a:p>
          <a:p>
            <a:endParaRPr lang="fr-FR" sz="1200" i="1" dirty="0"/>
          </a:p>
        </p:txBody>
      </p:sp>
      <p:sp>
        <p:nvSpPr>
          <p:cNvPr id="15" name="Rectangle 14">
            <a:extLst>
              <a:ext uri="{FF2B5EF4-FFF2-40B4-BE49-F238E27FC236}">
                <a16:creationId xmlns:a16="http://schemas.microsoft.com/office/drawing/2014/main" id="{64AAEEF9-D8BE-432D-89BA-DD90A0138B0C}"/>
              </a:ext>
            </a:extLst>
          </p:cNvPr>
          <p:cNvSpPr/>
          <p:nvPr/>
        </p:nvSpPr>
        <p:spPr>
          <a:xfrm>
            <a:off x="75444" y="5975391"/>
            <a:ext cx="10960100" cy="646331"/>
          </a:xfrm>
          <a:prstGeom prst="rect">
            <a:avLst/>
          </a:prstGeom>
        </p:spPr>
        <p:txBody>
          <a:bodyPr wrap="square">
            <a:spAutoFit/>
          </a:bodyPr>
          <a:lstStyle/>
          <a:p>
            <a:r>
              <a:rPr lang="fr-FR" dirty="0"/>
              <a:t> Lien utilisable  B.O    </a:t>
            </a:r>
            <a:r>
              <a:rPr lang="fr-FR" dirty="0">
                <a:hlinkClick r:id="rId2"/>
              </a:rPr>
              <a:t>https://cache.media.education.gouv.fr/file/SP1-MEN-22-1-2019/92/1/spe574_annexe2_1062921.pdf</a:t>
            </a:r>
            <a:r>
              <a:rPr lang="fr-FR" dirty="0"/>
              <a:t> </a:t>
            </a:r>
          </a:p>
        </p:txBody>
      </p:sp>
      <p:cxnSp>
        <p:nvCxnSpPr>
          <p:cNvPr id="5" name="Connecteur droit 4">
            <a:extLst>
              <a:ext uri="{FF2B5EF4-FFF2-40B4-BE49-F238E27FC236}">
                <a16:creationId xmlns:a16="http://schemas.microsoft.com/office/drawing/2014/main" id="{D14431F0-2D05-400A-953E-BA7F9626CF28}"/>
              </a:ext>
            </a:extLst>
          </p:cNvPr>
          <p:cNvCxnSpPr>
            <a:cxnSpLocks/>
          </p:cNvCxnSpPr>
          <p:nvPr/>
        </p:nvCxnSpPr>
        <p:spPr>
          <a:xfrm>
            <a:off x="11183983" y="2053281"/>
            <a:ext cx="861695" cy="1234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C8FFD61C-3EFE-4E80-8FE0-4625EA8E8721}"/>
              </a:ext>
            </a:extLst>
          </p:cNvPr>
          <p:cNvCxnSpPr>
            <a:cxnSpLocks/>
          </p:cNvCxnSpPr>
          <p:nvPr/>
        </p:nvCxnSpPr>
        <p:spPr>
          <a:xfrm flipH="1">
            <a:off x="11215686" y="2031813"/>
            <a:ext cx="798287" cy="1234440"/>
          </a:xfrm>
          <a:prstGeom prst="line">
            <a:avLst/>
          </a:prstGeom>
        </p:spPr>
        <p:style>
          <a:lnRef idx="1">
            <a:schemeClr val="accent1"/>
          </a:lnRef>
          <a:fillRef idx="0">
            <a:schemeClr val="accent1"/>
          </a:fillRef>
          <a:effectRef idx="0">
            <a:schemeClr val="accent1"/>
          </a:effectRef>
          <a:fontRef idx="minor">
            <a:schemeClr val="tx1"/>
          </a:fontRef>
        </p:style>
      </p:cxnSp>
      <p:sp>
        <p:nvSpPr>
          <p:cNvPr id="2" name="Espace réservé du pied de page 1">
            <a:extLst>
              <a:ext uri="{FF2B5EF4-FFF2-40B4-BE49-F238E27FC236}">
                <a16:creationId xmlns:a16="http://schemas.microsoft.com/office/drawing/2014/main" id="{78588D3E-51F5-4089-B674-EDB135A94723}"/>
              </a:ext>
            </a:extLst>
          </p:cNvPr>
          <p:cNvSpPr>
            <a:spLocks noGrp="1"/>
          </p:cNvSpPr>
          <p:nvPr>
            <p:ph type="ftr" sz="quarter" idx="11"/>
          </p:nvPr>
        </p:nvSpPr>
        <p:spPr/>
        <p:txBody>
          <a:bodyPr/>
          <a:lstStyle/>
          <a:p>
            <a:r>
              <a:rPr lang="fr-FR"/>
              <a:t>Inspection Pédagogique Régionale d'EPS -  Académie de Dijon</a:t>
            </a:r>
            <a:endParaRPr lang="fr-FR" dirty="0"/>
          </a:p>
        </p:txBody>
      </p:sp>
      <p:pic>
        <p:nvPicPr>
          <p:cNvPr id="11" name="Image 10">
            <a:extLst>
              <a:ext uri="{FF2B5EF4-FFF2-40B4-BE49-F238E27FC236}">
                <a16:creationId xmlns:a16="http://schemas.microsoft.com/office/drawing/2014/main" id="{304F3F39-0042-485F-9431-A31D1D7605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18243" y="5812899"/>
            <a:ext cx="827435" cy="953654"/>
          </a:xfrm>
          <a:prstGeom prst="rect">
            <a:avLst/>
          </a:prstGeom>
        </p:spPr>
      </p:pic>
      <p:sp>
        <p:nvSpPr>
          <p:cNvPr id="6" name="Rectangle 5">
            <a:extLst>
              <a:ext uri="{FF2B5EF4-FFF2-40B4-BE49-F238E27FC236}">
                <a16:creationId xmlns:a16="http://schemas.microsoft.com/office/drawing/2014/main" id="{DB857494-9C77-4C04-B2C4-4051F1C25FA8}"/>
              </a:ext>
            </a:extLst>
          </p:cNvPr>
          <p:cNvSpPr/>
          <p:nvPr/>
        </p:nvSpPr>
        <p:spPr>
          <a:xfrm>
            <a:off x="8299593" y="169711"/>
            <a:ext cx="3967048" cy="369332"/>
          </a:xfrm>
          <a:prstGeom prst="rect">
            <a:avLst/>
          </a:prstGeom>
        </p:spPr>
        <p:txBody>
          <a:bodyPr wrap="none">
            <a:spAutoFit/>
          </a:bodyPr>
          <a:lstStyle/>
          <a:p>
            <a:pPr lvl="0" algn="ctr">
              <a:defRPr/>
            </a:pPr>
            <a:r>
              <a:rPr lang="fr-FR" b="1" i="1" dirty="0">
                <a:solidFill>
                  <a:srgbClr val="FF0000"/>
                </a:solidFill>
              </a:rPr>
              <a:t>A renseigner pour le 8 Novembre 2019  </a:t>
            </a:r>
            <a:endParaRPr lang="fr-FR" b="1" dirty="0">
              <a:solidFill>
                <a:srgbClr val="FF0000"/>
              </a:solidFill>
            </a:endParaRPr>
          </a:p>
        </p:txBody>
      </p:sp>
    </p:spTree>
    <p:extLst>
      <p:ext uri="{BB962C8B-B14F-4D97-AF65-F5344CB8AC3E}">
        <p14:creationId xmlns:p14="http://schemas.microsoft.com/office/powerpoint/2010/main" val="52085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7B0602-52C0-47A2-B667-C2705B9FE0CA}"/>
              </a:ext>
            </a:extLst>
          </p:cNvPr>
          <p:cNvSpPr>
            <a:spLocks noGrp="1"/>
          </p:cNvSpPr>
          <p:nvPr>
            <p:ph type="ctrTitle"/>
          </p:nvPr>
        </p:nvSpPr>
        <p:spPr/>
        <p:txBody>
          <a:bodyPr/>
          <a:lstStyle/>
          <a:p>
            <a:endParaRPr lang="fr-FR" dirty="0"/>
          </a:p>
        </p:txBody>
      </p:sp>
      <p:sp>
        <p:nvSpPr>
          <p:cNvPr id="3" name="Sous-titre 2">
            <a:extLst>
              <a:ext uri="{FF2B5EF4-FFF2-40B4-BE49-F238E27FC236}">
                <a16:creationId xmlns:a16="http://schemas.microsoft.com/office/drawing/2014/main" id="{5DBA65C5-EDA6-4637-BAC2-CEEBDB22FFD8}"/>
              </a:ext>
            </a:extLst>
          </p:cNvPr>
          <p:cNvSpPr>
            <a:spLocks noGrp="1"/>
          </p:cNvSpPr>
          <p:nvPr>
            <p:ph type="subTitle" idx="1"/>
          </p:nvPr>
        </p:nvSpPr>
        <p:spPr/>
        <p:txBody>
          <a:bodyPr/>
          <a:lstStyle/>
          <a:p>
            <a:endParaRPr lang="fr-FR" dirty="0"/>
          </a:p>
        </p:txBody>
      </p:sp>
      <p:graphicFrame>
        <p:nvGraphicFramePr>
          <p:cNvPr id="4" name="Tableau 3">
            <a:extLst>
              <a:ext uri="{FF2B5EF4-FFF2-40B4-BE49-F238E27FC236}">
                <a16:creationId xmlns:a16="http://schemas.microsoft.com/office/drawing/2014/main" id="{2BB7322F-BD57-4DBA-8772-228C2E791A66}"/>
              </a:ext>
            </a:extLst>
          </p:cNvPr>
          <p:cNvGraphicFramePr>
            <a:graphicFrameLocks noGrp="1"/>
          </p:cNvGraphicFramePr>
          <p:nvPr>
            <p:extLst>
              <p:ext uri="{D42A27DB-BD31-4B8C-83A1-F6EECF244321}">
                <p14:modId xmlns:p14="http://schemas.microsoft.com/office/powerpoint/2010/main" val="770908805"/>
              </p:ext>
            </p:extLst>
          </p:nvPr>
        </p:nvGraphicFramePr>
        <p:xfrm>
          <a:off x="963826" y="863648"/>
          <a:ext cx="10963067" cy="5492702"/>
        </p:xfrm>
        <a:graphic>
          <a:graphicData uri="http://schemas.openxmlformats.org/drawingml/2006/table">
            <a:tbl>
              <a:tblPr firstRow="1" bandRow="1">
                <a:tableStyleId>{5C22544A-7EE6-4342-B048-85BDC9FD1C3A}</a:tableStyleId>
              </a:tblPr>
              <a:tblGrid>
                <a:gridCol w="2749048">
                  <a:extLst>
                    <a:ext uri="{9D8B030D-6E8A-4147-A177-3AD203B41FA5}">
                      <a16:colId xmlns:a16="http://schemas.microsoft.com/office/drawing/2014/main" val="990888984"/>
                    </a:ext>
                  </a:extLst>
                </a:gridCol>
                <a:gridCol w="2749048">
                  <a:extLst>
                    <a:ext uri="{9D8B030D-6E8A-4147-A177-3AD203B41FA5}">
                      <a16:colId xmlns:a16="http://schemas.microsoft.com/office/drawing/2014/main" val="576699959"/>
                    </a:ext>
                  </a:extLst>
                </a:gridCol>
                <a:gridCol w="2749048">
                  <a:extLst>
                    <a:ext uri="{9D8B030D-6E8A-4147-A177-3AD203B41FA5}">
                      <a16:colId xmlns:a16="http://schemas.microsoft.com/office/drawing/2014/main" val="3529170745"/>
                    </a:ext>
                  </a:extLst>
                </a:gridCol>
                <a:gridCol w="2715923">
                  <a:extLst>
                    <a:ext uri="{9D8B030D-6E8A-4147-A177-3AD203B41FA5}">
                      <a16:colId xmlns:a16="http://schemas.microsoft.com/office/drawing/2014/main" val="1984648370"/>
                    </a:ext>
                  </a:extLst>
                </a:gridCol>
              </a:tblGrid>
              <a:tr h="2550221">
                <a:tc>
                  <a:txBody>
                    <a:bodyPr/>
                    <a:lstStyle/>
                    <a:p>
                      <a:pPr algn="ctr"/>
                      <a:r>
                        <a:rPr lang="fr-FR" sz="2400" dirty="0">
                          <a:solidFill>
                            <a:schemeClr val="bg1"/>
                          </a:solidFill>
                        </a:rPr>
                        <a:t>Public scolaire             </a:t>
                      </a:r>
                      <a:r>
                        <a:rPr lang="fr-FR" sz="1200" dirty="0">
                          <a:solidFill>
                            <a:schemeClr val="tx1"/>
                          </a:solidFill>
                        </a:rPr>
                        <a:t>Effectif, répartition F/G, internes/externes, recrutement,</a:t>
                      </a:r>
                      <a:r>
                        <a:rPr lang="fr-FR" sz="1200" baseline="0" dirty="0">
                          <a:solidFill>
                            <a:schemeClr val="tx1"/>
                          </a:solidFill>
                        </a:rPr>
                        <a:t> CSP, </a:t>
                      </a:r>
                      <a:r>
                        <a:rPr lang="fr-FR" sz="1200" dirty="0">
                          <a:solidFill>
                            <a:schemeClr val="tx1"/>
                          </a:solidFill>
                        </a:rPr>
                        <a:t>élèves à besoins éducatifs particuliers</a:t>
                      </a:r>
                      <a:r>
                        <a:rPr lang="fr-FR" sz="1200" baseline="0" dirty="0">
                          <a:solidFill>
                            <a:schemeClr val="tx1"/>
                          </a:solidFill>
                        </a:rPr>
                        <a:t> (élèves en situation de handicap  </a:t>
                      </a:r>
                      <a:r>
                        <a:rPr lang="fr-FR" sz="1200" dirty="0">
                          <a:solidFill>
                            <a:schemeClr val="tx1"/>
                          </a:solidFill>
                        </a:rPr>
                        <a:t> précoces, allophones,, sportifs</a:t>
                      </a:r>
                      <a:r>
                        <a:rPr lang="fr-FR" sz="1200" baseline="0" dirty="0">
                          <a:solidFill>
                            <a:schemeClr val="tx1"/>
                          </a:solidFill>
                        </a:rPr>
                        <a:t> de haut niveau</a:t>
                      </a:r>
                      <a:r>
                        <a:rPr lang="fr-FR" sz="1200" dirty="0">
                          <a:solidFill>
                            <a:schemeClr val="tx1"/>
                          </a:solidFill>
                        </a:rPr>
                        <a:t>…)</a:t>
                      </a:r>
                    </a:p>
                    <a:p>
                      <a:pPr algn="ctr"/>
                      <a:endParaRPr lang="fr-FR" sz="2400" dirty="0">
                        <a:solidFill>
                          <a:schemeClr val="bg1"/>
                        </a:solidFill>
                      </a:endParaRPr>
                    </a:p>
                    <a:p>
                      <a:pPr algn="ctr"/>
                      <a:r>
                        <a:rPr lang="fr-FR" sz="2400" dirty="0">
                          <a:solidFill>
                            <a:schemeClr val="bg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a:solidFill>
                            <a:schemeClr val="bg1"/>
                          </a:solidFill>
                        </a:rPr>
                        <a:t>Spécificités         </a:t>
                      </a:r>
                      <a:r>
                        <a:rPr lang="fr-FR" sz="1000" dirty="0">
                          <a:solidFill>
                            <a:schemeClr val="tx1"/>
                          </a:solidFill>
                        </a:rPr>
                        <a:t> </a:t>
                      </a:r>
                      <a:r>
                        <a:rPr lang="fr-FR" sz="1200" dirty="0">
                          <a:solidFill>
                            <a:schemeClr val="tx1"/>
                          </a:solidFill>
                        </a:rPr>
                        <a:t>Etablissement rural,  urbain, cité scolaire, sections sportives scolaires, accueil SHN, pôle, partenariats particuliers, ateliers artistiques</a:t>
                      </a:r>
                      <a:r>
                        <a:rPr lang="fr-FR" sz="1200" baseline="0" dirty="0">
                          <a:solidFill>
                            <a:schemeClr val="tx1"/>
                          </a:solidFill>
                        </a:rPr>
                        <a:t> ou option danse,</a:t>
                      </a:r>
                      <a:r>
                        <a:rPr lang="fr-FR" sz="1200" dirty="0">
                          <a:solidFill>
                            <a:schemeClr val="tx1"/>
                          </a:solidFill>
                        </a:rPr>
                        <a:t> spécialité ART – DANSE…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a:solidFill>
                            <a:schemeClr val="bg1"/>
                          </a:solidFill>
                        </a:rPr>
                        <a:t>Ressources  humaines et matérielles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chemeClr val="tx1"/>
                          </a:solidFill>
                        </a:rPr>
                        <a:t> Nombre de professeurs EPS, et fonctions particulières de chacun, éventuels</a:t>
                      </a:r>
                      <a:r>
                        <a:rPr lang="fr-FR" sz="1200" baseline="0" dirty="0">
                          <a:solidFill>
                            <a:schemeClr val="tx1"/>
                          </a:solidFill>
                        </a:rPr>
                        <a:t> temps</a:t>
                      </a:r>
                      <a:r>
                        <a:rPr lang="fr-FR" sz="1200" dirty="0">
                          <a:solidFill>
                            <a:schemeClr val="tx1"/>
                          </a:solidFill>
                        </a:rPr>
                        <a:t> partiels), missions particulières, statut (titulaires, TZR, PSTG, professeurs contractuels),</a:t>
                      </a:r>
                      <a:r>
                        <a:rPr lang="fr-FR" sz="1200" baseline="0" dirty="0">
                          <a:solidFill>
                            <a:srgbClr val="FF0000"/>
                          </a:solidFill>
                        </a:rPr>
                        <a:t> </a:t>
                      </a:r>
                      <a:r>
                        <a:rPr lang="fr-FR" sz="1200" dirty="0">
                          <a:solidFill>
                            <a:srgbClr val="FF0000"/>
                          </a:solidFill>
                        </a:rPr>
                        <a:t>moments de concertation prévus</a:t>
                      </a:r>
                      <a:r>
                        <a:rPr lang="fr-FR" sz="1200"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solidFill>
                            <a:schemeClr val="tx1"/>
                          </a:solidFill>
                        </a:rPr>
                        <a:t>installations, numérique, transports , accès…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fr-FR" sz="2400" dirty="0">
                          <a:solidFill>
                            <a:schemeClr val="bg1"/>
                          </a:solidFill>
                        </a:rPr>
                        <a:t>Contraintes matérielles</a:t>
                      </a:r>
                      <a:r>
                        <a:rPr lang="fr-FR" sz="2400" baseline="0" dirty="0">
                          <a:solidFill>
                            <a:schemeClr val="bg1"/>
                          </a:solidFill>
                        </a:rPr>
                        <a:t> et humaines</a:t>
                      </a:r>
                    </a:p>
                    <a:p>
                      <a:pPr algn="ctr"/>
                      <a:endParaRPr lang="fr-FR" sz="2400" baseline="0" dirty="0">
                        <a:solidFill>
                          <a:schemeClr val="bg1"/>
                        </a:solidFill>
                      </a:endParaRPr>
                    </a:p>
                    <a:p>
                      <a:pPr algn="ctr"/>
                      <a:endParaRPr lang="fr-FR" sz="2400" baseline="0" dirty="0">
                        <a:solidFill>
                          <a:schemeClr val="bg1"/>
                        </a:solidFill>
                      </a:endParaRPr>
                    </a:p>
                    <a:p>
                      <a:pPr algn="ctr"/>
                      <a:endParaRPr lang="fr-FR" sz="24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333685837"/>
                  </a:ext>
                </a:extLst>
              </a:tr>
              <a:tr h="2840942">
                <a:tc>
                  <a:txBody>
                    <a:bodyPr/>
                    <a:lstStyle/>
                    <a:p>
                      <a:endParaRPr lang="fr-FR" sz="1000" dirty="0">
                        <a:solidFill>
                          <a:schemeClr val="tx1"/>
                        </a:solidFill>
                      </a:endParaRPr>
                    </a:p>
                    <a:p>
                      <a:endParaRPr lang="fr-FR"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fr-FR"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fr-FR" sz="1000" dirty="0">
                        <a:solidFill>
                          <a:schemeClr val="tx1"/>
                        </a:solidFill>
                      </a:endParaRPr>
                    </a:p>
                    <a:p>
                      <a:endParaRPr lang="fr-FR"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fr-FR"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317349416"/>
                  </a:ext>
                </a:extLst>
              </a:tr>
            </a:tbl>
          </a:graphicData>
        </a:graphic>
      </p:graphicFrame>
      <p:sp>
        <p:nvSpPr>
          <p:cNvPr id="5" name="ZoneTexte 4">
            <a:extLst>
              <a:ext uri="{FF2B5EF4-FFF2-40B4-BE49-F238E27FC236}">
                <a16:creationId xmlns:a16="http://schemas.microsoft.com/office/drawing/2014/main" id="{23EE121F-91BC-44B0-AEC8-C01D02B033EE}"/>
              </a:ext>
            </a:extLst>
          </p:cNvPr>
          <p:cNvSpPr txBox="1"/>
          <p:nvPr/>
        </p:nvSpPr>
        <p:spPr>
          <a:xfrm>
            <a:off x="2170776" y="152996"/>
            <a:ext cx="9417883" cy="923330"/>
          </a:xfrm>
          <a:prstGeom prst="rect">
            <a:avLst/>
          </a:prstGeom>
          <a:noFill/>
        </p:spPr>
        <p:txBody>
          <a:bodyPr wrap="square" rtlCol="0">
            <a:spAutoFit/>
          </a:bodyPr>
          <a:lstStyle/>
          <a:p>
            <a:r>
              <a:rPr lang="fr-FR" b="1" dirty="0"/>
              <a:t>Etape 1 </a:t>
            </a:r>
            <a:r>
              <a:rPr lang="fr-FR" dirty="0"/>
              <a:t>: </a:t>
            </a:r>
            <a:r>
              <a:rPr lang="fr-FR" b="1" dirty="0"/>
              <a:t>ETABLIR UN DIAGNOSTIC</a:t>
            </a:r>
          </a:p>
          <a:p>
            <a:r>
              <a:rPr lang="fr-FR" b="1" dirty="0"/>
              <a:t>3.1 DESCRIPTION DU CONTEXTE LOCAL</a:t>
            </a:r>
            <a:r>
              <a:rPr lang="fr-FR" b="1" i="1" dirty="0">
                <a:solidFill>
                  <a:srgbClr val="FF0000"/>
                </a:solidFill>
              </a:rPr>
              <a:t>  		A renseigner pour le 8 Novembre 2019</a:t>
            </a:r>
          </a:p>
          <a:p>
            <a:endParaRPr lang="fr-FR" dirty="0"/>
          </a:p>
        </p:txBody>
      </p:sp>
      <p:sp>
        <p:nvSpPr>
          <p:cNvPr id="6" name="Espace réservé du pied de page 5">
            <a:extLst>
              <a:ext uri="{FF2B5EF4-FFF2-40B4-BE49-F238E27FC236}">
                <a16:creationId xmlns:a16="http://schemas.microsoft.com/office/drawing/2014/main" id="{24A69B18-948D-44CF-8813-DA8DC7094F96}"/>
              </a:ext>
            </a:extLst>
          </p:cNvPr>
          <p:cNvSpPr>
            <a:spLocks noGrp="1"/>
          </p:cNvSpPr>
          <p:nvPr>
            <p:ph type="ftr" sz="quarter" idx="11"/>
          </p:nvPr>
        </p:nvSpPr>
        <p:spPr/>
        <p:txBody>
          <a:bodyPr/>
          <a:lstStyle/>
          <a:p>
            <a:r>
              <a:rPr lang="fr-FR" dirty="0"/>
              <a:t>Inspection Pédagogique Régionale d'EPS -  Académie de Dijon</a:t>
            </a:r>
          </a:p>
        </p:txBody>
      </p:sp>
      <p:pic>
        <p:nvPicPr>
          <p:cNvPr id="7" name="Image 6">
            <a:extLst>
              <a:ext uri="{FF2B5EF4-FFF2-40B4-BE49-F238E27FC236}">
                <a16:creationId xmlns:a16="http://schemas.microsoft.com/office/drawing/2014/main" id="{623B7178-6C50-4054-86DB-977623A9FC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73040" cy="1467233"/>
          </a:xfrm>
          <a:prstGeom prst="rect">
            <a:avLst/>
          </a:prstGeom>
        </p:spPr>
      </p:pic>
    </p:spTree>
    <p:extLst>
      <p:ext uri="{BB962C8B-B14F-4D97-AF65-F5344CB8AC3E}">
        <p14:creationId xmlns:p14="http://schemas.microsoft.com/office/powerpoint/2010/main" val="4091778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2AB734B-F40A-42A2-BEC6-09E2513FEFB1}"/>
              </a:ext>
            </a:extLst>
          </p:cNvPr>
          <p:cNvSpPr txBox="1"/>
          <p:nvPr/>
        </p:nvSpPr>
        <p:spPr>
          <a:xfrm>
            <a:off x="1638299" y="897904"/>
            <a:ext cx="9982201" cy="1785104"/>
          </a:xfrm>
          <a:prstGeom prst="rect">
            <a:avLst/>
          </a:prstGeom>
          <a:noFill/>
        </p:spPr>
        <p:txBody>
          <a:bodyPr wrap="square" rtlCol="0">
            <a:spAutoFit/>
          </a:bodyPr>
          <a:lstStyle/>
          <a:p>
            <a:r>
              <a:rPr lang="fr-FR" sz="2000" b="1" dirty="0"/>
              <a:t>                                           </a:t>
            </a:r>
            <a:r>
              <a:rPr lang="fr-FR" b="1" dirty="0"/>
              <a:t>ETAPE  3.2  EVALUATION EN SECONDE</a:t>
            </a:r>
          </a:p>
          <a:p>
            <a:r>
              <a:rPr lang="fr-FR" b="1" i="1" dirty="0"/>
              <a:t>                             </a:t>
            </a:r>
            <a:r>
              <a:rPr lang="fr-FR" i="1" dirty="0"/>
              <a:t>Réflexion sur un des thèmes d’étude choisi par l’enseignant</a:t>
            </a:r>
          </a:p>
          <a:p>
            <a:endParaRPr lang="fr-FR" dirty="0"/>
          </a:p>
          <a:p>
            <a:endParaRPr lang="fr-FR" dirty="0"/>
          </a:p>
          <a:p>
            <a:r>
              <a:rPr lang="fr-FR" b="1" i="1" dirty="0">
                <a:solidFill>
                  <a:srgbClr val="FF0000"/>
                </a:solidFill>
              </a:rPr>
              <a:t>                                                                                                                     A renseigner pour le 8 Novembre 2019</a:t>
            </a:r>
          </a:p>
          <a:p>
            <a:endParaRPr lang="fr-FR" dirty="0"/>
          </a:p>
        </p:txBody>
      </p:sp>
      <p:sp>
        <p:nvSpPr>
          <p:cNvPr id="8" name="ZoneTexte 7">
            <a:extLst>
              <a:ext uri="{FF2B5EF4-FFF2-40B4-BE49-F238E27FC236}">
                <a16:creationId xmlns:a16="http://schemas.microsoft.com/office/drawing/2014/main" id="{3E54716F-C2C4-4AE6-A130-3A140C83E4CA}"/>
              </a:ext>
            </a:extLst>
          </p:cNvPr>
          <p:cNvSpPr txBox="1"/>
          <p:nvPr/>
        </p:nvSpPr>
        <p:spPr>
          <a:xfrm>
            <a:off x="1130300" y="2777262"/>
            <a:ext cx="10718799" cy="2339102"/>
          </a:xfrm>
          <a:prstGeom prst="rect">
            <a:avLst/>
          </a:prstGeom>
          <a:noFill/>
        </p:spPr>
        <p:txBody>
          <a:bodyPr wrap="square" rtlCol="0">
            <a:spAutoFit/>
          </a:bodyPr>
          <a:lstStyle/>
          <a:p>
            <a:r>
              <a:rPr lang="fr-FR" sz="2000" b="1" dirty="0"/>
              <a:t> 3 référentiels (outils d’évaluation) à construire</a:t>
            </a:r>
          </a:p>
          <a:p>
            <a:endParaRPr lang="fr-FR" dirty="0"/>
          </a:p>
          <a:p>
            <a:pPr marL="742950" lvl="1" indent="-285750">
              <a:buFont typeface="Arial" panose="020B0604020202020204" pitchFamily="34" charset="0"/>
              <a:buChar char="•"/>
            </a:pPr>
            <a:r>
              <a:rPr lang="fr-FR" dirty="0"/>
              <a:t>Référentiel APSA 1 (diapositives 10 et 11)</a:t>
            </a:r>
          </a:p>
          <a:p>
            <a:endParaRPr lang="fr-FR" dirty="0"/>
          </a:p>
          <a:p>
            <a:pPr marL="742950" lvl="1" indent="-285750">
              <a:buFont typeface="Arial" panose="020B0604020202020204" pitchFamily="34" charset="0"/>
              <a:buChar char="•"/>
            </a:pPr>
            <a:r>
              <a:rPr lang="fr-FR" dirty="0"/>
              <a:t>Référentiel APSA 2</a:t>
            </a:r>
          </a:p>
          <a:p>
            <a:endParaRPr lang="fr-FR" dirty="0"/>
          </a:p>
          <a:p>
            <a:pPr marL="742950" lvl="1" indent="-285750">
              <a:buFont typeface="Arial" panose="020B0604020202020204" pitchFamily="34" charset="0"/>
              <a:buChar char="•"/>
            </a:pPr>
            <a:r>
              <a:rPr lang="fr-FR" dirty="0"/>
              <a:t>Référentiel de la « production » </a:t>
            </a:r>
            <a:r>
              <a:rPr lang="fr-FR" i="1" dirty="0"/>
              <a:t>(écrit, portfolio, animation d’une situation d’enseignement)</a:t>
            </a:r>
          </a:p>
          <a:p>
            <a:r>
              <a:rPr lang="fr-FR" dirty="0"/>
              <a:t> en lien avec le </a:t>
            </a:r>
            <a:r>
              <a:rPr lang="fr-FR" b="1" dirty="0"/>
              <a:t>thème d’étude choisi par l’enseignant</a:t>
            </a:r>
          </a:p>
        </p:txBody>
      </p:sp>
      <p:sp>
        <p:nvSpPr>
          <p:cNvPr id="9" name="Espace réservé du pied de page 8">
            <a:extLst>
              <a:ext uri="{FF2B5EF4-FFF2-40B4-BE49-F238E27FC236}">
                <a16:creationId xmlns:a16="http://schemas.microsoft.com/office/drawing/2014/main" id="{F601E123-02E0-4578-8B3C-A209140694A5}"/>
              </a:ext>
            </a:extLst>
          </p:cNvPr>
          <p:cNvSpPr>
            <a:spLocks noGrp="1"/>
          </p:cNvSpPr>
          <p:nvPr>
            <p:ph type="ftr" sz="quarter" idx="11"/>
          </p:nvPr>
        </p:nvSpPr>
        <p:spPr/>
        <p:txBody>
          <a:bodyPr/>
          <a:lstStyle/>
          <a:p>
            <a:r>
              <a:rPr lang="fr-FR"/>
              <a:t>Inspection Pédagogique Régionale d'EPS -  Académie de Dijon</a:t>
            </a:r>
          </a:p>
        </p:txBody>
      </p:sp>
      <p:pic>
        <p:nvPicPr>
          <p:cNvPr id="10" name="Image 9">
            <a:extLst>
              <a:ext uri="{FF2B5EF4-FFF2-40B4-BE49-F238E27FC236}">
                <a16:creationId xmlns:a16="http://schemas.microsoft.com/office/drawing/2014/main" id="{6442B97C-E4D3-4E4A-AED2-DAD25D4928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Tree>
    <p:extLst>
      <p:ext uri="{BB962C8B-B14F-4D97-AF65-F5344CB8AC3E}">
        <p14:creationId xmlns:p14="http://schemas.microsoft.com/office/powerpoint/2010/main" val="3953194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2AB734B-F40A-42A2-BEC6-09E2513FEFB1}"/>
              </a:ext>
            </a:extLst>
          </p:cNvPr>
          <p:cNvSpPr txBox="1"/>
          <p:nvPr/>
        </p:nvSpPr>
        <p:spPr>
          <a:xfrm>
            <a:off x="2451099" y="897904"/>
            <a:ext cx="8978899" cy="1477328"/>
          </a:xfrm>
          <a:prstGeom prst="rect">
            <a:avLst/>
          </a:prstGeom>
          <a:noFill/>
        </p:spPr>
        <p:txBody>
          <a:bodyPr wrap="square" rtlCol="0">
            <a:spAutoFit/>
          </a:bodyPr>
          <a:lstStyle/>
          <a:p>
            <a:r>
              <a:rPr lang="fr-FR" dirty="0"/>
              <a:t>                                            </a:t>
            </a:r>
            <a:r>
              <a:rPr lang="fr-FR" b="1" dirty="0"/>
              <a:t>ETAPE 3.3.  EVALUATION EN PREMIERE</a:t>
            </a:r>
          </a:p>
          <a:p>
            <a:r>
              <a:rPr lang="fr-FR" i="1" dirty="0"/>
              <a:t>Conduite d’un projet collectif en relation avec 1 ou des thèmes d’étude proposés </a:t>
            </a:r>
          </a:p>
          <a:p>
            <a:endParaRPr lang="fr-FR" dirty="0"/>
          </a:p>
          <a:p>
            <a:r>
              <a:rPr lang="fr-FR" b="1" i="1" dirty="0">
                <a:solidFill>
                  <a:srgbClr val="FF0000"/>
                </a:solidFill>
              </a:rPr>
              <a:t>                                                                                                 A renseigner pour le 8 Novembre 2019</a:t>
            </a:r>
          </a:p>
          <a:p>
            <a:endParaRPr lang="fr-FR" dirty="0"/>
          </a:p>
        </p:txBody>
      </p:sp>
      <p:sp>
        <p:nvSpPr>
          <p:cNvPr id="8" name="ZoneTexte 7">
            <a:extLst>
              <a:ext uri="{FF2B5EF4-FFF2-40B4-BE49-F238E27FC236}">
                <a16:creationId xmlns:a16="http://schemas.microsoft.com/office/drawing/2014/main" id="{3E54716F-C2C4-4AE6-A130-3A140C83E4CA}"/>
              </a:ext>
            </a:extLst>
          </p:cNvPr>
          <p:cNvSpPr txBox="1"/>
          <p:nvPr/>
        </p:nvSpPr>
        <p:spPr>
          <a:xfrm>
            <a:off x="1130300" y="2777262"/>
            <a:ext cx="10718799" cy="2616101"/>
          </a:xfrm>
          <a:prstGeom prst="rect">
            <a:avLst/>
          </a:prstGeom>
          <a:noFill/>
        </p:spPr>
        <p:txBody>
          <a:bodyPr wrap="square" rtlCol="0">
            <a:spAutoFit/>
          </a:bodyPr>
          <a:lstStyle/>
          <a:p>
            <a:r>
              <a:rPr lang="fr-FR" sz="2000" b="1" dirty="0"/>
              <a:t> 3 référentiels (outils d’évaluation) à construire</a:t>
            </a:r>
          </a:p>
          <a:p>
            <a:endParaRPr lang="fr-FR" dirty="0"/>
          </a:p>
          <a:p>
            <a:pPr marL="1200150" lvl="2" indent="-285750">
              <a:buFont typeface="Arial" panose="020B0604020202020204" pitchFamily="34" charset="0"/>
              <a:buChar char="•"/>
            </a:pPr>
            <a:r>
              <a:rPr lang="fr-FR" dirty="0"/>
              <a:t>Référentiel APSA 1 (diapositives 10 et 11)</a:t>
            </a:r>
          </a:p>
          <a:p>
            <a:endParaRPr lang="fr-FR" dirty="0"/>
          </a:p>
          <a:p>
            <a:pPr marL="1200150" lvl="2" indent="-285750">
              <a:buFont typeface="Arial" panose="020B0604020202020204" pitchFamily="34" charset="0"/>
              <a:buChar char="•"/>
            </a:pPr>
            <a:r>
              <a:rPr lang="fr-FR" dirty="0"/>
              <a:t>Référentiel APSA 2</a:t>
            </a:r>
          </a:p>
          <a:p>
            <a:endParaRPr lang="fr-FR" dirty="0"/>
          </a:p>
          <a:p>
            <a:pPr marL="1200150" lvl="2" indent="-285750">
              <a:buFont typeface="Arial" panose="020B0604020202020204" pitchFamily="34" charset="0"/>
              <a:buChar char="•"/>
            </a:pPr>
            <a:r>
              <a:rPr lang="fr-FR" dirty="0"/>
              <a:t>Référentiel de la « production » (</a:t>
            </a:r>
            <a:r>
              <a:rPr lang="fr-FR" i="1" dirty="0"/>
              <a:t>en binôme, en groupe, en classe entière : ex organisation d’un raid nature, d’un spectacle, action caritative ou humanitaire ) </a:t>
            </a:r>
            <a:r>
              <a:rPr lang="fr-FR" dirty="0"/>
              <a:t>en lien avec le thème d’étude choisi</a:t>
            </a:r>
          </a:p>
          <a:p>
            <a:pPr marL="742950" lvl="1" indent="-285750">
              <a:buFont typeface="Arial" panose="020B0604020202020204" pitchFamily="34" charset="0"/>
              <a:buChar char="•"/>
            </a:pPr>
            <a:endParaRPr lang="fr-FR" b="1" dirty="0"/>
          </a:p>
        </p:txBody>
      </p:sp>
      <p:sp>
        <p:nvSpPr>
          <p:cNvPr id="9" name="Espace réservé du pied de page 8">
            <a:extLst>
              <a:ext uri="{FF2B5EF4-FFF2-40B4-BE49-F238E27FC236}">
                <a16:creationId xmlns:a16="http://schemas.microsoft.com/office/drawing/2014/main" id="{F601E123-02E0-4578-8B3C-A209140694A5}"/>
              </a:ext>
            </a:extLst>
          </p:cNvPr>
          <p:cNvSpPr>
            <a:spLocks noGrp="1"/>
          </p:cNvSpPr>
          <p:nvPr>
            <p:ph type="ftr" sz="quarter" idx="11"/>
          </p:nvPr>
        </p:nvSpPr>
        <p:spPr/>
        <p:txBody>
          <a:bodyPr/>
          <a:lstStyle/>
          <a:p>
            <a:r>
              <a:rPr lang="fr-FR"/>
              <a:t>Inspection Pédagogique Régionale d'EPS -  Académie de Dijon</a:t>
            </a:r>
          </a:p>
        </p:txBody>
      </p:sp>
      <p:pic>
        <p:nvPicPr>
          <p:cNvPr id="10" name="Image 9">
            <a:extLst>
              <a:ext uri="{FF2B5EF4-FFF2-40B4-BE49-F238E27FC236}">
                <a16:creationId xmlns:a16="http://schemas.microsoft.com/office/drawing/2014/main" id="{6442B97C-E4D3-4E4A-AED2-DAD25D4928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Tree>
    <p:extLst>
      <p:ext uri="{BB962C8B-B14F-4D97-AF65-F5344CB8AC3E}">
        <p14:creationId xmlns:p14="http://schemas.microsoft.com/office/powerpoint/2010/main" val="241562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B9365C41-4D66-48BA-BBDE-ADCB07C5B862}"/>
              </a:ext>
            </a:extLst>
          </p:cNvPr>
          <p:cNvSpPr>
            <a:spLocks noGrp="1"/>
          </p:cNvSpPr>
          <p:nvPr>
            <p:ph type="ftr" sz="quarter" idx="11"/>
          </p:nvPr>
        </p:nvSpPr>
        <p:spPr/>
        <p:txBody>
          <a:bodyPr/>
          <a:lstStyle/>
          <a:p>
            <a:r>
              <a:rPr lang="fr-FR"/>
              <a:t>Inspection Pédagogique Régionale d'EPS -  Académie de Dijon</a:t>
            </a:r>
          </a:p>
        </p:txBody>
      </p:sp>
      <p:pic>
        <p:nvPicPr>
          <p:cNvPr id="4" name="Image 3">
            <a:extLst>
              <a:ext uri="{FF2B5EF4-FFF2-40B4-BE49-F238E27FC236}">
                <a16:creationId xmlns:a16="http://schemas.microsoft.com/office/drawing/2014/main" id="{B863F924-7BB3-4E2D-B0D6-29058C562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293" y="281259"/>
            <a:ext cx="1155065" cy="1331262"/>
          </a:xfrm>
          <a:prstGeom prst="rect">
            <a:avLst/>
          </a:prstGeom>
        </p:spPr>
      </p:pic>
      <p:sp>
        <p:nvSpPr>
          <p:cNvPr id="5" name="Rectangle 4">
            <a:extLst>
              <a:ext uri="{FF2B5EF4-FFF2-40B4-BE49-F238E27FC236}">
                <a16:creationId xmlns:a16="http://schemas.microsoft.com/office/drawing/2014/main" id="{1F3EC753-3E58-4BC4-B21D-2694ED13248C}"/>
              </a:ext>
            </a:extLst>
          </p:cNvPr>
          <p:cNvSpPr/>
          <p:nvPr/>
        </p:nvSpPr>
        <p:spPr>
          <a:xfrm>
            <a:off x="2159000" y="1240369"/>
            <a:ext cx="9359900" cy="1231106"/>
          </a:xfrm>
          <a:prstGeom prst="rect">
            <a:avLst/>
          </a:prstGeom>
        </p:spPr>
        <p:txBody>
          <a:bodyPr wrap="square">
            <a:spAutoFit/>
          </a:bodyPr>
          <a:lstStyle/>
          <a:p>
            <a:r>
              <a:rPr lang="fr-FR" dirty="0"/>
              <a:t>                                              </a:t>
            </a:r>
            <a:r>
              <a:rPr lang="fr-FR" b="1" dirty="0"/>
              <a:t>ETAPE  3.4  EVALUATION EN TERMINALE</a:t>
            </a:r>
          </a:p>
          <a:p>
            <a:r>
              <a:rPr lang="fr-FR" i="1" dirty="0"/>
              <a:t>Conduite d’une étude en lien avec une thématique </a:t>
            </a:r>
            <a:r>
              <a:rPr lang="fr-FR" i="1" u="sng" dirty="0"/>
              <a:t>choisie par l’élève </a:t>
            </a:r>
            <a:r>
              <a:rPr lang="fr-FR" i="1" dirty="0"/>
              <a:t>et avec une/des </a:t>
            </a:r>
            <a:r>
              <a:rPr lang="fr-FR" i="1" u="sng" dirty="0"/>
              <a:t>APSA</a:t>
            </a:r>
          </a:p>
          <a:p>
            <a:r>
              <a:rPr lang="fr-FR" b="1" i="1" dirty="0">
                <a:solidFill>
                  <a:srgbClr val="FF0000"/>
                </a:solidFill>
              </a:rPr>
              <a:t>                                                                                            </a:t>
            </a:r>
          </a:p>
          <a:p>
            <a:r>
              <a:rPr lang="fr-FR" b="1" i="1" dirty="0">
                <a:solidFill>
                  <a:srgbClr val="FF0000"/>
                </a:solidFill>
              </a:rPr>
              <a:t>                                                                                                                  A renseigner pour le 20 juin 2020</a:t>
            </a:r>
          </a:p>
        </p:txBody>
      </p:sp>
      <p:sp>
        <p:nvSpPr>
          <p:cNvPr id="6" name="Rectangle 5">
            <a:extLst>
              <a:ext uri="{FF2B5EF4-FFF2-40B4-BE49-F238E27FC236}">
                <a16:creationId xmlns:a16="http://schemas.microsoft.com/office/drawing/2014/main" id="{AA7E323F-E61E-4927-9812-A652F5600364}"/>
              </a:ext>
            </a:extLst>
          </p:cNvPr>
          <p:cNvSpPr/>
          <p:nvPr/>
        </p:nvSpPr>
        <p:spPr>
          <a:xfrm>
            <a:off x="3048000" y="2706638"/>
            <a:ext cx="9144000" cy="2893100"/>
          </a:xfrm>
          <a:prstGeom prst="rect">
            <a:avLst/>
          </a:prstGeom>
        </p:spPr>
        <p:txBody>
          <a:bodyPr wrap="square">
            <a:spAutoFit/>
          </a:bodyPr>
          <a:lstStyle/>
          <a:p>
            <a:endParaRPr lang="fr-FR" dirty="0"/>
          </a:p>
          <a:p>
            <a:r>
              <a:rPr lang="fr-FR" sz="2000" dirty="0"/>
              <a:t>3 référentiels (outils d’évaluation) à construire :</a:t>
            </a:r>
          </a:p>
          <a:p>
            <a:endParaRPr lang="fr-FR" dirty="0"/>
          </a:p>
          <a:p>
            <a:pPr marL="742950" lvl="1" indent="-285750">
              <a:buFont typeface="Arial" panose="020B0604020202020204" pitchFamily="34" charset="0"/>
              <a:buChar char="•"/>
            </a:pPr>
            <a:r>
              <a:rPr lang="fr-FR" dirty="0"/>
              <a:t>Référentiel APSA 1 (diapositives 10 et 11)</a:t>
            </a:r>
          </a:p>
          <a:p>
            <a:endParaRPr lang="fr-FR" dirty="0"/>
          </a:p>
          <a:p>
            <a:pPr marL="742950" lvl="1" indent="-285750">
              <a:buFont typeface="Arial" panose="020B0604020202020204" pitchFamily="34" charset="0"/>
              <a:buChar char="•"/>
            </a:pPr>
            <a:r>
              <a:rPr lang="fr-FR" dirty="0"/>
              <a:t>Référentiel APSA 2</a:t>
            </a:r>
          </a:p>
          <a:p>
            <a:endParaRPr lang="fr-FR" dirty="0"/>
          </a:p>
          <a:p>
            <a:pPr marL="742950" lvl="1" indent="-285750">
              <a:buFont typeface="Arial" panose="020B0604020202020204" pitchFamily="34" charset="0"/>
              <a:buChar char="•"/>
            </a:pPr>
            <a:r>
              <a:rPr lang="fr-FR" dirty="0"/>
              <a:t>Référentiel de la « production »: un dossier </a:t>
            </a:r>
            <a:r>
              <a:rPr lang="fr-FR" b="1" dirty="0"/>
              <a:t>soutenu à l’oral qui</a:t>
            </a:r>
            <a:r>
              <a:rPr lang="fr-FR" dirty="0"/>
              <a:t> prend appui sur une science (physiologie, anatomie, psychologie, marketing..) et une technologie (numérique, techniques corporelles…). </a:t>
            </a:r>
            <a:endParaRPr lang="fr-FR" dirty="0">
              <a:solidFill>
                <a:srgbClr val="FF0000"/>
              </a:solidFill>
            </a:endParaRPr>
          </a:p>
        </p:txBody>
      </p:sp>
    </p:spTree>
    <p:extLst>
      <p:ext uri="{BB962C8B-B14F-4D97-AF65-F5344CB8AC3E}">
        <p14:creationId xmlns:p14="http://schemas.microsoft.com/office/powerpoint/2010/main" val="2457019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9EBCFA-075F-4FEC-988A-989E9BB7FDE2}"/>
              </a:ext>
            </a:extLst>
          </p:cNvPr>
          <p:cNvSpPr>
            <a:spLocks noGrp="1"/>
          </p:cNvSpPr>
          <p:nvPr>
            <p:ph type="title"/>
          </p:nvPr>
        </p:nvSpPr>
        <p:spPr>
          <a:xfrm>
            <a:off x="1365380" y="-77133"/>
            <a:ext cx="10515600" cy="550506"/>
          </a:xfrm>
        </p:spPr>
        <p:txBody>
          <a:bodyPr>
            <a:normAutofit/>
          </a:bodyPr>
          <a:lstStyle/>
          <a:p>
            <a:pPr algn="ctr"/>
            <a:r>
              <a:rPr lang="fr-FR" sz="1600" b="1" dirty="0"/>
              <a:t>Exemples de 2 parcours de formation en enseignement optionnel EPS </a:t>
            </a:r>
          </a:p>
        </p:txBody>
      </p:sp>
      <p:graphicFrame>
        <p:nvGraphicFramePr>
          <p:cNvPr id="6" name="Espace réservé du contenu 5">
            <a:extLst>
              <a:ext uri="{FF2B5EF4-FFF2-40B4-BE49-F238E27FC236}">
                <a16:creationId xmlns:a16="http://schemas.microsoft.com/office/drawing/2014/main" id="{EA40CFDE-11DF-4126-AB74-14A1DC313F16}"/>
              </a:ext>
            </a:extLst>
          </p:cNvPr>
          <p:cNvGraphicFramePr>
            <a:graphicFrameLocks noGrp="1"/>
          </p:cNvGraphicFramePr>
          <p:nvPr>
            <p:ph idx="1"/>
            <p:extLst>
              <p:ext uri="{D42A27DB-BD31-4B8C-83A1-F6EECF244321}">
                <p14:modId xmlns:p14="http://schemas.microsoft.com/office/powerpoint/2010/main" val="958309487"/>
              </p:ext>
            </p:extLst>
          </p:nvPr>
        </p:nvGraphicFramePr>
        <p:xfrm>
          <a:off x="0" y="396240"/>
          <a:ext cx="11880980" cy="6396454"/>
        </p:xfrm>
        <a:graphic>
          <a:graphicData uri="http://schemas.openxmlformats.org/drawingml/2006/table">
            <a:tbl>
              <a:tblPr firstRow="1" bandRow="1">
                <a:tableStyleId>{5C22544A-7EE6-4342-B048-85BDC9FD1C3A}</a:tableStyleId>
              </a:tblPr>
              <a:tblGrid>
                <a:gridCol w="1523180">
                  <a:extLst>
                    <a:ext uri="{9D8B030D-6E8A-4147-A177-3AD203B41FA5}">
                      <a16:colId xmlns:a16="http://schemas.microsoft.com/office/drawing/2014/main" val="1570226266"/>
                    </a:ext>
                  </a:extLst>
                </a:gridCol>
                <a:gridCol w="1713144">
                  <a:extLst>
                    <a:ext uri="{9D8B030D-6E8A-4147-A177-3AD203B41FA5}">
                      <a16:colId xmlns:a16="http://schemas.microsoft.com/office/drawing/2014/main" val="3387603432"/>
                    </a:ext>
                  </a:extLst>
                </a:gridCol>
                <a:gridCol w="2942577">
                  <a:extLst>
                    <a:ext uri="{9D8B030D-6E8A-4147-A177-3AD203B41FA5}">
                      <a16:colId xmlns:a16="http://schemas.microsoft.com/office/drawing/2014/main" val="1720928061"/>
                    </a:ext>
                  </a:extLst>
                </a:gridCol>
                <a:gridCol w="1468735">
                  <a:extLst>
                    <a:ext uri="{9D8B030D-6E8A-4147-A177-3AD203B41FA5}">
                      <a16:colId xmlns:a16="http://schemas.microsoft.com/office/drawing/2014/main" val="2636057302"/>
                    </a:ext>
                  </a:extLst>
                </a:gridCol>
                <a:gridCol w="1849705">
                  <a:extLst>
                    <a:ext uri="{9D8B030D-6E8A-4147-A177-3AD203B41FA5}">
                      <a16:colId xmlns:a16="http://schemas.microsoft.com/office/drawing/2014/main" val="1921372940"/>
                    </a:ext>
                  </a:extLst>
                </a:gridCol>
                <a:gridCol w="2383639">
                  <a:extLst>
                    <a:ext uri="{9D8B030D-6E8A-4147-A177-3AD203B41FA5}">
                      <a16:colId xmlns:a16="http://schemas.microsoft.com/office/drawing/2014/main" val="643409247"/>
                    </a:ext>
                  </a:extLst>
                </a:gridCol>
              </a:tblGrid>
              <a:tr h="343369">
                <a:tc gridSpan="3">
                  <a:txBody>
                    <a:bodyPr/>
                    <a:lstStyle/>
                    <a:p>
                      <a:pPr algn="ctr"/>
                      <a:r>
                        <a:rPr lang="fr-FR" dirty="0"/>
                        <a:t>EXEMPLE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hMerge="1">
                  <a:txBody>
                    <a:bodyPr/>
                    <a:lstStyle/>
                    <a:p>
                      <a:pPr algn="ctr"/>
                      <a:endParaRPr lang="fr-FR" dirty="0"/>
                    </a:p>
                  </a:txBody>
                  <a:tcPr>
                    <a:solidFill>
                      <a:schemeClr val="tx1">
                        <a:lumMod val="50000"/>
                        <a:lumOff val="50000"/>
                      </a:schemeClr>
                    </a:solidFill>
                  </a:tcPr>
                </a:tc>
                <a:tc hMerge="1">
                  <a:txBody>
                    <a:bodyPr/>
                    <a:lstStyle/>
                    <a:p>
                      <a:pPr algn="ctr"/>
                      <a:endParaRPr lang="fr-FR" dirty="0"/>
                    </a:p>
                  </a:txBody>
                  <a:tcPr>
                    <a:solidFill>
                      <a:schemeClr val="tx1">
                        <a:lumMod val="50000"/>
                        <a:lumOff val="50000"/>
                      </a:schemeClr>
                    </a:solidFill>
                  </a:tcPr>
                </a:tc>
                <a:tc gridSpan="3">
                  <a:txBody>
                    <a:bodyPr/>
                    <a:lstStyle/>
                    <a:p>
                      <a:pPr algn="ctr"/>
                      <a:r>
                        <a:rPr lang="fr-FR" dirty="0"/>
                        <a:t>EXEMPLE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hMerge="1">
                  <a:txBody>
                    <a:bodyPr/>
                    <a:lstStyle/>
                    <a:p>
                      <a:pPr algn="ctr"/>
                      <a:endParaRPr lang="fr-FR" dirty="0"/>
                    </a:p>
                  </a:txBody>
                  <a:tcPr>
                    <a:solidFill>
                      <a:schemeClr val="tx1">
                        <a:lumMod val="50000"/>
                        <a:lumOff val="50000"/>
                      </a:schemeClr>
                    </a:solidFill>
                  </a:tcPr>
                </a:tc>
                <a:tc hMerge="1">
                  <a:txBody>
                    <a:bodyPr/>
                    <a:lstStyle/>
                    <a:p>
                      <a:pPr algn="ctr"/>
                      <a:endParaRPr lang="fr-FR" dirty="0"/>
                    </a:p>
                  </a:txBody>
                  <a:tcPr>
                    <a:solidFill>
                      <a:schemeClr val="tx1">
                        <a:lumMod val="50000"/>
                        <a:lumOff val="50000"/>
                      </a:schemeClr>
                    </a:solidFill>
                  </a:tcPr>
                </a:tc>
                <a:extLst>
                  <a:ext uri="{0D108BD9-81ED-4DB2-BD59-A6C34878D82A}">
                    <a16:rowId xmlns:a16="http://schemas.microsoft.com/office/drawing/2014/main" val="3049961603"/>
                  </a:ext>
                </a:extLst>
              </a:tr>
              <a:tr h="343369">
                <a:tc>
                  <a:txBody>
                    <a:bodyPr/>
                    <a:lstStyle/>
                    <a:p>
                      <a:pPr algn="ctr"/>
                      <a:r>
                        <a:rPr lang="fr-FR" dirty="0"/>
                        <a:t>Classes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fr-FR" dirty="0"/>
                        <a:t>APSA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fr-FR" dirty="0"/>
                        <a:t>Thèmes d’étude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fr-FR" dirty="0"/>
                        <a:t>Classes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fr-FR" dirty="0"/>
                        <a:t>APSA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fr-FR" dirty="0"/>
                        <a:t>Thèmes d’étude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2310233817"/>
                  </a:ext>
                </a:extLst>
              </a:tr>
              <a:tr h="1688233">
                <a:tc>
                  <a:txBody>
                    <a:bodyPr/>
                    <a:lstStyle/>
                    <a:p>
                      <a:pPr algn="ctr"/>
                      <a:r>
                        <a:rPr lang="fr-FR" sz="1600" b="1" dirty="0"/>
                        <a:t>2nd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lang="fr-FR" sz="1600" dirty="0"/>
                    </a:p>
                    <a:p>
                      <a:r>
                        <a:rPr lang="fr-FR" sz="1600" b="1" dirty="0">
                          <a:solidFill>
                            <a:srgbClr val="C00000"/>
                          </a:solidFill>
                        </a:rPr>
                        <a:t>Musculation</a:t>
                      </a:r>
                    </a:p>
                    <a:p>
                      <a:r>
                        <a:rPr lang="fr-FR" sz="1600" dirty="0"/>
                        <a:t>Escalade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lang="fr-FR" sz="1600" dirty="0"/>
                    </a:p>
                    <a:p>
                      <a:r>
                        <a:rPr lang="fr-FR" sz="1600" dirty="0"/>
                        <a:t>-Prévention et protection des risques.</a:t>
                      </a:r>
                    </a:p>
                    <a:p>
                      <a:endParaRPr lang="fr-FR" sz="1600" dirty="0"/>
                    </a:p>
                    <a:p>
                      <a:r>
                        <a:rPr lang="fr-FR" sz="1600" dirty="0"/>
                        <a:t> -Santé</a:t>
                      </a:r>
                    </a:p>
                    <a:p>
                      <a:endParaRPr lang="fr-FR" sz="1600" dirty="0"/>
                    </a:p>
                    <a:p>
                      <a:r>
                        <a:rPr lang="fr-FR" sz="1600" dirty="0"/>
                        <a:t>-Environnement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fr-FR" sz="1600" b="1" dirty="0"/>
                        <a:t>2nd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fr-FR" sz="1600" b="1" dirty="0">
                          <a:solidFill>
                            <a:srgbClr val="C00000"/>
                          </a:solidFill>
                        </a:rPr>
                        <a:t>-</a:t>
                      </a:r>
                      <a:r>
                        <a:rPr lang="fr-FR" sz="1600" b="1" dirty="0" err="1">
                          <a:solidFill>
                            <a:srgbClr val="C00000"/>
                          </a:solidFill>
                        </a:rPr>
                        <a:t>Step</a:t>
                      </a:r>
                      <a:endParaRPr lang="fr-FR" sz="1600" b="1" dirty="0">
                        <a:solidFill>
                          <a:srgbClr val="C00000"/>
                        </a:solidFill>
                      </a:endParaRPr>
                    </a:p>
                    <a:p>
                      <a:r>
                        <a:rPr lang="fr-FR" sz="1600" dirty="0"/>
                        <a:t>-Tennis de table</a:t>
                      </a:r>
                    </a:p>
                    <a:p>
                      <a:r>
                        <a:rPr lang="fr-FR" sz="1600" dirty="0"/>
                        <a:t>-Course d’orientation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fr-FR" dirty="0"/>
                        <a:t>-Développement durable.</a:t>
                      </a:r>
                    </a:p>
                    <a:p>
                      <a:endParaRPr lang="fr-FR" dirty="0"/>
                    </a:p>
                    <a:p>
                      <a:r>
                        <a:rPr lang="fr-FR" dirty="0"/>
                        <a:t>-Environnement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68181810"/>
                  </a:ext>
                </a:extLst>
              </a:tr>
              <a:tr h="2146059">
                <a:tc>
                  <a:txBody>
                    <a:bodyPr/>
                    <a:lstStyle/>
                    <a:p>
                      <a:pPr algn="ctr"/>
                      <a:r>
                        <a:rPr lang="fr-FR" sz="1600" b="1" dirty="0"/>
                        <a:t>1ère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fr-FR" sz="1600" b="1" dirty="0">
                          <a:solidFill>
                            <a:srgbClr val="C00000"/>
                          </a:solidFill>
                        </a:rPr>
                        <a:t>Musculation</a:t>
                      </a:r>
                    </a:p>
                    <a:p>
                      <a:r>
                        <a:rPr lang="fr-FR" sz="1600" b="0" dirty="0">
                          <a:solidFill>
                            <a:schemeClr val="tx1"/>
                          </a:solidFill>
                        </a:rPr>
                        <a:t>Acrosport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fr-FR" sz="1600" dirty="0"/>
                        <a:t>-Métiers du sport.</a:t>
                      </a:r>
                    </a:p>
                    <a:p>
                      <a:endParaRPr lang="fr-FR" sz="1600" dirty="0"/>
                    </a:p>
                    <a:p>
                      <a:r>
                        <a:rPr lang="fr-FR" sz="1600" dirty="0"/>
                        <a:t>-Spectacle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fr-FR" sz="1600" b="1" dirty="0"/>
                        <a:t>1ère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600" dirty="0"/>
                    </a:p>
                    <a:p>
                      <a:r>
                        <a:rPr lang="fr-FR" sz="1600" b="1" dirty="0">
                          <a:solidFill>
                            <a:srgbClr val="C00000"/>
                          </a:solidFill>
                        </a:rPr>
                        <a:t>-</a:t>
                      </a:r>
                      <a:r>
                        <a:rPr lang="fr-FR" sz="1600" b="1" dirty="0" err="1">
                          <a:solidFill>
                            <a:srgbClr val="C00000"/>
                          </a:solidFill>
                        </a:rPr>
                        <a:t>Step</a:t>
                      </a:r>
                      <a:endParaRPr lang="fr-FR" sz="1600" b="1" dirty="0">
                        <a:solidFill>
                          <a:srgbClr val="C00000"/>
                        </a:solidFill>
                      </a:endParaRPr>
                    </a:p>
                    <a:p>
                      <a:r>
                        <a:rPr lang="fr-FR" sz="1600" dirty="0"/>
                        <a:t>-Danse</a:t>
                      </a:r>
                    </a:p>
                    <a:p>
                      <a:r>
                        <a:rPr lang="fr-FR" sz="1600" dirty="0"/>
                        <a:t>-Course de ½ fond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fr-FR" dirty="0"/>
                        <a:t>-Métier du sport.</a:t>
                      </a:r>
                    </a:p>
                    <a:p>
                      <a:endParaRPr lang="fr-FR" dirty="0"/>
                    </a:p>
                    <a:p>
                      <a:r>
                        <a:rPr lang="fr-FR" dirty="0"/>
                        <a:t>-Spectacle.</a:t>
                      </a:r>
                    </a:p>
                    <a:p>
                      <a:endParaRPr lang="fr-FR" dirty="0"/>
                    </a:p>
                    <a:p>
                      <a:r>
                        <a:rPr lang="fr-FR" dirty="0"/>
                        <a:t>-Santé.</a:t>
                      </a:r>
                    </a:p>
                    <a:p>
                      <a:endParaRPr lang="fr-FR" dirty="0"/>
                    </a:p>
                    <a:p>
                      <a:r>
                        <a:rPr lang="fr-FR" dirty="0"/>
                        <a:t>-Cultures corporelles</a:t>
                      </a:r>
                    </a:p>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35999751"/>
                  </a:ext>
                </a:extLst>
              </a:tr>
              <a:tr h="1001494">
                <a:tc>
                  <a:txBody>
                    <a:bodyPr/>
                    <a:lstStyle/>
                    <a:p>
                      <a:pPr algn="ctr"/>
                      <a:r>
                        <a:rPr lang="fr-FR" sz="1600" b="1" dirty="0"/>
                        <a:t>Terminale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fr-FR" sz="1600" b="1" dirty="0">
                          <a:solidFill>
                            <a:srgbClr val="C00000"/>
                          </a:solidFill>
                        </a:rPr>
                        <a:t>Musculation</a:t>
                      </a:r>
                    </a:p>
                    <a:p>
                      <a:r>
                        <a:rPr lang="fr-FR" sz="1600" b="0" dirty="0">
                          <a:solidFill>
                            <a:schemeClr val="tx1"/>
                          </a:solidFill>
                        </a:rPr>
                        <a:t>Escalade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lang="fr-FR" sz="1600" dirty="0"/>
                    </a:p>
                    <a:p>
                      <a:r>
                        <a:rPr lang="fr-FR" sz="1600" dirty="0"/>
                        <a:t>Au choix de l’élève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fr-FR" sz="1600" b="1" dirty="0"/>
                        <a:t>Terminale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sz="1600" dirty="0"/>
                    </a:p>
                    <a:p>
                      <a:r>
                        <a:rPr lang="fr-FR" sz="1600" dirty="0"/>
                        <a:t>-</a:t>
                      </a:r>
                      <a:r>
                        <a:rPr lang="fr-FR" sz="1600" b="1" dirty="0" err="1">
                          <a:solidFill>
                            <a:srgbClr val="C00000"/>
                          </a:solidFill>
                        </a:rPr>
                        <a:t>Step</a:t>
                      </a:r>
                      <a:endParaRPr lang="fr-FR" sz="1600" b="1" dirty="0">
                        <a:solidFill>
                          <a:srgbClr val="C00000"/>
                        </a:solidFill>
                      </a:endParaRPr>
                    </a:p>
                    <a:p>
                      <a:r>
                        <a:rPr lang="fr-FR" sz="1600" dirty="0"/>
                        <a:t>-Volley-ball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fr-FR" dirty="0"/>
                    </a:p>
                    <a:p>
                      <a:r>
                        <a:rPr lang="fr-FR" dirty="0"/>
                        <a:t>Au choix de l’élève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19504295"/>
                  </a:ext>
                </a:extLst>
              </a:tr>
              <a:tr h="543668">
                <a:tc gridSpan="3">
                  <a:txBody>
                    <a:bodyPr/>
                    <a:lstStyle/>
                    <a:p>
                      <a:r>
                        <a:rPr lang="fr-FR" sz="1600" b="1" dirty="0"/>
                        <a:t>- 3 APSA / 3 CA dont 1 programmée 3 fois (musculation)</a:t>
                      </a:r>
                    </a:p>
                    <a:p>
                      <a:r>
                        <a:rPr lang="fr-FR" sz="1600" b="1" dirty="0"/>
                        <a:t>- 5 thèmes d’études différents sur le parcours 2</a:t>
                      </a:r>
                      <a:r>
                        <a:rPr lang="fr-FR" sz="1600" b="1" baseline="30000" dirty="0"/>
                        <a:t>nd</a:t>
                      </a:r>
                      <a:r>
                        <a:rPr lang="fr-FR" sz="1600" b="1" dirty="0"/>
                        <a:t>/1</a:t>
                      </a:r>
                      <a:r>
                        <a:rPr lang="fr-FR" sz="1600" b="1" baseline="30000" dirty="0"/>
                        <a:t>ère</a:t>
                      </a:r>
                      <a:r>
                        <a:rPr lang="fr-FR" sz="1600"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lang="fr-FR" dirty="0"/>
                    </a:p>
                  </a:txBody>
                  <a:tcPr/>
                </a:tc>
                <a:tc hMerge="1">
                  <a:txBody>
                    <a:bodyPr/>
                    <a:lstStyle/>
                    <a:p>
                      <a:endParaRPr lang="fr-FR" dirty="0"/>
                    </a:p>
                  </a:txBody>
                  <a:tcPr/>
                </a:tc>
                <a:tc gridSpan="3">
                  <a:txBody>
                    <a:bodyPr/>
                    <a:lstStyle/>
                    <a:p>
                      <a:r>
                        <a:rPr lang="fr-FR" sz="1600" b="1" dirty="0"/>
                        <a:t>- 6 APSA/5 CA dont 1 programmée 3 fois (</a:t>
                      </a:r>
                      <a:r>
                        <a:rPr lang="fr-FR" sz="1600" b="1" dirty="0" err="1"/>
                        <a:t>Step</a:t>
                      </a:r>
                      <a:r>
                        <a:rPr lang="fr-FR" sz="1600" b="1" dirty="0"/>
                        <a:t>)</a:t>
                      </a:r>
                    </a:p>
                    <a:p>
                      <a:r>
                        <a:rPr lang="fr-FR" sz="1600" b="1" dirty="0"/>
                        <a:t>- 5 thèmes d’étude différents sur le parcours 2</a:t>
                      </a:r>
                      <a:r>
                        <a:rPr lang="fr-FR" sz="1600" b="1" baseline="30000" dirty="0"/>
                        <a:t>nd</a:t>
                      </a:r>
                      <a:r>
                        <a:rPr lang="fr-FR" sz="1600" b="1" dirty="0"/>
                        <a:t>/1</a:t>
                      </a:r>
                      <a:r>
                        <a:rPr lang="fr-FR" sz="1600" b="1" baseline="30000" dirty="0"/>
                        <a:t>ère</a:t>
                      </a:r>
                      <a:endParaRPr lang="fr-FR"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665608567"/>
                  </a:ext>
                </a:extLst>
              </a:tr>
            </a:tbl>
          </a:graphicData>
        </a:graphic>
      </p:graphicFrame>
      <p:sp>
        <p:nvSpPr>
          <p:cNvPr id="3" name="ZoneTexte 2">
            <a:extLst>
              <a:ext uri="{FF2B5EF4-FFF2-40B4-BE49-F238E27FC236}">
                <a16:creationId xmlns:a16="http://schemas.microsoft.com/office/drawing/2014/main" id="{E30B70E7-9808-4F19-A30D-3A8E2A8D1024}"/>
              </a:ext>
            </a:extLst>
          </p:cNvPr>
          <p:cNvSpPr txBox="1"/>
          <p:nvPr/>
        </p:nvSpPr>
        <p:spPr>
          <a:xfrm>
            <a:off x="0" y="13454"/>
            <a:ext cx="2368725" cy="369332"/>
          </a:xfrm>
          <a:prstGeom prst="rect">
            <a:avLst/>
          </a:prstGeom>
          <a:noFill/>
        </p:spPr>
        <p:txBody>
          <a:bodyPr wrap="none" rtlCol="0">
            <a:spAutoFit/>
          </a:bodyPr>
          <a:lstStyle/>
          <a:p>
            <a:r>
              <a:rPr lang="fr-FR" dirty="0"/>
              <a:t> ANNEXE   </a:t>
            </a:r>
            <a:r>
              <a:rPr lang="fr-FR" sz="1400" dirty="0"/>
              <a:t>L’ OPTION EPS   </a:t>
            </a:r>
          </a:p>
        </p:txBody>
      </p:sp>
    </p:spTree>
    <p:extLst>
      <p:ext uri="{BB962C8B-B14F-4D97-AF65-F5344CB8AC3E}">
        <p14:creationId xmlns:p14="http://schemas.microsoft.com/office/powerpoint/2010/main" val="2205363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46FE8A1-3207-40C9-8559-78FC6B60E045}"/>
              </a:ext>
            </a:extLst>
          </p:cNvPr>
          <p:cNvSpPr txBox="1"/>
          <p:nvPr/>
        </p:nvSpPr>
        <p:spPr>
          <a:xfrm>
            <a:off x="2421631" y="756440"/>
            <a:ext cx="9381952" cy="1508105"/>
          </a:xfrm>
          <a:prstGeom prst="rect">
            <a:avLst/>
          </a:prstGeom>
          <a:noFill/>
        </p:spPr>
        <p:txBody>
          <a:bodyPr wrap="square" rtlCol="0">
            <a:spAutoFit/>
          </a:bodyPr>
          <a:lstStyle/>
          <a:p>
            <a:pPr marR="0" lvl="0" indent="0" fontAlgn="auto">
              <a:lnSpc>
                <a:spcPct val="100000"/>
              </a:lnSpc>
              <a:spcBef>
                <a:spcPts val="0"/>
              </a:spcBef>
              <a:spcAft>
                <a:spcPts val="0"/>
              </a:spcAft>
              <a:buClrTx/>
              <a:buSzTx/>
              <a:buFontTx/>
              <a:buNone/>
              <a:tabLst/>
              <a:defRPr/>
            </a:pPr>
            <a:r>
              <a:rPr lang="fr-FR" b="1" dirty="0"/>
              <a:t>ETAPE 4  : DETERMINER DES INDICATEURS D’EVALUATION PERMETTANT DE MESURER, À UNE ÉCHÉANCE DONNÉE, L’ATTEINTE OU NON DES OBJECTIFS FIXÉS.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srgbClr val="FF0000"/>
                </a:solidFill>
                <a:effectLst/>
                <a:uLnTx/>
                <a:uFillTx/>
                <a:latin typeface="Calibri"/>
                <a:ea typeface="+mn-ea"/>
                <a:cs typeface="+mn-cs"/>
              </a:rPr>
              <a:t>                                                                                                                  A renseigner pour le 20 juin 2020</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Espace réservé du pied de page 2">
            <a:extLst>
              <a:ext uri="{FF2B5EF4-FFF2-40B4-BE49-F238E27FC236}">
                <a16:creationId xmlns:a16="http://schemas.microsoft.com/office/drawing/2014/main" id="{2DA0EB9E-E9F1-4C26-8FA0-7101C5B43F4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prstClr val="black">
                    <a:tint val="75000"/>
                  </a:prstClr>
                </a:solidFill>
                <a:effectLst/>
                <a:uLnTx/>
                <a:uFillTx/>
                <a:latin typeface="Calibri"/>
                <a:ea typeface="+mn-ea"/>
                <a:cs typeface="+mn-cs"/>
              </a:rPr>
              <a:t>Inspection Pédagogique Régionale d'EPS -  Académie de Dijon</a:t>
            </a:r>
          </a:p>
        </p:txBody>
      </p:sp>
      <p:pic>
        <p:nvPicPr>
          <p:cNvPr id="4" name="Image 3">
            <a:extLst>
              <a:ext uri="{FF2B5EF4-FFF2-40B4-BE49-F238E27FC236}">
                <a16:creationId xmlns:a16="http://schemas.microsoft.com/office/drawing/2014/main" id="{E944546A-BED9-47AA-ADB1-9827E8FC6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2"/>
            <a:ext cx="1273040" cy="1467233"/>
          </a:xfrm>
          <a:prstGeom prst="rect">
            <a:avLst/>
          </a:prstGeom>
        </p:spPr>
      </p:pic>
      <p:sp>
        <p:nvSpPr>
          <p:cNvPr id="5" name="ZoneTexte 4">
            <a:extLst>
              <a:ext uri="{FF2B5EF4-FFF2-40B4-BE49-F238E27FC236}">
                <a16:creationId xmlns:a16="http://schemas.microsoft.com/office/drawing/2014/main" id="{7632009F-0E9F-4B42-A61E-70C7F81DD693}"/>
              </a:ext>
            </a:extLst>
          </p:cNvPr>
          <p:cNvSpPr txBox="1"/>
          <p:nvPr/>
        </p:nvSpPr>
        <p:spPr>
          <a:xfrm>
            <a:off x="561703" y="2607446"/>
            <a:ext cx="11549380"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prstClr val="black"/>
                </a:solidFill>
                <a:effectLst/>
                <a:uLnTx/>
                <a:uFillTx/>
                <a:latin typeface="Calibri"/>
                <a:ea typeface="+mn-ea"/>
                <a:cs typeface="+mn-cs"/>
              </a:rPr>
              <a:t>INDICATEURS OBJECTIFS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Moyenne des élèves dans l’enseignement optionnel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Résultats scolaires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Orientation vers les métiers du sport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Taux de réussite dans le supérieur à n+1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Evolution des effectifs et suivi des cohortes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solidFill>
                  <a:prstClr val="black"/>
                </a:solidFill>
                <a:latin typeface="Calibri"/>
              </a:rPr>
              <a:t>Etc.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prstClr val="black"/>
                </a:solidFill>
                <a:effectLst/>
                <a:uLnTx/>
                <a:uFillTx/>
                <a:latin typeface="Calibri"/>
                <a:ea typeface="+mn-ea"/>
                <a:cs typeface="+mn-cs"/>
              </a:rPr>
              <a:t>INDICATEURS SUBJECTIFS </a:t>
            </a:r>
            <a:r>
              <a:rPr kumimoji="0" lang="fr-FR" sz="1800" b="0" i="0" u="none" strike="noStrike" kern="1200" cap="none" spc="0" normalizeH="0" baseline="0" noProof="0" dirty="0">
                <a:ln>
                  <a:noFill/>
                </a:ln>
                <a:solidFill>
                  <a:prstClr val="black"/>
                </a:solidFill>
                <a:effectLst/>
                <a:uLnTx/>
                <a:uFillTx/>
                <a:latin typeface="Calibri"/>
                <a:ea typeface="+mn-ea"/>
                <a:cs typeface="+mn-cs"/>
              </a:rPr>
              <a:t>: </a:t>
            </a:r>
          </a:p>
          <a:p>
            <a:pPr marL="285750" lvl="0" indent="-285750">
              <a:buFont typeface="Arial" panose="020B0604020202020204" pitchFamily="34" charset="0"/>
              <a:buChar char="•"/>
              <a:defRPr/>
            </a:pPr>
            <a:r>
              <a:rPr lang="fr-FR" dirty="0">
                <a:solidFill>
                  <a:prstClr val="black"/>
                </a:solidFill>
              </a:rPr>
              <a:t>Impact sur le climat scolaire</a:t>
            </a:r>
          </a:p>
          <a:p>
            <a:pPr marL="285750" lvl="0" indent="-285750">
              <a:buFont typeface="Arial" panose="020B0604020202020204" pitchFamily="34" charset="0"/>
              <a:buChar char="•"/>
              <a:defRPr/>
            </a:pPr>
            <a:r>
              <a:rPr lang="fr-FR" dirty="0">
                <a:solidFill>
                  <a:prstClr val="black"/>
                </a:solidFill>
              </a:rPr>
              <a:t>Rayonnement</a:t>
            </a:r>
          </a:p>
          <a:p>
            <a:pPr marL="285750" lvl="0" indent="-285750">
              <a:buFont typeface="Arial" panose="020B0604020202020204" pitchFamily="34" charset="0"/>
              <a:buChar char="•"/>
              <a:defRPr/>
            </a:pPr>
            <a:r>
              <a:rPr lang="fr-FR" dirty="0">
                <a:solidFill>
                  <a:prstClr val="black"/>
                </a:solidFill>
              </a:rPr>
              <a:t>Estime de soi</a:t>
            </a:r>
          </a:p>
          <a:p>
            <a:pPr marL="285750" lvl="0" indent="-285750">
              <a:buFont typeface="Arial" panose="020B0604020202020204" pitchFamily="34" charset="0"/>
              <a:buChar char="•"/>
              <a:defRPr/>
            </a:pPr>
            <a:r>
              <a:rPr lang="fr-FR" dirty="0">
                <a:solidFill>
                  <a:prstClr val="black"/>
                </a:solidFill>
              </a:rPr>
              <a:t>Etc.</a:t>
            </a:r>
          </a:p>
        </p:txBody>
      </p:sp>
    </p:spTree>
    <p:extLst>
      <p:ext uri="{BB962C8B-B14F-4D97-AF65-F5344CB8AC3E}">
        <p14:creationId xmlns:p14="http://schemas.microsoft.com/office/powerpoint/2010/main" val="1294393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5A99F17-73D9-4C4E-BF4C-0BA49F0C8B9D}"/>
              </a:ext>
            </a:extLst>
          </p:cNvPr>
          <p:cNvSpPr txBox="1"/>
          <p:nvPr/>
        </p:nvSpPr>
        <p:spPr>
          <a:xfrm>
            <a:off x="3873500" y="571500"/>
            <a:ext cx="184731" cy="369332"/>
          </a:xfrm>
          <a:prstGeom prst="rect">
            <a:avLst/>
          </a:prstGeom>
          <a:noFill/>
        </p:spPr>
        <p:txBody>
          <a:bodyPr wrap="none" rtlCol="0">
            <a:spAutoFit/>
          </a:bodyPr>
          <a:lstStyle/>
          <a:p>
            <a:endParaRPr lang="fr-FR" dirty="0"/>
          </a:p>
        </p:txBody>
      </p:sp>
      <p:sp>
        <p:nvSpPr>
          <p:cNvPr id="3" name="ZoneTexte 2">
            <a:extLst>
              <a:ext uri="{FF2B5EF4-FFF2-40B4-BE49-F238E27FC236}">
                <a16:creationId xmlns:a16="http://schemas.microsoft.com/office/drawing/2014/main" id="{8848C5C6-DB28-4A3A-8646-8955B99B2926}"/>
              </a:ext>
            </a:extLst>
          </p:cNvPr>
          <p:cNvSpPr txBox="1"/>
          <p:nvPr/>
        </p:nvSpPr>
        <p:spPr>
          <a:xfrm>
            <a:off x="1496030" y="944076"/>
            <a:ext cx="8540750" cy="584775"/>
          </a:xfrm>
          <a:prstGeom prst="rect">
            <a:avLst/>
          </a:prstGeom>
          <a:noFill/>
        </p:spPr>
        <p:txBody>
          <a:bodyPr wrap="square" rtlCol="0">
            <a:spAutoFit/>
          </a:bodyPr>
          <a:lstStyle/>
          <a:p>
            <a:r>
              <a:rPr lang="fr-FR" sz="3200" b="1" dirty="0">
                <a:solidFill>
                  <a:prstClr val="black"/>
                </a:solidFill>
              </a:rPr>
              <a:t>LES SECTIONS SPORTIVES SCOLAIRES</a:t>
            </a:r>
          </a:p>
        </p:txBody>
      </p:sp>
      <p:sp>
        <p:nvSpPr>
          <p:cNvPr id="11" name="Rectangle 10">
            <a:extLst>
              <a:ext uri="{FF2B5EF4-FFF2-40B4-BE49-F238E27FC236}">
                <a16:creationId xmlns:a16="http://schemas.microsoft.com/office/drawing/2014/main" id="{0C4293CD-4394-4056-AB30-16B9DBA73E1A}"/>
              </a:ext>
            </a:extLst>
          </p:cNvPr>
          <p:cNvSpPr/>
          <p:nvPr/>
        </p:nvSpPr>
        <p:spPr>
          <a:xfrm>
            <a:off x="3060700" y="4021985"/>
            <a:ext cx="9131300" cy="646331"/>
          </a:xfrm>
          <a:prstGeom prst="rect">
            <a:avLst/>
          </a:prstGeom>
        </p:spPr>
        <p:txBody>
          <a:bodyPr wrap="square">
            <a:spAutoFit/>
          </a:bodyPr>
          <a:lstStyle/>
          <a:p>
            <a:r>
              <a:rPr lang="fr-FR" dirty="0"/>
              <a:t> </a:t>
            </a:r>
          </a:p>
          <a:p>
            <a:r>
              <a:rPr lang="fr-FR" dirty="0">
                <a:hlinkClick r:id="rId2"/>
              </a:rPr>
              <a:t>https://www.education.gouv.fr/pid285/bulletin_officiel.html?cid_bo=57926</a:t>
            </a:r>
            <a:r>
              <a:rPr lang="fr-FR" dirty="0"/>
              <a:t> </a:t>
            </a:r>
          </a:p>
        </p:txBody>
      </p:sp>
      <p:sp>
        <p:nvSpPr>
          <p:cNvPr id="5" name="ZoneTexte 4">
            <a:extLst>
              <a:ext uri="{FF2B5EF4-FFF2-40B4-BE49-F238E27FC236}">
                <a16:creationId xmlns:a16="http://schemas.microsoft.com/office/drawing/2014/main" id="{17D37AC7-D1F4-4775-A727-3DC30CDB849A}"/>
              </a:ext>
            </a:extLst>
          </p:cNvPr>
          <p:cNvSpPr txBox="1"/>
          <p:nvPr/>
        </p:nvSpPr>
        <p:spPr>
          <a:xfrm>
            <a:off x="2991398" y="2610951"/>
            <a:ext cx="7108997" cy="369332"/>
          </a:xfrm>
          <a:prstGeom prst="rect">
            <a:avLst/>
          </a:prstGeom>
          <a:noFill/>
        </p:spPr>
        <p:txBody>
          <a:bodyPr wrap="none" rtlCol="0">
            <a:spAutoFit/>
          </a:bodyPr>
          <a:lstStyle/>
          <a:p>
            <a:r>
              <a:rPr lang="fr-FR" dirty="0"/>
              <a:t>Déposer le projet de la section et la convention avec le partenaire  sportif </a:t>
            </a:r>
          </a:p>
        </p:txBody>
      </p:sp>
      <p:sp>
        <p:nvSpPr>
          <p:cNvPr id="6" name="Espace réservé du pied de page 5">
            <a:extLst>
              <a:ext uri="{FF2B5EF4-FFF2-40B4-BE49-F238E27FC236}">
                <a16:creationId xmlns:a16="http://schemas.microsoft.com/office/drawing/2014/main" id="{A26EF8DD-F307-4FAD-9C35-493223C0979F}"/>
              </a:ext>
            </a:extLst>
          </p:cNvPr>
          <p:cNvSpPr>
            <a:spLocks noGrp="1"/>
          </p:cNvSpPr>
          <p:nvPr>
            <p:ph type="ftr" sz="quarter" idx="11"/>
          </p:nvPr>
        </p:nvSpPr>
        <p:spPr/>
        <p:txBody>
          <a:bodyPr/>
          <a:lstStyle/>
          <a:p>
            <a:r>
              <a:rPr lang="fr-FR"/>
              <a:t>Inspection Pédagogique Régionale d'EPS -  Académie de Dijon</a:t>
            </a:r>
          </a:p>
        </p:txBody>
      </p:sp>
      <p:pic>
        <p:nvPicPr>
          <p:cNvPr id="9" name="Image 8">
            <a:extLst>
              <a:ext uri="{FF2B5EF4-FFF2-40B4-BE49-F238E27FC236}">
                <a16:creationId xmlns:a16="http://schemas.microsoft.com/office/drawing/2014/main" id="{6154326B-3138-468C-95DD-E8F4951396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8" name="Rectangle 7">
            <a:extLst>
              <a:ext uri="{FF2B5EF4-FFF2-40B4-BE49-F238E27FC236}">
                <a16:creationId xmlns:a16="http://schemas.microsoft.com/office/drawing/2014/main" id="{7EA94B19-01FA-464A-89A8-5A45802177C7}"/>
              </a:ext>
            </a:extLst>
          </p:cNvPr>
          <p:cNvSpPr/>
          <p:nvPr/>
        </p:nvSpPr>
        <p:spPr>
          <a:xfrm>
            <a:off x="8431509" y="1483479"/>
            <a:ext cx="3708066" cy="369332"/>
          </a:xfrm>
          <a:prstGeom prst="rect">
            <a:avLst/>
          </a:prstGeom>
        </p:spPr>
        <p:txBody>
          <a:bodyPr wrap="none">
            <a:spAutoFit/>
          </a:bodyPr>
          <a:lstStyle/>
          <a:p>
            <a:r>
              <a:rPr lang="fr-FR" b="1" i="1" dirty="0">
                <a:solidFill>
                  <a:srgbClr val="FF0000"/>
                </a:solidFill>
              </a:rPr>
              <a:t>       A renseigner pour le 20 juin 2020</a:t>
            </a:r>
            <a:endParaRPr lang="fr-FR" dirty="0"/>
          </a:p>
        </p:txBody>
      </p:sp>
    </p:spTree>
    <p:extLst>
      <p:ext uri="{BB962C8B-B14F-4D97-AF65-F5344CB8AC3E}">
        <p14:creationId xmlns:p14="http://schemas.microsoft.com/office/powerpoint/2010/main" val="1599280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A6A65A8-BD89-41AA-9837-BDEB01215B05}"/>
              </a:ext>
            </a:extLst>
          </p:cNvPr>
          <p:cNvSpPr txBox="1"/>
          <p:nvPr/>
        </p:nvSpPr>
        <p:spPr>
          <a:xfrm>
            <a:off x="1658984" y="480821"/>
            <a:ext cx="9823267" cy="954107"/>
          </a:xfrm>
          <a:prstGeom prst="rect">
            <a:avLst/>
          </a:prstGeom>
          <a:noFill/>
        </p:spPr>
        <p:txBody>
          <a:bodyPr wrap="square" rtlCol="0">
            <a:spAutoFit/>
          </a:bodyPr>
          <a:lstStyle/>
          <a:p>
            <a:r>
              <a:rPr lang="fr-FR" sz="3200" b="1" dirty="0">
                <a:solidFill>
                  <a:prstClr val="black"/>
                </a:solidFill>
              </a:rPr>
              <a:t>AUTRES ENSEIGNEMENTS : </a:t>
            </a:r>
          </a:p>
          <a:p>
            <a:r>
              <a:rPr lang="fr-FR" sz="2400" dirty="0">
                <a:solidFill>
                  <a:prstClr val="black"/>
                </a:solidFill>
              </a:rPr>
              <a:t>spécialité Art - Danse, option danse, baccalauréat technologique 2STMD…</a:t>
            </a:r>
          </a:p>
        </p:txBody>
      </p:sp>
      <p:sp>
        <p:nvSpPr>
          <p:cNvPr id="3" name="ZoneTexte 2">
            <a:extLst>
              <a:ext uri="{FF2B5EF4-FFF2-40B4-BE49-F238E27FC236}">
                <a16:creationId xmlns:a16="http://schemas.microsoft.com/office/drawing/2014/main" id="{3192735B-8F75-41C4-976A-A600503B99D7}"/>
              </a:ext>
            </a:extLst>
          </p:cNvPr>
          <p:cNvSpPr txBox="1"/>
          <p:nvPr/>
        </p:nvSpPr>
        <p:spPr>
          <a:xfrm>
            <a:off x="2259874" y="3393438"/>
            <a:ext cx="9222377" cy="369332"/>
          </a:xfrm>
          <a:prstGeom prst="rect">
            <a:avLst/>
          </a:prstGeom>
          <a:noFill/>
        </p:spPr>
        <p:txBody>
          <a:bodyPr wrap="square" rtlCol="0">
            <a:spAutoFit/>
          </a:bodyPr>
          <a:lstStyle/>
          <a:p>
            <a:r>
              <a:rPr lang="fr-FR" dirty="0"/>
              <a:t>Modalités d’organisation de l’enseignement, d’encadrement et d’évaluation</a:t>
            </a:r>
          </a:p>
        </p:txBody>
      </p:sp>
      <p:sp>
        <p:nvSpPr>
          <p:cNvPr id="5" name="Espace réservé du pied de page 4">
            <a:extLst>
              <a:ext uri="{FF2B5EF4-FFF2-40B4-BE49-F238E27FC236}">
                <a16:creationId xmlns:a16="http://schemas.microsoft.com/office/drawing/2014/main" id="{8CE85167-2609-491B-B913-015D75093BA0}"/>
              </a:ext>
            </a:extLst>
          </p:cNvPr>
          <p:cNvSpPr>
            <a:spLocks noGrp="1"/>
          </p:cNvSpPr>
          <p:nvPr>
            <p:ph type="ftr" sz="quarter" idx="11"/>
          </p:nvPr>
        </p:nvSpPr>
        <p:spPr/>
        <p:txBody>
          <a:bodyPr/>
          <a:lstStyle/>
          <a:p>
            <a:r>
              <a:rPr lang="fr-FR"/>
              <a:t>Inspection Pédagogique Régionale d'EPS -  Académie de Dijon</a:t>
            </a:r>
          </a:p>
        </p:txBody>
      </p:sp>
      <p:pic>
        <p:nvPicPr>
          <p:cNvPr id="6" name="Image 5">
            <a:extLst>
              <a:ext uri="{FF2B5EF4-FFF2-40B4-BE49-F238E27FC236}">
                <a16:creationId xmlns:a16="http://schemas.microsoft.com/office/drawing/2014/main" id="{1F248402-6D3F-47FD-80FC-2C2D97CF5A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5" y="232273"/>
            <a:ext cx="1155065" cy="1331262"/>
          </a:xfrm>
          <a:prstGeom prst="rect">
            <a:avLst/>
          </a:prstGeom>
        </p:spPr>
      </p:pic>
      <p:sp>
        <p:nvSpPr>
          <p:cNvPr id="7" name="Rectangle 6">
            <a:extLst>
              <a:ext uri="{FF2B5EF4-FFF2-40B4-BE49-F238E27FC236}">
                <a16:creationId xmlns:a16="http://schemas.microsoft.com/office/drawing/2014/main" id="{B237BC5D-B6A9-4ADC-AF9C-2F6075CC1062}"/>
              </a:ext>
            </a:extLst>
          </p:cNvPr>
          <p:cNvSpPr/>
          <p:nvPr/>
        </p:nvSpPr>
        <p:spPr>
          <a:xfrm>
            <a:off x="8737586" y="1776969"/>
            <a:ext cx="3337773" cy="369332"/>
          </a:xfrm>
          <a:prstGeom prst="rect">
            <a:avLst/>
          </a:prstGeom>
        </p:spPr>
        <p:txBody>
          <a:bodyPr wrap="none">
            <a:spAutoFit/>
          </a:bodyPr>
          <a:lstStyle/>
          <a:p>
            <a:r>
              <a:rPr lang="fr-FR" b="1" dirty="0">
                <a:solidFill>
                  <a:srgbClr val="FF0000"/>
                </a:solidFill>
              </a:rPr>
              <a:t>A </a:t>
            </a:r>
            <a:r>
              <a:rPr lang="fr-FR" b="1" i="1" dirty="0">
                <a:solidFill>
                  <a:srgbClr val="FF0000"/>
                </a:solidFill>
              </a:rPr>
              <a:t>renseigner pour le 20 juin 2020</a:t>
            </a:r>
            <a:endParaRPr lang="fr-FR" b="1" dirty="0">
              <a:solidFill>
                <a:srgbClr val="FF0000"/>
              </a:solidFill>
            </a:endParaRPr>
          </a:p>
        </p:txBody>
      </p:sp>
    </p:spTree>
    <p:extLst>
      <p:ext uri="{BB962C8B-B14F-4D97-AF65-F5344CB8AC3E}">
        <p14:creationId xmlns:p14="http://schemas.microsoft.com/office/powerpoint/2010/main" val="299832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199015C-C986-4441-B34D-4101E21A67B5}"/>
              </a:ext>
            </a:extLst>
          </p:cNvPr>
          <p:cNvSpPr txBox="1"/>
          <p:nvPr/>
        </p:nvSpPr>
        <p:spPr>
          <a:xfrm>
            <a:off x="3583740" y="812799"/>
            <a:ext cx="8125660" cy="1477328"/>
          </a:xfrm>
          <a:prstGeom prst="rect">
            <a:avLst/>
          </a:prstGeom>
          <a:noFill/>
        </p:spPr>
        <p:txBody>
          <a:bodyPr wrap="square" rtlCol="0">
            <a:spAutoFit/>
          </a:bodyPr>
          <a:lstStyle/>
          <a:p>
            <a:r>
              <a:rPr lang="fr-FR" b="1" dirty="0"/>
              <a:t>ETAPE 1.2</a:t>
            </a:r>
            <a:r>
              <a:rPr lang="fr-FR" b="1" i="1" dirty="0"/>
              <a:t> </a:t>
            </a:r>
            <a:r>
              <a:rPr lang="fr-FR" b="1" dirty="0"/>
              <a:t>DIAGNOSTIC – ANALYSE DES BESOINS DE FORMATION DES ELEVES                                        </a:t>
            </a:r>
          </a:p>
          <a:p>
            <a:pPr algn="r"/>
            <a:r>
              <a:rPr lang="fr-FR" b="1" i="1" dirty="0">
                <a:solidFill>
                  <a:srgbClr val="FF0000"/>
                </a:solidFill>
              </a:rPr>
              <a:t>A renseigner pour le 8 Novembre 2019</a:t>
            </a:r>
          </a:p>
          <a:p>
            <a:endParaRPr lang="fr-FR" dirty="0"/>
          </a:p>
          <a:p>
            <a:endParaRPr lang="fr-FR" dirty="0"/>
          </a:p>
          <a:p>
            <a:r>
              <a:rPr lang="fr-FR" dirty="0"/>
              <a:t> </a:t>
            </a:r>
          </a:p>
        </p:txBody>
      </p:sp>
      <p:sp>
        <p:nvSpPr>
          <p:cNvPr id="4" name="Espace réservé du pied de page 3">
            <a:extLst>
              <a:ext uri="{FF2B5EF4-FFF2-40B4-BE49-F238E27FC236}">
                <a16:creationId xmlns:a16="http://schemas.microsoft.com/office/drawing/2014/main" id="{1BF40AD3-25E3-483D-A7C4-A4752FB0333F}"/>
              </a:ext>
            </a:extLst>
          </p:cNvPr>
          <p:cNvSpPr>
            <a:spLocks noGrp="1"/>
          </p:cNvSpPr>
          <p:nvPr>
            <p:ph type="ftr" sz="quarter" idx="11"/>
          </p:nvPr>
        </p:nvSpPr>
        <p:spPr/>
        <p:txBody>
          <a:bodyPr/>
          <a:lstStyle/>
          <a:p>
            <a:r>
              <a:rPr lang="fr-FR"/>
              <a:t>Inspection Pédagogique Régionale d'EPS -  Académie de Dijon</a:t>
            </a:r>
          </a:p>
        </p:txBody>
      </p:sp>
      <p:pic>
        <p:nvPicPr>
          <p:cNvPr id="5" name="Image 4">
            <a:extLst>
              <a:ext uri="{FF2B5EF4-FFF2-40B4-BE49-F238E27FC236}">
                <a16:creationId xmlns:a16="http://schemas.microsoft.com/office/drawing/2014/main" id="{6907D7F9-CB1F-4A75-8DC7-C52713FDCC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628" y="79183"/>
            <a:ext cx="1273040" cy="1467233"/>
          </a:xfrm>
          <a:prstGeom prst="rect">
            <a:avLst/>
          </a:prstGeom>
        </p:spPr>
      </p:pic>
      <p:graphicFrame>
        <p:nvGraphicFramePr>
          <p:cNvPr id="6" name="Tableau 8">
            <a:extLst>
              <a:ext uri="{FF2B5EF4-FFF2-40B4-BE49-F238E27FC236}">
                <a16:creationId xmlns:a16="http://schemas.microsoft.com/office/drawing/2014/main" id="{3390D084-56BA-4790-80C3-6F10D8D5A398}"/>
              </a:ext>
            </a:extLst>
          </p:cNvPr>
          <p:cNvGraphicFramePr>
            <a:graphicFrameLocks noGrp="1"/>
          </p:cNvGraphicFramePr>
          <p:nvPr>
            <p:extLst>
              <p:ext uri="{D42A27DB-BD31-4B8C-83A1-F6EECF244321}">
                <p14:modId xmlns:p14="http://schemas.microsoft.com/office/powerpoint/2010/main" val="560480144"/>
              </p:ext>
            </p:extLst>
          </p:nvPr>
        </p:nvGraphicFramePr>
        <p:xfrm>
          <a:off x="261627" y="1672046"/>
          <a:ext cx="11573324" cy="4558936"/>
        </p:xfrm>
        <a:graphic>
          <a:graphicData uri="http://schemas.openxmlformats.org/drawingml/2006/table">
            <a:tbl>
              <a:tblPr firstRow="1" bandRow="1">
                <a:tableStyleId>{5C22544A-7EE6-4342-B048-85BDC9FD1C3A}</a:tableStyleId>
              </a:tblPr>
              <a:tblGrid>
                <a:gridCol w="1841493">
                  <a:extLst>
                    <a:ext uri="{9D8B030D-6E8A-4147-A177-3AD203B41FA5}">
                      <a16:colId xmlns:a16="http://schemas.microsoft.com/office/drawing/2014/main" val="1387189146"/>
                    </a:ext>
                  </a:extLst>
                </a:gridCol>
                <a:gridCol w="9731831">
                  <a:extLst>
                    <a:ext uri="{9D8B030D-6E8A-4147-A177-3AD203B41FA5}">
                      <a16:colId xmlns:a16="http://schemas.microsoft.com/office/drawing/2014/main" val="1931259207"/>
                    </a:ext>
                  </a:extLst>
                </a:gridCol>
              </a:tblGrid>
              <a:tr h="8492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chemeClr val="bg1"/>
                          </a:solidFill>
                          <a:effectLst/>
                          <a:uLnTx/>
                          <a:uFillTx/>
                          <a:latin typeface="+mn-lt"/>
                          <a:ea typeface="+mn-ea"/>
                          <a:cs typeface="+mn-cs"/>
                        </a:rPr>
                        <a:t>ANALYSE des besoins de formation des élèves</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2043233099"/>
                  </a:ext>
                </a:extLst>
              </a:tr>
              <a:tr h="1854848">
                <a:tc>
                  <a:txBody>
                    <a:bodyPr/>
                    <a:lstStyle/>
                    <a:p>
                      <a:r>
                        <a:rPr lang="fr-FR" baseline="0" dirty="0"/>
                        <a:t>D’un point de vue m</a:t>
                      </a:r>
                      <a:r>
                        <a:rPr lang="fr-FR" dirty="0"/>
                        <a:t>oteur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1068693"/>
                  </a:ext>
                </a:extLst>
              </a:tr>
              <a:tr h="1854848">
                <a:tc>
                  <a:txBody>
                    <a:bodyPr/>
                    <a:lstStyle/>
                    <a:p>
                      <a:r>
                        <a:rPr lang="fr-FR" dirty="0"/>
                        <a:t>D’un point de vue méthodologique et social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837467"/>
                  </a:ext>
                </a:extLst>
              </a:tr>
            </a:tbl>
          </a:graphicData>
        </a:graphic>
      </p:graphicFrame>
    </p:spTree>
    <p:extLst>
      <p:ext uri="{BB962C8B-B14F-4D97-AF65-F5344CB8AC3E}">
        <p14:creationId xmlns:p14="http://schemas.microsoft.com/office/powerpoint/2010/main" val="980592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C7772A50-B1EC-4FBE-B524-6D417D8D30F9}"/>
              </a:ext>
            </a:extLst>
          </p:cNvPr>
          <p:cNvGraphicFramePr>
            <a:graphicFrameLocks noGrp="1"/>
          </p:cNvGraphicFramePr>
          <p:nvPr>
            <p:extLst>
              <p:ext uri="{D42A27DB-BD31-4B8C-83A1-F6EECF244321}">
                <p14:modId xmlns:p14="http://schemas.microsoft.com/office/powerpoint/2010/main" val="1163269702"/>
              </p:ext>
            </p:extLst>
          </p:nvPr>
        </p:nvGraphicFramePr>
        <p:xfrm>
          <a:off x="852436" y="541880"/>
          <a:ext cx="10979502" cy="5888262"/>
        </p:xfrm>
        <a:graphic>
          <a:graphicData uri="http://schemas.openxmlformats.org/drawingml/2006/table">
            <a:tbl>
              <a:tblPr firstRow="1" bandRow="1">
                <a:tableStyleId>{5C22544A-7EE6-4342-B048-85BDC9FD1C3A}</a:tableStyleId>
              </a:tblPr>
              <a:tblGrid>
                <a:gridCol w="300995">
                  <a:extLst>
                    <a:ext uri="{9D8B030D-6E8A-4147-A177-3AD203B41FA5}">
                      <a16:colId xmlns:a16="http://schemas.microsoft.com/office/drawing/2014/main" val="2995739290"/>
                    </a:ext>
                  </a:extLst>
                </a:gridCol>
                <a:gridCol w="742357">
                  <a:extLst>
                    <a:ext uri="{9D8B030D-6E8A-4147-A177-3AD203B41FA5}">
                      <a16:colId xmlns:a16="http://schemas.microsoft.com/office/drawing/2014/main" val="3117929410"/>
                    </a:ext>
                  </a:extLst>
                </a:gridCol>
                <a:gridCol w="3312050">
                  <a:extLst>
                    <a:ext uri="{9D8B030D-6E8A-4147-A177-3AD203B41FA5}">
                      <a16:colId xmlns:a16="http://schemas.microsoft.com/office/drawing/2014/main" val="778600832"/>
                    </a:ext>
                  </a:extLst>
                </a:gridCol>
                <a:gridCol w="6624100">
                  <a:extLst>
                    <a:ext uri="{9D8B030D-6E8A-4147-A177-3AD203B41FA5}">
                      <a16:colId xmlns:a16="http://schemas.microsoft.com/office/drawing/2014/main" val="4011496763"/>
                    </a:ext>
                  </a:extLst>
                </a:gridCol>
              </a:tblGrid>
              <a:tr h="885399">
                <a:tc>
                  <a:txBody>
                    <a:bodyPr/>
                    <a:lstStyle/>
                    <a:p>
                      <a:pPr algn="ctr"/>
                      <a:endParaRPr lang="fr-FR" sz="1800" b="1" dirty="0">
                        <a:solidFill>
                          <a:schemeClr val="tx1"/>
                        </a:solidFill>
                      </a:endParaRPr>
                    </a:p>
                  </a:txBody>
                  <a:tcPr vert="vert270" anchor="ctr">
                    <a:lnR w="12700" cap="flat" cmpd="sng" algn="ctr">
                      <a:solidFill>
                        <a:schemeClr val="tx1"/>
                      </a:solidFill>
                      <a:prstDash val="solid"/>
                      <a:round/>
                      <a:headEnd type="none" w="med" len="med"/>
                      <a:tailEnd type="none" w="med" len="med"/>
                    </a:lnR>
                    <a:solidFill>
                      <a:schemeClr val="bg2">
                        <a:lumMod val="7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b="1" dirty="0">
                          <a:solidFill>
                            <a:schemeClr val="tx1"/>
                          </a:solidFill>
                        </a:rPr>
                        <a:t> Eléments significatifs du contexte déclinés dans les projets                                                                                                                                     </a:t>
                      </a:r>
                      <a:r>
                        <a:rPr lang="fr-FR" sz="1600" b="1" i="1" dirty="0">
                          <a:solidFill>
                            <a:srgbClr val="FF0000"/>
                          </a:solidFill>
                        </a:rPr>
                        <a:t>A renseigner pour le 8 Novembre 2019  </a:t>
                      </a:r>
                      <a:endParaRPr lang="fr-FR" sz="1600" b="1" dirty="0">
                        <a:solidFill>
                          <a:srgbClr val="FF0000"/>
                        </a:solidFill>
                      </a:endParaRPr>
                    </a:p>
                    <a:p>
                      <a:pPr algn="ctr"/>
                      <a:endParaRPr lang="fr-FR"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dirty="0"/>
                    </a:p>
                  </a:txBody>
                  <a:tcPr/>
                </a:tc>
                <a:tc hMerge="1">
                  <a:txBody>
                    <a:bodyPr/>
                    <a:lstStyle/>
                    <a:p>
                      <a:endParaRPr lang="fr-FR"/>
                    </a:p>
                  </a:txBody>
                  <a:tcPr/>
                </a:tc>
                <a:extLst>
                  <a:ext uri="{0D108BD9-81ED-4DB2-BD59-A6C34878D82A}">
                    <a16:rowId xmlns:a16="http://schemas.microsoft.com/office/drawing/2014/main" val="2889338287"/>
                  </a:ext>
                </a:extLst>
              </a:tr>
              <a:tr h="520599">
                <a:tc rowSpan="5">
                  <a:txBody>
                    <a:bodyPr/>
                    <a:lstStyle/>
                    <a:p>
                      <a:pPr algn="ctr"/>
                      <a:r>
                        <a:rPr lang="fr-FR" sz="2000" b="1" dirty="0">
                          <a:solidFill>
                            <a:schemeClr val="tx1"/>
                          </a:solidFill>
                        </a:rPr>
                        <a:t>Objectifs</a:t>
                      </a:r>
                    </a:p>
                  </a:txBody>
                  <a:tcPr vert="vert270" anchor="ctr">
                    <a:lnR w="12700" cap="flat" cmpd="sng" algn="ctr">
                      <a:solidFill>
                        <a:schemeClr val="tx1"/>
                      </a:solid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t>Projet établissement / contrat d’objectifs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t>Projet 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1117170"/>
                  </a:ext>
                </a:extLst>
              </a:tr>
              <a:tr h="896502">
                <a:tc vMerge="1">
                  <a:txBody>
                    <a:bodyPr/>
                    <a:lstStyle/>
                    <a:p>
                      <a:endParaRPr lang="fr-FR" dirty="0"/>
                    </a:p>
                  </a:txBody>
                  <a:tcPr/>
                </a:tc>
                <a:tc>
                  <a:txBody>
                    <a:bodyPr/>
                    <a:lstStyle/>
                    <a:p>
                      <a:pPr algn="ctr"/>
                      <a:r>
                        <a:rPr lang="fr-FR" sz="1200" b="1" dirty="0"/>
                        <a:t>Axes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b="1" dirty="0"/>
                        <a:t>Nous retenons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b="1" dirty="0"/>
                        <a:t>Justification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1729894"/>
                  </a:ext>
                </a:extLst>
              </a:tr>
              <a:tr h="1175427">
                <a:tc vMerge="1">
                  <a:txBody>
                    <a:bodyPr/>
                    <a:lstStyle/>
                    <a:p>
                      <a:endParaRPr lang="fr-FR" dirty="0"/>
                    </a:p>
                  </a:txBody>
                  <a:tcPr/>
                </a:tc>
                <a:tc>
                  <a:txBody>
                    <a:bodyPr/>
                    <a:lstStyle/>
                    <a:p>
                      <a:pPr algn="ctr"/>
                      <a:endParaRPr lang="fr-FR" sz="900" b="1" dirty="0">
                        <a:solidFill>
                          <a:schemeClr val="tx1"/>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0734389"/>
                  </a:ext>
                </a:extLst>
              </a:tr>
              <a:tr h="1175427">
                <a:tc vMerge="1">
                  <a:txBody>
                    <a:bodyPr/>
                    <a:lstStyle/>
                    <a:p>
                      <a:endParaRPr lang="fr-FR" dirty="0"/>
                    </a:p>
                  </a:txBody>
                  <a:tcPr/>
                </a:tc>
                <a:tc>
                  <a:txBody>
                    <a:bodyPr/>
                    <a:lstStyle/>
                    <a:p>
                      <a:pPr algn="ctr"/>
                      <a:endParaRPr lang="fr-FR" sz="900" b="1" dirty="0">
                        <a:solidFill>
                          <a:schemeClr val="tx1"/>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fr-FR"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fr-FR"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258277179"/>
                  </a:ext>
                </a:extLst>
              </a:tr>
              <a:tr h="1175427">
                <a:tc vMerge="1">
                  <a:txBody>
                    <a:bodyPr/>
                    <a:lstStyle/>
                    <a:p>
                      <a:pPr algn="ctr"/>
                      <a:endParaRPr lang="fr-FR" sz="1000" b="1" dirty="0">
                        <a:solidFill>
                          <a:schemeClr val="tx1"/>
                        </a:solidFill>
                      </a:endParaRPr>
                    </a:p>
                  </a:txBody>
                  <a:tcPr vert="vert270" anchor="ctr"/>
                </a:tc>
                <a:tc>
                  <a:txBody>
                    <a:bodyPr/>
                    <a:lstStyle/>
                    <a:p>
                      <a:pPr algn="ctr"/>
                      <a:endParaRPr lang="fr-FR" sz="900" b="1" dirty="0">
                        <a:solidFill>
                          <a:schemeClr val="tx1"/>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tc>
                  <a:txBody>
                    <a:bodyPr/>
                    <a:lstStyle/>
                    <a:p>
                      <a:endParaRPr lang="fr-FR"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tc>
                  <a:txBody>
                    <a:bodyPr/>
                    <a:lstStyle/>
                    <a:p>
                      <a:endParaRPr lang="fr-FR"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1562452122"/>
                  </a:ext>
                </a:extLst>
              </a:tr>
            </a:tbl>
          </a:graphicData>
        </a:graphic>
      </p:graphicFrame>
      <p:sp>
        <p:nvSpPr>
          <p:cNvPr id="6" name="ZoneTexte 5">
            <a:extLst>
              <a:ext uri="{FF2B5EF4-FFF2-40B4-BE49-F238E27FC236}">
                <a16:creationId xmlns:a16="http://schemas.microsoft.com/office/drawing/2014/main" id="{4F6A96E3-2577-4113-9DBA-8A1C4834DFBD}"/>
              </a:ext>
            </a:extLst>
          </p:cNvPr>
          <p:cNvSpPr txBox="1"/>
          <p:nvPr/>
        </p:nvSpPr>
        <p:spPr>
          <a:xfrm>
            <a:off x="4798842" y="174273"/>
            <a:ext cx="4019755" cy="400110"/>
          </a:xfrm>
          <a:prstGeom prst="rect">
            <a:avLst/>
          </a:prstGeom>
          <a:noFill/>
        </p:spPr>
        <p:txBody>
          <a:bodyPr wrap="none" rtlCol="0">
            <a:spAutoFit/>
          </a:bodyPr>
          <a:lstStyle/>
          <a:p>
            <a:r>
              <a:rPr lang="fr-FR" b="1" dirty="0"/>
              <a:t> ETAPE 2 </a:t>
            </a:r>
            <a:r>
              <a:rPr lang="fr-FR" dirty="0"/>
              <a:t>: </a:t>
            </a:r>
            <a:r>
              <a:rPr lang="fr-FR" sz="2000" b="1" dirty="0"/>
              <a:t>DEFINITION DES OBJECTIFS</a:t>
            </a:r>
          </a:p>
        </p:txBody>
      </p:sp>
      <p:sp>
        <p:nvSpPr>
          <p:cNvPr id="2" name="Espace réservé du pied de page 1">
            <a:extLst>
              <a:ext uri="{FF2B5EF4-FFF2-40B4-BE49-F238E27FC236}">
                <a16:creationId xmlns:a16="http://schemas.microsoft.com/office/drawing/2014/main" id="{C7AC9962-6061-48D4-AE74-8165CDD572BB}"/>
              </a:ext>
            </a:extLst>
          </p:cNvPr>
          <p:cNvSpPr>
            <a:spLocks noGrp="1"/>
          </p:cNvSpPr>
          <p:nvPr>
            <p:ph type="ftr" sz="quarter" idx="11"/>
          </p:nvPr>
        </p:nvSpPr>
        <p:spPr/>
        <p:txBody>
          <a:bodyPr/>
          <a:lstStyle/>
          <a:p>
            <a:r>
              <a:rPr lang="fr-FR"/>
              <a:t>Inspection Pédagogique Régionale d'EPS -  Académie de Dijon</a:t>
            </a:r>
            <a:endParaRPr lang="fr-FR" dirty="0"/>
          </a:p>
        </p:txBody>
      </p:sp>
      <p:pic>
        <p:nvPicPr>
          <p:cNvPr id="7" name="Image 6">
            <a:extLst>
              <a:ext uri="{FF2B5EF4-FFF2-40B4-BE49-F238E27FC236}">
                <a16:creationId xmlns:a16="http://schemas.microsoft.com/office/drawing/2014/main" id="{9DFF84E2-8415-4D92-8A74-9538B870E7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78" y="0"/>
            <a:ext cx="1273040" cy="1467233"/>
          </a:xfrm>
          <a:prstGeom prst="rect">
            <a:avLst/>
          </a:prstGeom>
        </p:spPr>
      </p:pic>
    </p:spTree>
    <p:extLst>
      <p:ext uri="{BB962C8B-B14F-4D97-AF65-F5344CB8AC3E}">
        <p14:creationId xmlns:p14="http://schemas.microsoft.com/office/powerpoint/2010/main" val="321322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9F6720B-F246-4410-BAFC-FE83A983A28B}"/>
              </a:ext>
            </a:extLst>
          </p:cNvPr>
          <p:cNvSpPr txBox="1"/>
          <p:nvPr/>
        </p:nvSpPr>
        <p:spPr>
          <a:xfrm>
            <a:off x="903654" y="780953"/>
            <a:ext cx="10704145" cy="369332"/>
          </a:xfrm>
          <a:prstGeom prst="rect">
            <a:avLst/>
          </a:prstGeom>
          <a:noFill/>
        </p:spPr>
        <p:txBody>
          <a:bodyPr wrap="square" rtlCol="0">
            <a:spAutoFit/>
          </a:bodyPr>
          <a:lstStyle/>
          <a:p>
            <a:r>
              <a:rPr lang="fr-FR" dirty="0"/>
              <a:t>. </a:t>
            </a:r>
          </a:p>
        </p:txBody>
      </p:sp>
      <p:graphicFrame>
        <p:nvGraphicFramePr>
          <p:cNvPr id="2" name="Tableau 2">
            <a:extLst>
              <a:ext uri="{FF2B5EF4-FFF2-40B4-BE49-F238E27FC236}">
                <a16:creationId xmlns:a16="http://schemas.microsoft.com/office/drawing/2014/main" id="{2C2FBA2C-1AB2-4C19-BE91-ADDAA5F1349E}"/>
              </a:ext>
            </a:extLst>
          </p:cNvPr>
          <p:cNvGraphicFramePr>
            <a:graphicFrameLocks noGrp="1"/>
          </p:cNvGraphicFramePr>
          <p:nvPr>
            <p:extLst>
              <p:ext uri="{D42A27DB-BD31-4B8C-83A1-F6EECF244321}">
                <p14:modId xmlns:p14="http://schemas.microsoft.com/office/powerpoint/2010/main" val="297656363"/>
              </p:ext>
            </p:extLst>
          </p:nvPr>
        </p:nvGraphicFramePr>
        <p:xfrm>
          <a:off x="1290514" y="1150287"/>
          <a:ext cx="9930423" cy="4678233"/>
        </p:xfrm>
        <a:graphic>
          <a:graphicData uri="http://schemas.openxmlformats.org/drawingml/2006/table">
            <a:tbl>
              <a:tblPr firstRow="1" bandRow="1">
                <a:tableStyleId>{5C22544A-7EE6-4342-B048-85BDC9FD1C3A}</a:tableStyleId>
              </a:tblPr>
              <a:tblGrid>
                <a:gridCol w="3310141">
                  <a:extLst>
                    <a:ext uri="{9D8B030D-6E8A-4147-A177-3AD203B41FA5}">
                      <a16:colId xmlns:a16="http://schemas.microsoft.com/office/drawing/2014/main" val="1390363884"/>
                    </a:ext>
                  </a:extLst>
                </a:gridCol>
                <a:gridCol w="3310141">
                  <a:extLst>
                    <a:ext uri="{9D8B030D-6E8A-4147-A177-3AD203B41FA5}">
                      <a16:colId xmlns:a16="http://schemas.microsoft.com/office/drawing/2014/main" val="1502166230"/>
                    </a:ext>
                  </a:extLst>
                </a:gridCol>
                <a:gridCol w="3310141">
                  <a:extLst>
                    <a:ext uri="{9D8B030D-6E8A-4147-A177-3AD203B41FA5}">
                      <a16:colId xmlns:a16="http://schemas.microsoft.com/office/drawing/2014/main" val="1798834974"/>
                    </a:ext>
                  </a:extLst>
                </a:gridCol>
              </a:tblGrid>
              <a:tr h="668319">
                <a:tc gridSpan="3">
                  <a:txBody>
                    <a:bodyPr/>
                    <a:lstStyle/>
                    <a:p>
                      <a:pPr algn="ctr"/>
                      <a:r>
                        <a:rPr lang="fr-FR" dirty="0"/>
                        <a:t>CHAMPS D’APPRENTISSAGE RETENUS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tc>
                <a:tc hMerge="1">
                  <a:txBody>
                    <a:bodyPr/>
                    <a:lstStyle/>
                    <a:p>
                      <a:endParaRPr lang="fr-FR"/>
                    </a:p>
                  </a:txBody>
                  <a:tcPr/>
                </a:tc>
                <a:extLst>
                  <a:ext uri="{0D108BD9-81ED-4DB2-BD59-A6C34878D82A}">
                    <a16:rowId xmlns:a16="http://schemas.microsoft.com/office/drawing/2014/main" val="1742961247"/>
                  </a:ext>
                </a:extLst>
              </a:tr>
              <a:tr h="668319">
                <a:tc>
                  <a:txBody>
                    <a:bodyPr/>
                    <a:lstStyle/>
                    <a:p>
                      <a:pPr algn="ctr"/>
                      <a:r>
                        <a:rPr lang="fr-FR" dirty="0"/>
                        <a:t>SECONDES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PREMIERES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t>        TERMINALES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4240105"/>
                  </a:ext>
                </a:extLst>
              </a:tr>
              <a:tr h="66831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6805554"/>
                  </a:ext>
                </a:extLst>
              </a:tr>
              <a:tr h="66831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7818221"/>
                  </a:ext>
                </a:extLst>
              </a:tr>
              <a:tr h="66831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3934280"/>
                  </a:ext>
                </a:extLst>
              </a:tr>
              <a:tr h="66831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9699808"/>
                  </a:ext>
                </a:extLst>
              </a:tr>
              <a:tr h="668319">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3048582"/>
                  </a:ext>
                </a:extLst>
              </a:tr>
            </a:tbl>
          </a:graphicData>
        </a:graphic>
      </p:graphicFrame>
      <p:sp>
        <p:nvSpPr>
          <p:cNvPr id="6" name="ZoneTexte 5">
            <a:extLst>
              <a:ext uri="{FF2B5EF4-FFF2-40B4-BE49-F238E27FC236}">
                <a16:creationId xmlns:a16="http://schemas.microsoft.com/office/drawing/2014/main" id="{84AB862A-DDCE-46D5-B56B-A62F66242A3D}"/>
              </a:ext>
            </a:extLst>
          </p:cNvPr>
          <p:cNvSpPr txBox="1"/>
          <p:nvPr/>
        </p:nvSpPr>
        <p:spPr>
          <a:xfrm>
            <a:off x="3314701" y="26900"/>
            <a:ext cx="9067800" cy="1938992"/>
          </a:xfrm>
          <a:prstGeom prst="rect">
            <a:avLst/>
          </a:prstGeom>
          <a:noFill/>
        </p:spPr>
        <p:txBody>
          <a:bodyPr wrap="square" rtlCol="0">
            <a:spAutoFit/>
          </a:bodyPr>
          <a:lstStyle/>
          <a:p>
            <a:r>
              <a:rPr lang="fr-FR" sz="2000" b="1" dirty="0"/>
              <a:t>ETAPE 3 :  FORMULER UN PLAN D’ACTION</a:t>
            </a:r>
          </a:p>
          <a:p>
            <a:r>
              <a:rPr lang="fr-FR" sz="2000" b="1" dirty="0"/>
              <a:t>3.1 OFFRE DE FORMATION PAR CHAMP D’APPRENTISSAGE</a:t>
            </a:r>
          </a:p>
          <a:p>
            <a:r>
              <a:rPr lang="fr-FR" sz="2000" b="1" i="1" dirty="0">
                <a:solidFill>
                  <a:srgbClr val="FF0000"/>
                </a:solidFill>
              </a:rPr>
              <a:t>                                                                                    </a:t>
            </a:r>
            <a:r>
              <a:rPr lang="fr-FR" b="1" i="1" dirty="0">
                <a:solidFill>
                  <a:srgbClr val="FF0000"/>
                </a:solidFill>
              </a:rPr>
              <a:t>A renseigner pour le 8 Novembre 2019  </a:t>
            </a:r>
            <a:endParaRPr lang="fr-FR" b="1" dirty="0">
              <a:solidFill>
                <a:srgbClr val="FF0000"/>
              </a:solidFill>
            </a:endParaRPr>
          </a:p>
          <a:p>
            <a:pPr algn="ctr"/>
            <a:endParaRPr lang="fr-FR" sz="2000" b="1" dirty="0"/>
          </a:p>
          <a:p>
            <a:endParaRPr lang="fr-FR" sz="2000" b="1" dirty="0"/>
          </a:p>
          <a:p>
            <a:endParaRPr lang="fr-FR" sz="2000" b="1" dirty="0"/>
          </a:p>
        </p:txBody>
      </p:sp>
      <p:sp>
        <p:nvSpPr>
          <p:cNvPr id="3" name="Rectangle 2">
            <a:extLst>
              <a:ext uri="{FF2B5EF4-FFF2-40B4-BE49-F238E27FC236}">
                <a16:creationId xmlns:a16="http://schemas.microsoft.com/office/drawing/2014/main" id="{5534AE9F-35B9-4624-AE9C-F8DFF711F25E}"/>
              </a:ext>
            </a:extLst>
          </p:cNvPr>
          <p:cNvSpPr/>
          <p:nvPr/>
        </p:nvSpPr>
        <p:spPr>
          <a:xfrm>
            <a:off x="1905000" y="5907770"/>
            <a:ext cx="9067800" cy="369332"/>
          </a:xfrm>
          <a:prstGeom prst="rect">
            <a:avLst/>
          </a:prstGeom>
        </p:spPr>
        <p:txBody>
          <a:bodyPr wrap="square">
            <a:spAutoFit/>
          </a:bodyPr>
          <a:lstStyle/>
          <a:p>
            <a:r>
              <a:rPr lang="fr-FR" dirty="0"/>
              <a:t>Nombre de champs d’apprentissage investis dans le cursus lycée pour toutes les classes:   </a:t>
            </a:r>
          </a:p>
        </p:txBody>
      </p:sp>
      <p:sp>
        <p:nvSpPr>
          <p:cNvPr id="5" name="Espace réservé du pied de page 4">
            <a:extLst>
              <a:ext uri="{FF2B5EF4-FFF2-40B4-BE49-F238E27FC236}">
                <a16:creationId xmlns:a16="http://schemas.microsoft.com/office/drawing/2014/main" id="{CFBB77F8-8FB6-40BD-BCAE-651F68CBA532}"/>
              </a:ext>
            </a:extLst>
          </p:cNvPr>
          <p:cNvSpPr>
            <a:spLocks noGrp="1"/>
          </p:cNvSpPr>
          <p:nvPr>
            <p:ph type="ftr" sz="quarter" idx="11"/>
          </p:nvPr>
        </p:nvSpPr>
        <p:spPr/>
        <p:txBody>
          <a:bodyPr/>
          <a:lstStyle/>
          <a:p>
            <a:r>
              <a:rPr lang="fr-FR"/>
              <a:t>Inspection Pédagogique Régionale d'EPS -  Académie de Dijon</a:t>
            </a:r>
          </a:p>
        </p:txBody>
      </p:sp>
      <p:pic>
        <p:nvPicPr>
          <p:cNvPr id="7" name="Image 6">
            <a:extLst>
              <a:ext uri="{FF2B5EF4-FFF2-40B4-BE49-F238E27FC236}">
                <a16:creationId xmlns:a16="http://schemas.microsoft.com/office/drawing/2014/main" id="{BCCB8DB3-D449-4507-BCE6-3D945DB586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543" y="170446"/>
            <a:ext cx="1273040" cy="1467233"/>
          </a:xfrm>
          <a:prstGeom prst="rect">
            <a:avLst/>
          </a:prstGeom>
        </p:spPr>
      </p:pic>
    </p:spTree>
    <p:extLst>
      <p:ext uri="{BB962C8B-B14F-4D97-AF65-F5344CB8AC3E}">
        <p14:creationId xmlns:p14="http://schemas.microsoft.com/office/powerpoint/2010/main" val="1704585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BD94DD21-6A1E-4338-A67D-797FC4EF1E3C}"/>
              </a:ext>
            </a:extLst>
          </p:cNvPr>
          <p:cNvSpPr txBox="1"/>
          <p:nvPr/>
        </p:nvSpPr>
        <p:spPr>
          <a:xfrm>
            <a:off x="403275" y="118076"/>
            <a:ext cx="11788725" cy="1200329"/>
          </a:xfrm>
          <a:prstGeom prst="rect">
            <a:avLst/>
          </a:prstGeom>
          <a:noFill/>
        </p:spPr>
        <p:txBody>
          <a:bodyPr wrap="square" rtlCol="0">
            <a:spAutoFit/>
          </a:bodyPr>
          <a:lstStyle/>
          <a:p>
            <a:pPr algn="ctr"/>
            <a:r>
              <a:rPr lang="fr-FR" b="1" dirty="0"/>
              <a:t>3.2 PROGRAMMATION DETAILLEE               </a:t>
            </a:r>
          </a:p>
          <a:p>
            <a:pPr algn="ctr"/>
            <a:r>
              <a:rPr lang="fr-FR" b="1" dirty="0"/>
              <a:t> Rappel : 3 séquences recommandées pour chaque niveau de classe</a:t>
            </a:r>
          </a:p>
          <a:p>
            <a:pPr algn="ctr"/>
            <a:r>
              <a:rPr lang="fr-FR" b="1" i="1" dirty="0">
                <a:solidFill>
                  <a:srgbClr val="FF0000"/>
                </a:solidFill>
              </a:rPr>
              <a:t>                                                                                                                                                        A renseigner pour le 8 Novembre 2019</a:t>
            </a:r>
          </a:p>
          <a:p>
            <a:pPr algn="ctr"/>
            <a:endParaRPr lang="fr-FR" b="1" dirty="0"/>
          </a:p>
        </p:txBody>
      </p:sp>
      <p:graphicFrame>
        <p:nvGraphicFramePr>
          <p:cNvPr id="5" name="Tableau 4">
            <a:extLst>
              <a:ext uri="{FF2B5EF4-FFF2-40B4-BE49-F238E27FC236}">
                <a16:creationId xmlns:a16="http://schemas.microsoft.com/office/drawing/2014/main" id="{08C3D562-D1CB-48CA-AF45-20E4FD816CE8}"/>
              </a:ext>
            </a:extLst>
          </p:cNvPr>
          <p:cNvGraphicFramePr>
            <a:graphicFrameLocks noGrp="1"/>
          </p:cNvGraphicFramePr>
          <p:nvPr>
            <p:extLst>
              <p:ext uri="{D42A27DB-BD31-4B8C-83A1-F6EECF244321}">
                <p14:modId xmlns:p14="http://schemas.microsoft.com/office/powerpoint/2010/main" val="2400431165"/>
              </p:ext>
            </p:extLst>
          </p:nvPr>
        </p:nvGraphicFramePr>
        <p:xfrm>
          <a:off x="931773" y="1114385"/>
          <a:ext cx="10950527" cy="5495960"/>
        </p:xfrm>
        <a:graphic>
          <a:graphicData uri="http://schemas.openxmlformats.org/drawingml/2006/table">
            <a:tbl>
              <a:tblPr firstRow="1" bandRow="1">
                <a:tableStyleId>{F5AB1C69-6EDB-4FF4-983F-18BD219EF322}</a:tableStyleId>
              </a:tblPr>
              <a:tblGrid>
                <a:gridCol w="730439">
                  <a:extLst>
                    <a:ext uri="{9D8B030D-6E8A-4147-A177-3AD203B41FA5}">
                      <a16:colId xmlns:a16="http://schemas.microsoft.com/office/drawing/2014/main" val="1740097301"/>
                    </a:ext>
                  </a:extLst>
                </a:gridCol>
                <a:gridCol w="3269977">
                  <a:extLst>
                    <a:ext uri="{9D8B030D-6E8A-4147-A177-3AD203B41FA5}">
                      <a16:colId xmlns:a16="http://schemas.microsoft.com/office/drawing/2014/main" val="959169387"/>
                    </a:ext>
                  </a:extLst>
                </a:gridCol>
                <a:gridCol w="3277450">
                  <a:extLst>
                    <a:ext uri="{9D8B030D-6E8A-4147-A177-3AD203B41FA5}">
                      <a16:colId xmlns:a16="http://schemas.microsoft.com/office/drawing/2014/main" val="1533261847"/>
                    </a:ext>
                  </a:extLst>
                </a:gridCol>
                <a:gridCol w="3672661">
                  <a:extLst>
                    <a:ext uri="{9D8B030D-6E8A-4147-A177-3AD203B41FA5}">
                      <a16:colId xmlns:a16="http://schemas.microsoft.com/office/drawing/2014/main" val="3657132782"/>
                    </a:ext>
                  </a:extLst>
                </a:gridCol>
              </a:tblGrid>
              <a:tr h="527326">
                <a:tc rowSpan="2">
                  <a:txBody>
                    <a:bodyPr/>
                    <a:lstStyle/>
                    <a:p>
                      <a:endParaRPr lang="fr-FR" dirty="0"/>
                    </a:p>
                  </a:txBody>
                  <a:tcPr marL="97068" marR="97068">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fr-FR" sz="2000" dirty="0">
                          <a:solidFill>
                            <a:schemeClr val="tx1"/>
                          </a:solidFill>
                        </a:rPr>
                        <a:t>Lycée</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fr-FR" dirty="0"/>
                    </a:p>
                  </a:txBody>
                  <a:tcPr/>
                </a:tc>
                <a:tc hMerge="1">
                  <a:txBody>
                    <a:bodyPr/>
                    <a:lstStyle/>
                    <a:p>
                      <a:endParaRPr lang="fr-FR"/>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6572695"/>
                  </a:ext>
                </a:extLst>
              </a:tr>
              <a:tr h="293228">
                <a:tc vMerge="1">
                  <a:txBody>
                    <a:bodyPr/>
                    <a:lstStyle/>
                    <a:p>
                      <a:endParaRPr lang="fr-FR"/>
                    </a:p>
                  </a:txBody>
                  <a:tcPr/>
                </a:tc>
                <a:tc>
                  <a:txBody>
                    <a:bodyPr/>
                    <a:lstStyle/>
                    <a:p>
                      <a:pPr algn="ctr"/>
                      <a:r>
                        <a:rPr lang="fr-FR" sz="1200" b="1" dirty="0"/>
                        <a:t> APSA proposées  2</a:t>
                      </a:r>
                      <a:r>
                        <a:rPr lang="fr-FR" sz="1200" b="1" baseline="30000" dirty="0"/>
                        <a:t>nde </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fr-FR" sz="1200" b="1" dirty="0"/>
                        <a:t>APSA proposées en 1</a:t>
                      </a:r>
                      <a:r>
                        <a:rPr lang="fr-FR" sz="1200" b="1" baseline="30000" dirty="0"/>
                        <a:t>ère</a:t>
                      </a:r>
                      <a:endParaRPr lang="fr-FR" sz="1200" b="1"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fr-FR" sz="1200" b="1" dirty="0"/>
                        <a:t>APSA proposées en Terminale (CCF)</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5427962"/>
                  </a:ext>
                </a:extLst>
              </a:tr>
              <a:tr h="410194">
                <a:tc rowSpan="3">
                  <a:txBody>
                    <a:bodyPr/>
                    <a:lstStyle/>
                    <a:p>
                      <a:pPr algn="ctr"/>
                      <a:r>
                        <a:rPr lang="fr-FR" sz="1400" b="1" dirty="0"/>
                        <a:t>CA 1</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DCD"/>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29090"/>
                  </a:ext>
                </a:extLst>
              </a:tr>
              <a:tr h="304658">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9821246"/>
                  </a:ext>
                </a:extLst>
              </a:tr>
              <a:tr h="304658">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5398421"/>
                  </a:ext>
                </a:extLst>
              </a:tr>
              <a:tr h="304658">
                <a:tc rowSpan="3">
                  <a:txBody>
                    <a:bodyPr/>
                    <a:lstStyle/>
                    <a:p>
                      <a:pPr algn="ctr"/>
                      <a:r>
                        <a:rPr lang="fr-FR" sz="1400" b="1" dirty="0"/>
                        <a:t>CA 2</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3271104"/>
                  </a:ext>
                </a:extLst>
              </a:tr>
              <a:tr h="304658">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6913743"/>
                  </a:ext>
                </a:extLst>
              </a:tr>
              <a:tr h="304658">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9517861"/>
                  </a:ext>
                </a:extLst>
              </a:tr>
              <a:tr h="304658">
                <a:tc rowSpan="3">
                  <a:txBody>
                    <a:bodyPr/>
                    <a:lstStyle/>
                    <a:p>
                      <a:pPr algn="ctr"/>
                      <a:r>
                        <a:rPr lang="fr-FR" sz="1400" b="1" dirty="0"/>
                        <a:t>CA 3</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4E686"/>
                    </a:solidFill>
                  </a:tcPr>
                </a:tc>
                <a:tc>
                  <a:txBody>
                    <a:bodyPr/>
                    <a:lstStyle/>
                    <a:p>
                      <a:r>
                        <a:rPr lang="fr-FR" sz="1000" dirty="0"/>
                        <a:t>DANSE</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3339099"/>
                  </a:ext>
                </a:extLst>
              </a:tr>
              <a:tr h="304658">
                <a:tc vMerge="1">
                  <a:txBody>
                    <a:bodyPr/>
                    <a:lstStyle/>
                    <a:p>
                      <a:endParaRPr lang="fr-FR" dirty="0"/>
                    </a:p>
                  </a:txBody>
                  <a:tcPr/>
                </a:tc>
                <a:tc>
                  <a:txBody>
                    <a:bodyPr/>
                    <a:lstStyle/>
                    <a:p>
                      <a:r>
                        <a:rPr lang="fr-FR" sz="1000" dirty="0"/>
                        <a:t>ARTS DU CIRQUE</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0260573"/>
                  </a:ext>
                </a:extLst>
              </a:tr>
              <a:tr h="304658">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7599842"/>
                  </a:ext>
                </a:extLst>
              </a:tr>
              <a:tr h="304658">
                <a:tc rowSpan="3">
                  <a:txBody>
                    <a:bodyPr/>
                    <a:lstStyle/>
                    <a:p>
                      <a:pPr algn="ctr"/>
                      <a:r>
                        <a:rPr lang="fr-FR" sz="1400" b="1" dirty="0"/>
                        <a:t>CA 4</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CD6EE"/>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2831090"/>
                  </a:ext>
                </a:extLst>
              </a:tr>
              <a:tr h="304658">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3815544"/>
                  </a:ext>
                </a:extLst>
              </a:tr>
              <a:tr h="304658">
                <a:tc vMerge="1">
                  <a:txBody>
                    <a:bodyPr/>
                    <a:lstStyle/>
                    <a:p>
                      <a:endParaRPr lang="fr-FR" dirty="0"/>
                    </a:p>
                  </a:txBody>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4886139"/>
                  </a:ext>
                </a:extLst>
              </a:tr>
              <a:tr h="304658">
                <a:tc rowSpan="3">
                  <a:txBody>
                    <a:bodyPr/>
                    <a:lstStyle/>
                    <a:p>
                      <a:pPr algn="ctr"/>
                      <a:r>
                        <a:rPr lang="fr-FR" sz="1400" b="1" dirty="0"/>
                        <a:t>CA 5</a:t>
                      </a:r>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155534"/>
                  </a:ext>
                </a:extLst>
              </a:tr>
              <a:tr h="304658">
                <a:tc vMerge="1">
                  <a:txBody>
                    <a:bodyPr/>
                    <a:lstStyle/>
                    <a:p>
                      <a:pPr algn="ctr"/>
                      <a:endParaRPr lang="fr-FR" sz="14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86951"/>
                  </a:ext>
                </a:extLst>
              </a:tr>
              <a:tr h="304658">
                <a:tc vMerge="1">
                  <a:txBody>
                    <a:bodyPr/>
                    <a:lstStyle/>
                    <a:p>
                      <a:pPr algn="ctr"/>
                      <a:endParaRPr lang="fr-FR" sz="1400" b="1"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3BE29"/>
                    </a:solidFill>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fr-FR" sz="1000" dirty="0"/>
                    </a:p>
                  </a:txBody>
                  <a:tcPr marL="97068" marR="9706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113841"/>
                  </a:ext>
                </a:extLst>
              </a:tr>
            </a:tbl>
          </a:graphicData>
        </a:graphic>
      </p:graphicFrame>
      <p:sp>
        <p:nvSpPr>
          <p:cNvPr id="2" name="Espace réservé du pied de page 1">
            <a:extLst>
              <a:ext uri="{FF2B5EF4-FFF2-40B4-BE49-F238E27FC236}">
                <a16:creationId xmlns:a16="http://schemas.microsoft.com/office/drawing/2014/main" id="{0F563978-F08F-41BD-903A-76B02860CA4A}"/>
              </a:ext>
            </a:extLst>
          </p:cNvPr>
          <p:cNvSpPr>
            <a:spLocks noGrp="1"/>
          </p:cNvSpPr>
          <p:nvPr>
            <p:ph type="ftr" sz="quarter" idx="11"/>
          </p:nvPr>
        </p:nvSpPr>
        <p:spPr/>
        <p:txBody>
          <a:bodyPr/>
          <a:lstStyle/>
          <a:p>
            <a:r>
              <a:rPr lang="fr-FR"/>
              <a:t>Inspection Pédagogique Régionale d'EPS -  Académie de Dijon</a:t>
            </a:r>
          </a:p>
        </p:txBody>
      </p:sp>
      <p:pic>
        <p:nvPicPr>
          <p:cNvPr id="6" name="Image 5">
            <a:extLst>
              <a:ext uri="{FF2B5EF4-FFF2-40B4-BE49-F238E27FC236}">
                <a16:creationId xmlns:a16="http://schemas.microsoft.com/office/drawing/2014/main" id="{29EAD5F4-AFED-4DA1-AA81-80C86031A2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8" y="0"/>
            <a:ext cx="1273040" cy="1467233"/>
          </a:xfrm>
          <a:prstGeom prst="rect">
            <a:avLst/>
          </a:prstGeom>
        </p:spPr>
      </p:pic>
    </p:spTree>
    <p:extLst>
      <p:ext uri="{BB962C8B-B14F-4D97-AF65-F5344CB8AC3E}">
        <p14:creationId xmlns:p14="http://schemas.microsoft.com/office/powerpoint/2010/main" val="297489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C737EAD2-B78B-47CC-838C-5999D9CBCB36}"/>
              </a:ext>
            </a:extLst>
          </p:cNvPr>
          <p:cNvGraphicFramePr>
            <a:graphicFrameLocks noGrp="1"/>
          </p:cNvGraphicFramePr>
          <p:nvPr>
            <p:extLst>
              <p:ext uri="{D42A27DB-BD31-4B8C-83A1-F6EECF244321}">
                <p14:modId xmlns:p14="http://schemas.microsoft.com/office/powerpoint/2010/main" val="2525696297"/>
              </p:ext>
            </p:extLst>
          </p:nvPr>
        </p:nvGraphicFramePr>
        <p:xfrm>
          <a:off x="1" y="825039"/>
          <a:ext cx="12191998" cy="6403673"/>
        </p:xfrm>
        <a:graphic>
          <a:graphicData uri="http://schemas.openxmlformats.org/drawingml/2006/table">
            <a:tbl>
              <a:tblPr>
                <a:tableStyleId>{5C22544A-7EE6-4342-B048-85BDC9FD1C3A}</a:tableStyleId>
              </a:tblPr>
              <a:tblGrid>
                <a:gridCol w="1741714">
                  <a:extLst>
                    <a:ext uri="{9D8B030D-6E8A-4147-A177-3AD203B41FA5}">
                      <a16:colId xmlns:a16="http://schemas.microsoft.com/office/drawing/2014/main" val="3853416057"/>
                    </a:ext>
                  </a:extLst>
                </a:gridCol>
                <a:gridCol w="1741714">
                  <a:extLst>
                    <a:ext uri="{9D8B030D-6E8A-4147-A177-3AD203B41FA5}">
                      <a16:colId xmlns:a16="http://schemas.microsoft.com/office/drawing/2014/main" val="3570768633"/>
                    </a:ext>
                  </a:extLst>
                </a:gridCol>
                <a:gridCol w="1741714">
                  <a:extLst>
                    <a:ext uri="{9D8B030D-6E8A-4147-A177-3AD203B41FA5}">
                      <a16:colId xmlns:a16="http://schemas.microsoft.com/office/drawing/2014/main" val="2394311370"/>
                    </a:ext>
                  </a:extLst>
                </a:gridCol>
                <a:gridCol w="1741714">
                  <a:extLst>
                    <a:ext uri="{9D8B030D-6E8A-4147-A177-3AD203B41FA5}">
                      <a16:colId xmlns:a16="http://schemas.microsoft.com/office/drawing/2014/main" val="3642792513"/>
                    </a:ext>
                  </a:extLst>
                </a:gridCol>
                <a:gridCol w="1741714">
                  <a:extLst>
                    <a:ext uri="{9D8B030D-6E8A-4147-A177-3AD203B41FA5}">
                      <a16:colId xmlns:a16="http://schemas.microsoft.com/office/drawing/2014/main" val="2223255584"/>
                    </a:ext>
                  </a:extLst>
                </a:gridCol>
                <a:gridCol w="1741714">
                  <a:extLst>
                    <a:ext uri="{9D8B030D-6E8A-4147-A177-3AD203B41FA5}">
                      <a16:colId xmlns:a16="http://schemas.microsoft.com/office/drawing/2014/main" val="198592606"/>
                    </a:ext>
                  </a:extLst>
                </a:gridCol>
                <a:gridCol w="1741714">
                  <a:extLst>
                    <a:ext uri="{9D8B030D-6E8A-4147-A177-3AD203B41FA5}">
                      <a16:colId xmlns:a16="http://schemas.microsoft.com/office/drawing/2014/main" val="3611079655"/>
                    </a:ext>
                  </a:extLst>
                </a:gridCol>
              </a:tblGrid>
              <a:tr h="596682">
                <a:tc gridSpan="2">
                  <a:txBody>
                    <a:bodyPr/>
                    <a:lstStyle/>
                    <a:p>
                      <a:pPr algn="l" fontAlgn="ctr"/>
                      <a:r>
                        <a:rPr lang="fr-FR" sz="2000" b="1" u="none" strike="noStrike" dirty="0">
                          <a:solidFill>
                            <a:schemeClr val="bg1"/>
                          </a:solidFill>
                          <a:effectLst/>
                        </a:rPr>
                        <a:t>Lycée</a:t>
                      </a:r>
                    </a:p>
                    <a:p>
                      <a:pPr algn="l" fontAlgn="ctr"/>
                      <a:r>
                        <a:rPr lang="fr-FR" sz="2000" b="1" u="none" strike="noStrike" dirty="0">
                          <a:solidFill>
                            <a:schemeClr val="bg1"/>
                          </a:solidFill>
                          <a:effectLst/>
                        </a:rPr>
                        <a:t> général et technologique :</a:t>
                      </a:r>
                      <a:endParaRPr lang="fr-FR" sz="2000" b="1" i="0" u="none" strike="noStrike" dirty="0">
                        <a:solidFill>
                          <a:schemeClr val="bg1"/>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fr-FR"/>
                    </a:p>
                  </a:txBody>
                  <a:tcPr/>
                </a:tc>
                <a:tc>
                  <a:txBody>
                    <a:bodyPr/>
                    <a:lstStyle/>
                    <a:p>
                      <a:pPr algn="ctr" fontAlgn="ctr"/>
                      <a:r>
                        <a:rPr lang="fr-FR" sz="1200" b="1" u="none" strike="noStrike" dirty="0">
                          <a:solidFill>
                            <a:schemeClr val="bg1"/>
                          </a:solidFill>
                          <a:effectLst/>
                        </a:rPr>
                        <a:t>Champ d'apprentissage</a:t>
                      </a:r>
                      <a:endParaRPr lang="fr-FR" sz="1200" b="1" i="0" u="none" strike="noStrike" dirty="0">
                        <a:solidFill>
                          <a:schemeClr val="bg1"/>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fontAlgn="ctr"/>
                      <a:r>
                        <a:rPr lang="fr-FR" sz="1000" b="0" u="none" strike="noStrike" dirty="0">
                          <a:solidFill>
                            <a:schemeClr val="bg1"/>
                          </a:solidFill>
                          <a:effectLst/>
                        </a:rPr>
                        <a:t>4</a:t>
                      </a:r>
                      <a:endParaRPr lang="fr-FR" sz="1000" b="0" i="0" u="none" strike="noStrike" dirty="0">
                        <a:solidFill>
                          <a:schemeClr val="bg1"/>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3">
                  <a:txBody>
                    <a:bodyPr/>
                    <a:lstStyle/>
                    <a:p>
                      <a:pPr algn="l" fontAlgn="ctr"/>
                      <a:r>
                        <a:rPr lang="fr-FR" sz="1000" b="0" i="0" u="none" strike="noStrike" dirty="0">
                          <a:solidFill>
                            <a:schemeClr val="bg1"/>
                          </a:solidFill>
                          <a:effectLst/>
                          <a:latin typeface="Times New Roman" panose="02020603050405020304" pitchFamily="18" charset="0"/>
                        </a:rPr>
                        <a:t>Compétence attendue dans le champ d’apprentissage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19169151"/>
                  </a:ext>
                </a:extLst>
              </a:tr>
              <a:tr h="297885">
                <a:tc>
                  <a:txBody>
                    <a:bodyPr/>
                    <a:lstStyle/>
                    <a:p>
                      <a:pPr algn="ctr" fontAlgn="ctr"/>
                      <a:r>
                        <a:rPr lang="fr-FR" sz="1400" u="none" strike="noStrike" dirty="0">
                          <a:solidFill>
                            <a:schemeClr val="bg1"/>
                          </a:solidFill>
                          <a:effectLst/>
                        </a:rPr>
                        <a:t>Activité</a:t>
                      </a:r>
                      <a:endParaRPr lang="fr-FR" sz="1400" b="1" i="0" u="none" strike="noStrike" dirty="0">
                        <a:solidFill>
                          <a:schemeClr val="bg1"/>
                        </a:solidFill>
                        <a:effectLst/>
                        <a:latin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gridSpan="6">
                  <a:txBody>
                    <a:bodyPr/>
                    <a:lstStyle/>
                    <a:p>
                      <a:pPr algn="ctr" fontAlgn="ctr"/>
                      <a:endParaRPr lang="fr-FR" sz="14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26631681"/>
                  </a:ext>
                </a:extLst>
              </a:tr>
              <a:tr h="297885">
                <a:tc>
                  <a:txBody>
                    <a:bodyPr/>
                    <a:lstStyle/>
                    <a:p>
                      <a:pPr algn="ctr" fontAlgn="ctr"/>
                      <a:r>
                        <a:rPr lang="fr-FR" sz="1400" u="none" strike="noStrike" dirty="0">
                          <a:solidFill>
                            <a:schemeClr val="bg1"/>
                          </a:solidFill>
                          <a:effectLst/>
                        </a:rPr>
                        <a:t>Finalité</a:t>
                      </a:r>
                      <a:endParaRPr lang="fr-FR" sz="1400" b="1" i="0" u="none" strike="noStrike" dirty="0">
                        <a:solidFill>
                          <a:schemeClr val="bg1"/>
                        </a:solidFill>
                        <a:effectLst/>
                        <a:latin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6">
                  <a:txBody>
                    <a:bodyPr/>
                    <a:lstStyle/>
                    <a:p>
                      <a:pPr algn="l" fontAlgn="ctr"/>
                      <a:r>
                        <a:rPr lang="fr-FR" sz="900" u="none" strike="noStrike" dirty="0">
                          <a:effectLst/>
                        </a:rPr>
                        <a:t>L'EPS vise à former, par la pratique physique, sportive, artistique, un citoyen épanoui, cultivé, capable de faire des choix éclairés pour s'engager de façon régulière et autonome dans un mode de vie actif et solidaire.</a:t>
                      </a:r>
                      <a:endParaRPr lang="fr-FR" sz="900" b="0"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392500416"/>
                  </a:ext>
                </a:extLst>
              </a:tr>
              <a:tr h="348514">
                <a:tc>
                  <a:txBody>
                    <a:bodyPr/>
                    <a:lstStyle/>
                    <a:p>
                      <a:pPr algn="ctr" fontAlgn="ctr"/>
                      <a:r>
                        <a:rPr lang="fr-FR" sz="1400" u="none" strike="noStrike" dirty="0">
                          <a:solidFill>
                            <a:schemeClr val="bg1"/>
                          </a:solidFill>
                          <a:effectLst/>
                        </a:rPr>
                        <a:t>Objectifs</a:t>
                      </a:r>
                      <a:endParaRPr lang="fr-FR" sz="1400" b="1" i="0" u="none" strike="noStrike" dirty="0">
                        <a:solidFill>
                          <a:schemeClr val="bg1"/>
                        </a:solidFill>
                        <a:effectLst/>
                        <a:latin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a:txBody>
                    <a:bodyPr/>
                    <a:lstStyle/>
                    <a:p>
                      <a:pPr algn="ctr" fontAlgn="ctr"/>
                      <a:r>
                        <a:rPr lang="fr-FR" sz="1000" b="1" u="none" strike="noStrike" dirty="0">
                          <a:effectLst/>
                        </a:rPr>
                        <a:t>Développer sa motricité</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b="1" u="none" strike="noStrike" dirty="0">
                          <a:effectLst/>
                        </a:rPr>
                        <a:t>Savoir se préparer et s'échauffer</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fr-FR" sz="1000" b="1" u="none" strike="noStrike" dirty="0">
                          <a:effectLst/>
                        </a:rPr>
                        <a:t>Exercer sa responsabilité individuelle et au sein d'un collectif</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algn="ctr" fontAlgn="ctr"/>
                      <a:r>
                        <a:rPr lang="fr-FR" sz="1000" b="1" u="none" strike="noStrike" dirty="0">
                          <a:effectLst/>
                        </a:rPr>
                        <a:t>Construire durablement   sa santé</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b="1" u="none" strike="noStrike" dirty="0">
                          <a:effectLst/>
                        </a:rPr>
                        <a:t>Accéder au patrimoine culturel</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359739"/>
                  </a:ext>
                </a:extLst>
              </a:tr>
              <a:tr h="297885">
                <a:tc rowSpan="2">
                  <a:txBody>
                    <a:bodyPr/>
                    <a:lstStyle/>
                    <a:p>
                      <a:pPr algn="ctr" fontAlgn="b"/>
                      <a:r>
                        <a:rPr lang="fr-FR" sz="1400" u="none" strike="noStrike" dirty="0">
                          <a:solidFill>
                            <a:schemeClr val="bg1"/>
                          </a:solidFill>
                          <a:effectLst/>
                        </a:rPr>
                        <a:t>Attendus de fin de lycée</a:t>
                      </a:r>
                      <a:endParaRPr lang="fr-FR" sz="1400" b="0" i="0" u="none" strike="noStrike" dirty="0">
                        <a:solidFill>
                          <a:schemeClr val="bg1"/>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2">
                  <a:txBody>
                    <a:bodyPr/>
                    <a:lstStyle/>
                    <a:p>
                      <a:pPr algn="ctr" fontAlgn="ctr"/>
                      <a:r>
                        <a:rPr lang="fr-FR" sz="1000" b="1" u="none" strike="noStrike" dirty="0">
                          <a:effectLst/>
                        </a:rPr>
                        <a:t>1</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ctr" fontAlgn="ctr"/>
                      <a:r>
                        <a:rPr lang="fr-FR" sz="1000" b="1" u="none" strike="noStrike" dirty="0">
                          <a:effectLst/>
                        </a:rPr>
                        <a:t>2</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ctr" fontAlgn="ctr"/>
                      <a:r>
                        <a:rPr lang="fr-FR" sz="1000" b="1" u="none" strike="noStrike" dirty="0">
                          <a:effectLst/>
                        </a:rPr>
                        <a:t>3</a:t>
                      </a:r>
                      <a:endParaRPr lang="fr-FR" sz="10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524629241"/>
                  </a:ext>
                </a:extLst>
              </a:tr>
              <a:tr h="580856">
                <a:tc vMerge="1">
                  <a:txBody>
                    <a:bodyPr/>
                    <a:lstStyle/>
                    <a:p>
                      <a:endParaRPr lang="fr-FR"/>
                    </a:p>
                  </a:txBody>
                  <a:tcPr/>
                </a:tc>
                <a:tc gridSpan="2">
                  <a:txBody>
                    <a:bodyPr/>
                    <a:lstStyle/>
                    <a:p>
                      <a:pPr algn="ctr" fontAlgn="ctr"/>
                      <a:endParaRPr lang="fr-FR" sz="9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l" fontAlgn="b"/>
                      <a:endParaRPr lang="fr-FR" sz="90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2">
                  <a:txBody>
                    <a:bodyPr/>
                    <a:lstStyle/>
                    <a:p>
                      <a:pPr algn="ctr" fontAlgn="ctr"/>
                      <a:endParaRPr lang="fr-FR" sz="900" b="1" i="0" u="none" strike="noStrike" dirty="0">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2798900360"/>
                  </a:ext>
                </a:extLst>
              </a:tr>
              <a:tr h="909842">
                <a:tc>
                  <a:txBody>
                    <a:bodyPr/>
                    <a:lstStyle/>
                    <a:p>
                      <a:pPr algn="ctr" fontAlgn="ctr"/>
                      <a:r>
                        <a:rPr lang="fr-FR" sz="1400" u="none" strike="noStrike" dirty="0">
                          <a:solidFill>
                            <a:schemeClr val="bg1"/>
                          </a:solidFill>
                          <a:effectLst/>
                        </a:rPr>
                        <a:t>Déclinaison des AFL dans l'APSA</a:t>
                      </a:r>
                      <a:endParaRPr lang="fr-FR" sz="1400" b="1" i="0" u="none" strike="noStrike" dirty="0">
                        <a:solidFill>
                          <a:schemeClr val="bg1"/>
                        </a:solidFill>
                        <a:effectLst/>
                        <a:latin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3">
                  <a:txBody>
                    <a:bodyPr/>
                    <a:lstStyle/>
                    <a:p>
                      <a:pPr algn="l" fontAlgn="t"/>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196045"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l" fontAlgn="t"/>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196045"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065768662"/>
                  </a:ext>
                </a:extLst>
              </a:tr>
              <a:tr h="1352269">
                <a:tc>
                  <a:txBody>
                    <a:bodyPr/>
                    <a:lstStyle/>
                    <a:p>
                      <a:pPr algn="ctr" fontAlgn="b"/>
                      <a:r>
                        <a:rPr lang="fr-FR" sz="1400" u="none" strike="noStrike" dirty="0">
                          <a:solidFill>
                            <a:schemeClr val="bg1"/>
                          </a:solidFill>
                          <a:effectLst/>
                        </a:rPr>
                        <a:t>Forme de pratique retenue porteuse des contenus d’ enseignement prioritaires </a:t>
                      </a:r>
                      <a:endParaRPr lang="fr-FR" sz="1400" b="0" i="0" u="none" strike="noStrike" dirty="0">
                        <a:solidFill>
                          <a:schemeClr val="bg1"/>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3">
                  <a:txBody>
                    <a:bodyPr/>
                    <a:lstStyle/>
                    <a:p>
                      <a:pPr algn="l" fontAlgn="t"/>
                      <a:br>
                        <a:rPr lang="fr-FR" sz="900" u="none" strike="noStrike" dirty="0">
                          <a:effectLst/>
                        </a:rPr>
                      </a:br>
                      <a:endParaRPr lang="fr-FR" sz="900" b="0" i="0" u="none" strike="noStrike" dirty="0">
                        <a:solidFill>
                          <a:srgbClr val="0070C0"/>
                        </a:solidFill>
                        <a:effectLst/>
                        <a:latin typeface="Times New Roman" panose="02020603050405020304" pitchFamily="18" charset="0"/>
                      </a:endParaRPr>
                    </a:p>
                  </a:txBody>
                  <a:tcPr marL="196045"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l" fontAlgn="t"/>
                      <a:endParaRPr lang="fr-FR" sz="900" b="0" i="0" u="none" strike="noStrike" dirty="0">
                        <a:solidFill>
                          <a:srgbClr val="0070C0"/>
                        </a:solidFill>
                        <a:effectLst/>
                        <a:latin typeface="Times New Roman" panose="02020603050405020304" pitchFamily="18" charset="0"/>
                      </a:endParaRPr>
                    </a:p>
                  </a:txBody>
                  <a:tcPr marL="196045"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47092905"/>
                  </a:ext>
                </a:extLst>
              </a:tr>
              <a:tr h="149170">
                <a:tc rowSpan="2">
                  <a:txBody>
                    <a:bodyPr/>
                    <a:lstStyle/>
                    <a:p>
                      <a:pPr algn="ctr" fontAlgn="ctr"/>
                      <a:r>
                        <a:rPr lang="fr-FR" sz="1400" u="none" strike="noStrike" dirty="0">
                          <a:solidFill>
                            <a:schemeClr val="bg1"/>
                          </a:solidFill>
                          <a:effectLst/>
                        </a:rPr>
                        <a:t>Eléments prioritaires pour atteindre les AFL</a:t>
                      </a:r>
                      <a:endParaRPr lang="fr-FR" sz="1400" b="1" i="0" u="none" strike="noStrike" dirty="0">
                        <a:solidFill>
                          <a:schemeClr val="bg1"/>
                        </a:solidFill>
                        <a:effectLst/>
                        <a:latin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a:txBody>
                    <a:bodyPr/>
                    <a:lstStyle/>
                    <a:p>
                      <a:pPr algn="ctr" fontAlgn="t"/>
                      <a:r>
                        <a:rPr lang="fr-FR" sz="1000" b="1" u="none" strike="noStrike" dirty="0">
                          <a:effectLst/>
                        </a:rPr>
                        <a:t>Connaissances</a:t>
                      </a:r>
                      <a:endParaRPr lang="fr-FR" sz="10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000" b="1" u="none" strike="noStrike" dirty="0">
                          <a:effectLst/>
                        </a:rPr>
                        <a:t>Capacités</a:t>
                      </a:r>
                      <a:endParaRPr lang="fr-FR" sz="10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000" b="1" u="none" strike="noStrike" dirty="0">
                          <a:effectLst/>
                        </a:rPr>
                        <a:t>Attitudes</a:t>
                      </a:r>
                      <a:endParaRPr lang="fr-FR" sz="10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000" b="1" u="none" strike="noStrike" dirty="0">
                          <a:effectLst/>
                        </a:rPr>
                        <a:t>Connaissances</a:t>
                      </a:r>
                      <a:endParaRPr lang="fr-FR" sz="10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000" b="1" u="none" strike="noStrike" dirty="0">
                          <a:effectLst/>
                        </a:rPr>
                        <a:t>Capacités</a:t>
                      </a:r>
                      <a:endParaRPr lang="fr-FR" sz="10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fr-FR" sz="1000" b="1" u="none" strike="noStrike" dirty="0">
                          <a:effectLst/>
                        </a:rPr>
                        <a:t>Attitudes</a:t>
                      </a:r>
                      <a:endParaRPr lang="fr-FR" sz="10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2795642"/>
                  </a:ext>
                </a:extLst>
              </a:tr>
              <a:tr h="611657">
                <a:tc vMerge="1">
                  <a:txBody>
                    <a:bodyPr/>
                    <a:lstStyle/>
                    <a:p>
                      <a:endParaRPr lang="fr-FR"/>
                    </a:p>
                  </a:txBody>
                  <a:tcPr/>
                </a:tc>
                <a:tc>
                  <a:txBody>
                    <a:bodyPr/>
                    <a:lstStyle/>
                    <a:p>
                      <a:pPr algn="l" fontAlgn="t"/>
                      <a:endParaRPr lang="fr-FR" sz="900" b="0" i="0" u="none" strike="noStrike" dirty="0">
                        <a:solidFill>
                          <a:srgbClr val="0070C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fr-FR" sz="900" b="0" i="0" u="none" strike="noStrike" dirty="0">
                        <a:solidFill>
                          <a:srgbClr val="0070C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fr-FR" sz="900" b="0" i="0" u="none" strike="noStrike" dirty="0">
                        <a:solidFill>
                          <a:srgbClr val="0070C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fr-FR" sz="900" b="0" i="0" u="none" strike="noStrike" dirty="0">
                        <a:solidFill>
                          <a:srgbClr val="0070C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fr-FR" sz="900" b="0" i="0" u="none" strike="noStrike" dirty="0">
                        <a:solidFill>
                          <a:srgbClr val="0070C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fr-FR" sz="900" b="0" i="0" u="none" strike="noStrike" dirty="0">
                        <a:solidFill>
                          <a:srgbClr val="0070C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0385417"/>
                  </a:ext>
                </a:extLst>
              </a:tr>
              <a:tr h="924857">
                <a:tc>
                  <a:txBody>
                    <a:bodyPr/>
                    <a:lstStyle/>
                    <a:p>
                      <a:pPr algn="ctr" fontAlgn="ctr"/>
                      <a:r>
                        <a:rPr lang="fr-FR" sz="1400" u="none" strike="noStrike" dirty="0">
                          <a:solidFill>
                            <a:schemeClr val="bg1"/>
                          </a:solidFill>
                          <a:effectLst/>
                        </a:rPr>
                        <a:t>Contribution aux parcours éducatifs</a:t>
                      </a:r>
                      <a:endParaRPr lang="fr-FR" sz="1400" b="1" i="0" u="none" strike="noStrike" dirty="0">
                        <a:solidFill>
                          <a:schemeClr val="bg1"/>
                        </a:solidFill>
                        <a:effectLst/>
                        <a:latin typeface="Times New Roman" panose="02020603050405020304" pitchFamily="18" charset="0"/>
                      </a:endParaRPr>
                    </a:p>
                  </a:txBody>
                  <a:tcPr marL="0" marR="0" marT="0" marB="0" anchor="ctr">
                    <a:lnR w="12700" cap="flat" cmpd="sng" algn="ctr">
                      <a:solidFill>
                        <a:schemeClr val="tx1"/>
                      </a:solidFill>
                      <a:prstDash val="solid"/>
                      <a:round/>
                      <a:headEnd type="none" w="med" len="med"/>
                      <a:tailEnd type="none" w="med" len="med"/>
                    </a:lnR>
                    <a:solidFill>
                      <a:srgbClr val="0070C0"/>
                    </a:solidFill>
                  </a:tcPr>
                </a:tc>
                <a:tc gridSpan="6">
                  <a:txBody>
                    <a:bodyPr/>
                    <a:lstStyle/>
                    <a:p>
                      <a:pPr algn="l" fontAlgn="t"/>
                      <a:r>
                        <a:rPr lang="fr-FR" sz="1100" u="none" strike="noStrike" dirty="0">
                          <a:effectLst/>
                        </a:rPr>
                        <a:t>Parcours citoyen:  </a:t>
                      </a:r>
                    </a:p>
                    <a:p>
                      <a:pPr algn="l" fontAlgn="t"/>
                      <a:r>
                        <a:rPr lang="fr-FR" sz="1100" u="none" strike="noStrike" dirty="0">
                          <a:effectLst/>
                        </a:rPr>
                        <a:t>Parcours éducatif de santé: </a:t>
                      </a:r>
                    </a:p>
                    <a:p>
                      <a:pPr algn="l" fontAlgn="t"/>
                      <a:r>
                        <a:rPr lang="fr-FR" sz="1100" u="none" strike="noStrike" dirty="0">
                          <a:effectLst/>
                        </a:rPr>
                        <a:t>Parcours d’éducation artistique et culturelle:                                                                                                                                                                                                                                           Parcours avenir:  </a:t>
                      </a:r>
                      <a:br>
                        <a:rPr lang="fr-FR" sz="900" u="none" strike="noStrike" dirty="0">
                          <a:effectLst/>
                        </a:rPr>
                      </a:br>
                      <a:br>
                        <a:rPr lang="fr-FR" sz="900" u="none" strike="noStrike" dirty="0">
                          <a:effectLst/>
                        </a:rPr>
                      </a:br>
                      <a:endParaRPr lang="fr-FR" sz="900" b="0"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808136777"/>
                  </a:ext>
                </a:extLst>
              </a:tr>
            </a:tbl>
          </a:graphicData>
        </a:graphic>
      </p:graphicFrame>
      <p:sp>
        <p:nvSpPr>
          <p:cNvPr id="3" name="ZoneTexte 3">
            <a:extLst>
              <a:ext uri="{FF2B5EF4-FFF2-40B4-BE49-F238E27FC236}">
                <a16:creationId xmlns:a16="http://schemas.microsoft.com/office/drawing/2014/main" id="{00000000-0008-0000-0000-000004000000}"/>
              </a:ext>
            </a:extLst>
          </p:cNvPr>
          <p:cNvSpPr txBox="1"/>
          <p:nvPr/>
        </p:nvSpPr>
        <p:spPr>
          <a:xfrm>
            <a:off x="6476966" y="3439159"/>
            <a:ext cx="372136" cy="157949"/>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800" dirty="0"/>
              <a:t>N 1</a:t>
            </a:r>
          </a:p>
        </p:txBody>
      </p:sp>
      <p:sp>
        <p:nvSpPr>
          <p:cNvPr id="5" name="ZoneTexte 29">
            <a:extLst>
              <a:ext uri="{FF2B5EF4-FFF2-40B4-BE49-F238E27FC236}">
                <a16:creationId xmlns:a16="http://schemas.microsoft.com/office/drawing/2014/main" id="{00000000-0008-0000-0000-00001E000000}"/>
              </a:ext>
            </a:extLst>
          </p:cNvPr>
          <p:cNvSpPr txBox="1"/>
          <p:nvPr/>
        </p:nvSpPr>
        <p:spPr>
          <a:xfrm>
            <a:off x="6533939" y="4413113"/>
            <a:ext cx="350062" cy="196514"/>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dirty="0"/>
              <a:t>N1</a:t>
            </a:r>
            <a:endParaRPr lang="fr-FR" sz="1100" dirty="0"/>
          </a:p>
        </p:txBody>
      </p:sp>
      <p:sp>
        <p:nvSpPr>
          <p:cNvPr id="6" name="ZoneTexte 30">
            <a:extLst>
              <a:ext uri="{FF2B5EF4-FFF2-40B4-BE49-F238E27FC236}">
                <a16:creationId xmlns:a16="http://schemas.microsoft.com/office/drawing/2014/main" id="{00000000-0008-0000-0000-00001F000000}"/>
              </a:ext>
            </a:extLst>
          </p:cNvPr>
          <p:cNvSpPr txBox="1"/>
          <p:nvPr/>
        </p:nvSpPr>
        <p:spPr>
          <a:xfrm>
            <a:off x="11398558" y="4728136"/>
            <a:ext cx="413562" cy="18796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100" dirty="0"/>
              <a:t>N 2</a:t>
            </a:r>
          </a:p>
        </p:txBody>
      </p:sp>
      <p:sp>
        <p:nvSpPr>
          <p:cNvPr id="7" name="ZoneTexte 3">
            <a:extLst>
              <a:ext uri="{FF2B5EF4-FFF2-40B4-BE49-F238E27FC236}">
                <a16:creationId xmlns:a16="http://schemas.microsoft.com/office/drawing/2014/main" id="{BD243D38-1FC5-4E63-B15C-999C259B707C}"/>
              </a:ext>
            </a:extLst>
          </p:cNvPr>
          <p:cNvSpPr txBox="1"/>
          <p:nvPr/>
        </p:nvSpPr>
        <p:spPr>
          <a:xfrm>
            <a:off x="11466742" y="3429000"/>
            <a:ext cx="372136" cy="178269"/>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800" dirty="0"/>
              <a:t>N 2</a:t>
            </a:r>
          </a:p>
        </p:txBody>
      </p:sp>
      <p:sp>
        <p:nvSpPr>
          <p:cNvPr id="4" name="ZoneTexte 3">
            <a:extLst>
              <a:ext uri="{FF2B5EF4-FFF2-40B4-BE49-F238E27FC236}">
                <a16:creationId xmlns:a16="http://schemas.microsoft.com/office/drawing/2014/main" id="{00A65AF8-A62A-4630-AE8F-E88D0A2A5ED4}"/>
              </a:ext>
            </a:extLst>
          </p:cNvPr>
          <p:cNvSpPr txBox="1"/>
          <p:nvPr/>
        </p:nvSpPr>
        <p:spPr>
          <a:xfrm>
            <a:off x="1076793" y="-35204"/>
            <a:ext cx="10005368" cy="369332"/>
          </a:xfrm>
          <a:prstGeom prst="rect">
            <a:avLst/>
          </a:prstGeom>
          <a:noFill/>
        </p:spPr>
        <p:txBody>
          <a:bodyPr wrap="none" rtlCol="0">
            <a:spAutoFit/>
          </a:bodyPr>
          <a:lstStyle/>
          <a:p>
            <a:r>
              <a:rPr lang="fr-FR" b="1" dirty="0"/>
              <a:t>3.3   DÉCLINAISON DES  AFL DANS 1 APSA SUPPORT CHOISIE EN CLASSE DE SECONDE OU DE PREMIÈRE</a:t>
            </a:r>
          </a:p>
        </p:txBody>
      </p:sp>
      <p:sp>
        <p:nvSpPr>
          <p:cNvPr id="8" name="ZoneTexte 3">
            <a:extLst>
              <a:ext uri="{FF2B5EF4-FFF2-40B4-BE49-F238E27FC236}">
                <a16:creationId xmlns:a16="http://schemas.microsoft.com/office/drawing/2014/main" id="{D92D0A40-BFC0-4AF9-8A44-56B9747AFDA9}"/>
              </a:ext>
            </a:extLst>
          </p:cNvPr>
          <p:cNvSpPr txBox="1"/>
          <p:nvPr/>
        </p:nvSpPr>
        <p:spPr>
          <a:xfrm>
            <a:off x="6511865" y="6032961"/>
            <a:ext cx="372136" cy="157949"/>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800" dirty="0"/>
              <a:t>N 1</a:t>
            </a:r>
          </a:p>
        </p:txBody>
      </p:sp>
      <p:sp>
        <p:nvSpPr>
          <p:cNvPr id="9" name="ZoneTexte 3">
            <a:extLst>
              <a:ext uri="{FF2B5EF4-FFF2-40B4-BE49-F238E27FC236}">
                <a16:creationId xmlns:a16="http://schemas.microsoft.com/office/drawing/2014/main" id="{C6BA889D-74C0-4F24-A500-568014813361}"/>
              </a:ext>
            </a:extLst>
          </p:cNvPr>
          <p:cNvSpPr txBox="1"/>
          <p:nvPr/>
        </p:nvSpPr>
        <p:spPr>
          <a:xfrm>
            <a:off x="11664994" y="6073448"/>
            <a:ext cx="372136" cy="178269"/>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800" dirty="0"/>
              <a:t>N 2</a:t>
            </a:r>
          </a:p>
        </p:txBody>
      </p:sp>
      <p:sp>
        <p:nvSpPr>
          <p:cNvPr id="10" name="ZoneTexte 9">
            <a:extLst>
              <a:ext uri="{FF2B5EF4-FFF2-40B4-BE49-F238E27FC236}">
                <a16:creationId xmlns:a16="http://schemas.microsoft.com/office/drawing/2014/main" id="{57711DD6-0693-4C3A-8B0F-FF6F1F7205AF}"/>
              </a:ext>
            </a:extLst>
          </p:cNvPr>
          <p:cNvSpPr txBox="1"/>
          <p:nvPr/>
        </p:nvSpPr>
        <p:spPr>
          <a:xfrm>
            <a:off x="3479800" y="210066"/>
            <a:ext cx="6808402" cy="369332"/>
          </a:xfrm>
          <a:prstGeom prst="rect">
            <a:avLst/>
          </a:prstGeom>
          <a:noFill/>
        </p:spPr>
        <p:txBody>
          <a:bodyPr wrap="none" rtlCol="0">
            <a:spAutoFit/>
          </a:bodyPr>
          <a:lstStyle/>
          <a:p>
            <a:r>
              <a:rPr lang="fr-FR" dirty="0"/>
              <a:t>(Un exemple de fiche renseignée est proposé en diapositives 11 et 12.)</a:t>
            </a:r>
          </a:p>
        </p:txBody>
      </p:sp>
      <p:sp>
        <p:nvSpPr>
          <p:cNvPr id="11" name="Espace réservé du pied de page 10">
            <a:extLst>
              <a:ext uri="{FF2B5EF4-FFF2-40B4-BE49-F238E27FC236}">
                <a16:creationId xmlns:a16="http://schemas.microsoft.com/office/drawing/2014/main" id="{6E09462C-FC37-4761-A2FB-6C1697603ECE}"/>
              </a:ext>
            </a:extLst>
          </p:cNvPr>
          <p:cNvSpPr>
            <a:spLocks noGrp="1"/>
          </p:cNvSpPr>
          <p:nvPr>
            <p:ph type="ftr" sz="quarter" idx="11"/>
          </p:nvPr>
        </p:nvSpPr>
        <p:spPr>
          <a:xfrm>
            <a:off x="4419566" y="6724528"/>
            <a:ext cx="4114800" cy="365125"/>
          </a:xfrm>
        </p:spPr>
        <p:txBody>
          <a:bodyPr/>
          <a:lstStyle/>
          <a:p>
            <a:r>
              <a:rPr lang="fr-FR"/>
              <a:t>Inspection Pédagogique Régionale d'EPS -  Académie de Dijon</a:t>
            </a:r>
            <a:endParaRPr lang="fr-FR" dirty="0"/>
          </a:p>
        </p:txBody>
      </p:sp>
      <p:sp>
        <p:nvSpPr>
          <p:cNvPr id="13" name="Rectangle 12">
            <a:extLst>
              <a:ext uri="{FF2B5EF4-FFF2-40B4-BE49-F238E27FC236}">
                <a16:creationId xmlns:a16="http://schemas.microsoft.com/office/drawing/2014/main" id="{4E29987E-CACD-407B-9F9F-4F8FE7F511D6}"/>
              </a:ext>
            </a:extLst>
          </p:cNvPr>
          <p:cNvSpPr/>
          <p:nvPr/>
        </p:nvSpPr>
        <p:spPr>
          <a:xfrm>
            <a:off x="4805172" y="455242"/>
            <a:ext cx="7458388" cy="369332"/>
          </a:xfrm>
          <a:prstGeom prst="rect">
            <a:avLst/>
          </a:prstGeom>
        </p:spPr>
        <p:txBody>
          <a:bodyPr wrap="none">
            <a:spAutoFit/>
          </a:bodyPr>
          <a:lstStyle/>
          <a:p>
            <a:r>
              <a:rPr lang="fr-FR" b="1" i="1" dirty="0">
                <a:solidFill>
                  <a:srgbClr val="FF0000"/>
                </a:solidFill>
              </a:rPr>
              <a:t>                                                                     A renseigner pour le 8 Novembre 2019</a:t>
            </a:r>
          </a:p>
        </p:txBody>
      </p:sp>
      <p:pic>
        <p:nvPicPr>
          <p:cNvPr id="14" name="Image 13">
            <a:extLst>
              <a:ext uri="{FF2B5EF4-FFF2-40B4-BE49-F238E27FC236}">
                <a16:creationId xmlns:a16="http://schemas.microsoft.com/office/drawing/2014/main" id="{6DC1A146-EFAC-4D00-8499-59E58220B8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844" y="47862"/>
            <a:ext cx="673912" cy="776712"/>
          </a:xfrm>
          <a:prstGeom prst="rect">
            <a:avLst/>
          </a:prstGeom>
        </p:spPr>
      </p:pic>
    </p:spTree>
    <p:extLst>
      <p:ext uri="{BB962C8B-B14F-4D97-AF65-F5344CB8AC3E}">
        <p14:creationId xmlns:p14="http://schemas.microsoft.com/office/powerpoint/2010/main" val="2578186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BFB85C04-2760-4272-91B8-69BBDD5E074A}"/>
              </a:ext>
            </a:extLst>
          </p:cNvPr>
          <p:cNvGraphicFramePr>
            <a:graphicFrameLocks noGrp="1"/>
          </p:cNvGraphicFramePr>
          <p:nvPr>
            <p:extLst>
              <p:ext uri="{D42A27DB-BD31-4B8C-83A1-F6EECF244321}">
                <p14:modId xmlns:p14="http://schemas.microsoft.com/office/powerpoint/2010/main" val="3009899103"/>
              </p:ext>
            </p:extLst>
          </p:nvPr>
        </p:nvGraphicFramePr>
        <p:xfrm>
          <a:off x="1054100" y="546952"/>
          <a:ext cx="9817094" cy="6178601"/>
        </p:xfrm>
        <a:graphic>
          <a:graphicData uri="http://schemas.openxmlformats.org/drawingml/2006/table">
            <a:tbl>
              <a:tblPr>
                <a:tableStyleId>{5C22544A-7EE6-4342-B048-85BDC9FD1C3A}</a:tableStyleId>
              </a:tblPr>
              <a:tblGrid>
                <a:gridCol w="1402442">
                  <a:extLst>
                    <a:ext uri="{9D8B030D-6E8A-4147-A177-3AD203B41FA5}">
                      <a16:colId xmlns:a16="http://schemas.microsoft.com/office/drawing/2014/main" val="1726355619"/>
                    </a:ext>
                  </a:extLst>
                </a:gridCol>
                <a:gridCol w="1402442">
                  <a:extLst>
                    <a:ext uri="{9D8B030D-6E8A-4147-A177-3AD203B41FA5}">
                      <a16:colId xmlns:a16="http://schemas.microsoft.com/office/drawing/2014/main" val="3921163946"/>
                    </a:ext>
                  </a:extLst>
                </a:gridCol>
                <a:gridCol w="1402442">
                  <a:extLst>
                    <a:ext uri="{9D8B030D-6E8A-4147-A177-3AD203B41FA5}">
                      <a16:colId xmlns:a16="http://schemas.microsoft.com/office/drawing/2014/main" val="227331861"/>
                    </a:ext>
                  </a:extLst>
                </a:gridCol>
                <a:gridCol w="1402442">
                  <a:extLst>
                    <a:ext uri="{9D8B030D-6E8A-4147-A177-3AD203B41FA5}">
                      <a16:colId xmlns:a16="http://schemas.microsoft.com/office/drawing/2014/main" val="143300846"/>
                    </a:ext>
                  </a:extLst>
                </a:gridCol>
                <a:gridCol w="1402442">
                  <a:extLst>
                    <a:ext uri="{9D8B030D-6E8A-4147-A177-3AD203B41FA5}">
                      <a16:colId xmlns:a16="http://schemas.microsoft.com/office/drawing/2014/main" val="2034605989"/>
                    </a:ext>
                  </a:extLst>
                </a:gridCol>
                <a:gridCol w="1402442">
                  <a:extLst>
                    <a:ext uri="{9D8B030D-6E8A-4147-A177-3AD203B41FA5}">
                      <a16:colId xmlns:a16="http://schemas.microsoft.com/office/drawing/2014/main" val="3478674231"/>
                    </a:ext>
                  </a:extLst>
                </a:gridCol>
                <a:gridCol w="1402442">
                  <a:extLst>
                    <a:ext uri="{9D8B030D-6E8A-4147-A177-3AD203B41FA5}">
                      <a16:colId xmlns:a16="http://schemas.microsoft.com/office/drawing/2014/main" val="2784235938"/>
                    </a:ext>
                  </a:extLst>
                </a:gridCol>
              </a:tblGrid>
              <a:tr h="568411">
                <a:tc rowSpan="2">
                  <a:txBody>
                    <a:bodyPr/>
                    <a:lstStyle/>
                    <a:p>
                      <a:pPr algn="ctr" fontAlgn="ctr"/>
                      <a:r>
                        <a:rPr lang="fr-FR" sz="1400" b="1" u="none" strike="noStrike" dirty="0">
                          <a:solidFill>
                            <a:schemeClr val="bg1"/>
                          </a:solidFill>
                          <a:effectLst/>
                        </a:rPr>
                        <a:t>Attendus de fin de cycle (AFL)</a:t>
                      </a:r>
                      <a:endParaRPr lang="fr-FR" sz="1400" b="1" i="0" u="none" strike="noStrike" dirty="0">
                        <a:solidFill>
                          <a:schemeClr val="bg1"/>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rowSpan="2">
                  <a:txBody>
                    <a:bodyPr/>
                    <a:lstStyle/>
                    <a:p>
                      <a:pPr algn="l" fontAlgn="b"/>
                      <a:r>
                        <a:rPr lang="fr-FR" sz="1400" b="1" u="none" strike="noStrike" dirty="0">
                          <a:effectLst/>
                        </a:rPr>
                        <a:t>Indicateurs</a:t>
                      </a:r>
                      <a:endParaRPr lang="fr-FR" sz="1400" b="1" i="0" u="none" strike="noStrike" dirty="0">
                        <a:solidFill>
                          <a:srgbClr val="000000"/>
                        </a:solidFill>
                        <a:effectLst/>
                        <a:latin typeface="Calibri" panose="020F0502020204030204" pitchFamily="34"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i="0" u="none" strike="noStrike" dirty="0">
                          <a:solidFill>
                            <a:srgbClr val="000000"/>
                          </a:solidFill>
                          <a:effectLst/>
                          <a:latin typeface="Times New Roman" panose="02020603050405020304" pitchFamily="18" charset="0"/>
                        </a:rPr>
                        <a:t>Maitrise insuffisante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fr-FR" sz="1100" b="1" i="0" u="none" strike="noStrike" dirty="0">
                          <a:solidFill>
                            <a:srgbClr val="000000"/>
                          </a:solidFill>
                          <a:effectLst/>
                          <a:latin typeface="Times New Roman" panose="02020603050405020304" pitchFamily="18" charset="0"/>
                        </a:rPr>
                        <a:t>Maitrise fragile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ctr"/>
                      <a:r>
                        <a:rPr lang="fr-FR" sz="1100" b="1" i="0" u="none" strike="noStrike" dirty="0">
                          <a:solidFill>
                            <a:srgbClr val="000000"/>
                          </a:solidFill>
                          <a:effectLst/>
                          <a:latin typeface="Times New Roman" panose="02020603050405020304" pitchFamily="18" charset="0"/>
                        </a:rPr>
                        <a:t>Maitrise satisfaisante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fr-FR" sz="1100" b="1" i="0" u="none" strike="noStrike" dirty="0">
                          <a:solidFill>
                            <a:srgbClr val="FFFFFF"/>
                          </a:solidFill>
                          <a:effectLst/>
                          <a:latin typeface="Times New Roman" panose="02020603050405020304" pitchFamily="18" charset="0"/>
                        </a:rPr>
                        <a:t>Très bonne maitrise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fontAlgn="ctr"/>
                      <a:r>
                        <a:rPr lang="fr-FR" sz="1100" b="1" i="0" u="none" strike="noStrike" dirty="0">
                          <a:solidFill>
                            <a:srgbClr val="FFFFFF"/>
                          </a:solidFill>
                          <a:effectLst/>
                          <a:latin typeface="Times New Roman" panose="02020603050405020304" pitchFamily="18" charset="0"/>
                        </a:rPr>
                        <a:t>Maitrise dépassée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2552699314"/>
                  </a:ext>
                </a:extLst>
              </a:tr>
              <a:tr h="376571">
                <a:tc vMerge="1">
                  <a:txBody>
                    <a:bodyPr/>
                    <a:lstStyle/>
                    <a:p>
                      <a:endParaRPr lang="fr-FR"/>
                    </a:p>
                  </a:txBody>
                  <a:tcPr/>
                </a:tc>
                <a:tc vMerge="1">
                  <a:txBody>
                    <a:bodyPr/>
                    <a:lstStyle/>
                    <a:p>
                      <a:endParaRPr lang="fr-FR"/>
                    </a:p>
                  </a:txBody>
                  <a:tcPr/>
                </a:tc>
                <a:tc gridSpan="2">
                  <a:txBody>
                    <a:bodyPr/>
                    <a:lstStyle/>
                    <a:p>
                      <a:pPr algn="ctr" fontAlgn="ctr"/>
                      <a:r>
                        <a:rPr lang="fr-FR" sz="1100" b="1" i="0" u="none" strike="noStrike" dirty="0">
                          <a:solidFill>
                            <a:srgbClr val="000000"/>
                          </a:solidFill>
                          <a:effectLst/>
                          <a:latin typeface="Times New Roman" panose="02020603050405020304" pitchFamily="18" charset="0"/>
                        </a:rPr>
                        <a:t>Maitrise insuffisante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fr-FR"/>
                    </a:p>
                  </a:txBody>
                  <a:tcPr/>
                </a:tc>
                <a:tc>
                  <a:txBody>
                    <a:bodyPr/>
                    <a:lstStyle/>
                    <a:p>
                      <a:pPr algn="ctr" fontAlgn="ctr"/>
                      <a:r>
                        <a:rPr lang="fr-FR" sz="1100" b="1" i="0" u="none" strike="noStrike" dirty="0">
                          <a:solidFill>
                            <a:srgbClr val="000000"/>
                          </a:solidFill>
                          <a:effectLst/>
                          <a:latin typeface="Times New Roman" panose="02020603050405020304" pitchFamily="18" charset="0"/>
                        </a:rPr>
                        <a:t>Maitrise fragile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ctr"/>
                      <a:r>
                        <a:rPr lang="fr-FR" sz="1100" b="1" i="0" u="none" strike="noStrike" dirty="0">
                          <a:solidFill>
                            <a:srgbClr val="000000"/>
                          </a:solidFill>
                          <a:effectLst/>
                          <a:latin typeface="Times New Roman" panose="02020603050405020304" pitchFamily="18" charset="0"/>
                        </a:rPr>
                        <a:t>Maitrise satisfaisante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fr-FR" sz="1100" b="1" i="0" u="none" strike="noStrike" dirty="0">
                          <a:solidFill>
                            <a:srgbClr val="FFFFFF"/>
                          </a:solidFill>
                          <a:effectLst/>
                          <a:latin typeface="Times New Roman" panose="02020603050405020304" pitchFamily="18" charset="0"/>
                        </a:rPr>
                        <a:t>Très bonne maitrise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78635061"/>
                  </a:ext>
                </a:extLst>
              </a:tr>
              <a:tr h="717617">
                <a:tc rowSpan="3">
                  <a:txBody>
                    <a:bodyPr/>
                    <a:lstStyle/>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r>
                        <a:rPr lang="fr-FR" sz="1400" b="1" u="none" strike="noStrike" dirty="0">
                          <a:effectLst/>
                        </a:rPr>
                        <a:t>AFL 1</a:t>
                      </a:r>
                    </a:p>
                    <a:p>
                      <a:pPr algn="ctr" fontAlgn="t"/>
                      <a:endParaRPr lang="fr-FR" sz="1400" b="1" u="none" strike="noStrike" dirty="0">
                        <a:effectLst/>
                      </a:endParaRPr>
                    </a:p>
                    <a:p>
                      <a:pPr algn="ctr" fontAlgn="t"/>
                      <a:br>
                        <a:rPr lang="fr-FR" sz="1400" b="1" u="none" strike="noStrike" dirty="0">
                          <a:effectLst/>
                        </a:rPr>
                      </a:br>
                      <a:endParaRPr lang="fr-FR" sz="14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fontAlgn="b"/>
                      <a:r>
                        <a:rPr lang="fr-FR" sz="1000" b="1" u="none" strike="noStrike" dirty="0">
                          <a:effectLst/>
                        </a:rPr>
                        <a:t>                                      N1       </a:t>
                      </a:r>
                    </a:p>
                    <a:p>
                      <a:pPr algn="l" fontAlgn="b"/>
                      <a:r>
                        <a:rPr lang="fr-FR" sz="1000" b="1" u="none" strike="noStrike" dirty="0">
                          <a:effectLst/>
                        </a:rPr>
                        <a:t>                                                                                                       </a:t>
                      </a:r>
                    </a:p>
                    <a:p>
                      <a:pPr algn="l" fontAlgn="b"/>
                      <a:r>
                        <a:rPr lang="fr-FR" sz="1000" u="none" strike="noStrike" dirty="0">
                          <a:effectLst/>
                        </a:rPr>
                        <a:t> </a:t>
                      </a:r>
                    </a:p>
                    <a:p>
                      <a:pPr algn="l" fontAlgn="b"/>
                      <a:endParaRPr lang="fr-FR" sz="1000" u="none" strike="noStrike" dirty="0">
                        <a:effectLst/>
                      </a:endParaRPr>
                    </a:p>
                    <a:p>
                      <a:pPr algn="l" fontAlgn="b"/>
                      <a:r>
                        <a:rPr lang="fr-FR" sz="1000" b="1" u="none" strike="noStrike" dirty="0">
                          <a:effectLst/>
                        </a:rPr>
                        <a:t>                                        N2</a:t>
                      </a:r>
                      <a:endParaRPr lang="fr-FR" sz="10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indent="-228600" algn="ctr" fontAlgn="ctr">
                        <a:buAutoNum type="arabicPlain" startAt="5"/>
                      </a:pP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1127178"/>
                  </a:ext>
                </a:extLst>
              </a:tr>
              <a:tr h="717617">
                <a:tc vMerge="1">
                  <a:txBody>
                    <a:bodyPr/>
                    <a:lstStyle/>
                    <a:p>
                      <a:endParaRPr lang="fr-FR"/>
                    </a:p>
                  </a:txBody>
                  <a:tcPr/>
                </a:tc>
                <a:tc vMerge="1">
                  <a:txBody>
                    <a:bodyPr/>
                    <a:lstStyle/>
                    <a:p>
                      <a:endParaRPr lang="fr-FR"/>
                    </a:p>
                  </a:txBody>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0"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2634813"/>
                  </a:ext>
                </a:extLst>
              </a:tr>
              <a:tr h="1185047">
                <a:tc vMerge="1">
                  <a:txBody>
                    <a:bodyPr/>
                    <a:lstStyle/>
                    <a:p>
                      <a:endParaRPr lang="fr-FR"/>
                    </a:p>
                  </a:txBody>
                  <a:tcPr/>
                </a:tc>
                <a:tc>
                  <a:txBody>
                    <a:bodyPr/>
                    <a:lstStyle/>
                    <a:p>
                      <a:pPr algn="l" fontAlgn="ctr"/>
                      <a:endParaRPr lang="fr-FR" sz="900" b="1" i="0" u="none" strike="noStrike" dirty="0">
                        <a:solidFill>
                          <a:srgbClr val="0070C0"/>
                        </a:solidFill>
                        <a:effectLst/>
                        <a:latin typeface="Times New Roman" panose="02020603050405020304" pitchFamily="18"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fr-FR" sz="900" b="1" i="0" u="none" strike="noStrike" dirty="0">
                        <a:solidFill>
                          <a:srgbClr val="0070C0"/>
                        </a:solidFill>
                        <a:effectLst/>
                        <a:latin typeface="Times New Roman" panose="02020603050405020304" pitchFamily="18"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2649105"/>
                  </a:ext>
                </a:extLst>
              </a:tr>
              <a:tr h="1254660">
                <a:tc>
                  <a:txBody>
                    <a:bodyPr/>
                    <a:lstStyle/>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r>
                        <a:rPr lang="fr-FR" sz="1400" b="1" u="none" strike="noStrike" dirty="0">
                          <a:effectLst/>
                        </a:rPr>
                        <a:t>AFL 2</a:t>
                      </a:r>
                      <a:br>
                        <a:rPr lang="fr-FR" sz="1400" b="1" u="none" strike="noStrike" dirty="0">
                          <a:effectLst/>
                        </a:rPr>
                      </a:br>
                      <a:endParaRPr lang="fr-FR" sz="14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7914649"/>
                  </a:ext>
                </a:extLst>
              </a:tr>
              <a:tr h="592524">
                <a:tc rowSpan="2">
                  <a:txBody>
                    <a:bodyPr/>
                    <a:lstStyle/>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endParaRPr lang="fr-FR" sz="1400" b="1" u="none" strike="noStrike" dirty="0">
                        <a:effectLst/>
                      </a:endParaRPr>
                    </a:p>
                    <a:p>
                      <a:pPr algn="ctr" fontAlgn="t"/>
                      <a:r>
                        <a:rPr lang="fr-FR" sz="1400" b="1" u="none" strike="noStrike" dirty="0">
                          <a:effectLst/>
                        </a:rPr>
                        <a:t>AFL 3</a:t>
                      </a:r>
                      <a:br>
                        <a:rPr lang="fr-FR" sz="1400" b="1" u="none" strike="noStrike" dirty="0">
                          <a:effectLst/>
                        </a:rPr>
                      </a:br>
                      <a:endParaRPr lang="fr-FR" sz="1400" b="1" i="0" u="none" strike="noStrike" dirty="0">
                        <a:solidFill>
                          <a:srgbClr val="00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fr-FR" sz="900" b="1" u="none" strike="noStrike" dirty="0">
                          <a:effectLst/>
                        </a:rPr>
                        <a:t>                                           N1</a:t>
                      </a:r>
                    </a:p>
                    <a:p>
                      <a:pPr algn="l" fontAlgn="b"/>
                      <a:endParaRPr lang="fr-FR" sz="900" b="1" u="none" strike="noStrike" dirty="0">
                        <a:effectLst/>
                      </a:endParaRPr>
                    </a:p>
                    <a:p>
                      <a:pPr algn="l" fontAlgn="b"/>
                      <a:endParaRPr lang="fr-FR" sz="900" b="1" u="none" strike="noStrike" dirty="0">
                        <a:effectLst/>
                      </a:endParaRPr>
                    </a:p>
                    <a:p>
                      <a:pPr algn="l" fontAlgn="b"/>
                      <a:endParaRPr lang="fr-FR" sz="900" b="1" u="none" strike="noStrike" dirty="0">
                        <a:effectLst/>
                      </a:endParaRPr>
                    </a:p>
                    <a:p>
                      <a:pPr algn="l" fontAlgn="b"/>
                      <a:endParaRPr lang="fr-FR" sz="900" b="1" u="none" strike="noStrike" dirty="0">
                        <a:effectLst/>
                      </a:endParaRPr>
                    </a:p>
                    <a:p>
                      <a:pPr algn="l" fontAlgn="b"/>
                      <a:r>
                        <a:rPr lang="fr-FR" sz="900" b="1" u="none" strike="noStrike" dirty="0">
                          <a:effectLst/>
                        </a:rPr>
                        <a:t>                                                                          </a:t>
                      </a:r>
                    </a:p>
                    <a:p>
                      <a:pPr algn="ctr" fontAlgn="b"/>
                      <a:r>
                        <a:rPr lang="fr-FR" sz="900" b="1" u="none" strike="noStrike" dirty="0">
                          <a:effectLst/>
                        </a:rPr>
                        <a:t>                                             </a:t>
                      </a:r>
                      <a:r>
                        <a:rPr lang="fr-FR" sz="900" b="1" i="0" u="none" strike="noStrike" dirty="0">
                          <a:solidFill>
                            <a:srgbClr val="000000"/>
                          </a:solidFill>
                          <a:effectLst/>
                          <a:latin typeface="Calibri" panose="020F0502020204030204" pitchFamily="34" charset="0"/>
                        </a:rPr>
                        <a:t>N2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fr-FR" sz="900" b="1" i="0" u="none" strike="noStrike" dirty="0">
                        <a:solidFill>
                          <a:srgbClr val="0070C0"/>
                        </a:solidFill>
                        <a:effectLst/>
                        <a:latin typeface="Times New Roman" panose="02020603050405020304" pitchFamily="18"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fr-FR" sz="900" b="1" i="0" u="none" strike="noStrike" dirty="0">
                        <a:solidFill>
                          <a:srgbClr val="0070C0"/>
                        </a:solidFill>
                        <a:effectLst/>
                        <a:latin typeface="Times New Roman" panose="02020603050405020304" pitchFamily="18"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fr-FR" sz="900" b="1" i="0" u="none" strike="noStrike" dirty="0">
                        <a:solidFill>
                          <a:srgbClr val="0070C0"/>
                        </a:solidFill>
                        <a:effectLst/>
                        <a:latin typeface="Times New Roman" panose="02020603050405020304" pitchFamily="18"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fr-FR" sz="900" b="1" i="0" u="none" strike="noStrike" dirty="0">
                        <a:solidFill>
                          <a:srgbClr val="0070C0"/>
                        </a:solidFill>
                        <a:effectLst/>
                        <a:latin typeface="Times New Roman" panose="02020603050405020304" pitchFamily="18"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fr-FR" sz="900" b="1" i="0" u="none" strike="noStrike" dirty="0">
                        <a:solidFill>
                          <a:srgbClr val="0070C0"/>
                        </a:solidFill>
                        <a:effectLst/>
                        <a:latin typeface="Times New Roman" panose="02020603050405020304" pitchFamily="18" charset="0"/>
                      </a:endParaRPr>
                    </a:p>
                  </a:txBody>
                  <a:tcPr marL="54926"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1860432"/>
                  </a:ext>
                </a:extLst>
              </a:tr>
              <a:tr h="740654">
                <a:tc vMerge="1">
                  <a:txBody>
                    <a:bodyPr/>
                    <a:lstStyle/>
                    <a:p>
                      <a:endParaRPr lang="fr-FR"/>
                    </a:p>
                  </a:txBody>
                  <a:tcPr/>
                </a:tc>
                <a:tc vMerge="1">
                  <a:txBody>
                    <a:bodyPr/>
                    <a:lstStyle/>
                    <a:p>
                      <a:endParaRPr lang="fr-FR"/>
                    </a:p>
                  </a:txBody>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fr-FR" sz="900" b="1" i="0" u="none" strike="noStrike" dirty="0">
                        <a:solidFill>
                          <a:srgbClr val="0070C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8207977"/>
                  </a:ext>
                </a:extLst>
              </a:tr>
            </a:tbl>
          </a:graphicData>
        </a:graphic>
      </p:graphicFrame>
      <p:sp>
        <p:nvSpPr>
          <p:cNvPr id="3" name="ZoneTexte 2">
            <a:extLst>
              <a:ext uri="{FF2B5EF4-FFF2-40B4-BE49-F238E27FC236}">
                <a16:creationId xmlns:a16="http://schemas.microsoft.com/office/drawing/2014/main" id="{00000000-0008-0000-0000-000003000000}"/>
              </a:ext>
            </a:extLst>
          </p:cNvPr>
          <p:cNvSpPr txBox="1"/>
          <p:nvPr/>
        </p:nvSpPr>
        <p:spPr>
          <a:xfrm>
            <a:off x="5284788" y="11617325"/>
            <a:ext cx="400050" cy="28575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100"/>
              <a:t>N 1</a:t>
            </a:r>
          </a:p>
        </p:txBody>
      </p:sp>
      <p:sp>
        <p:nvSpPr>
          <p:cNvPr id="4" name="ZoneTexte 4">
            <a:extLst>
              <a:ext uri="{FF2B5EF4-FFF2-40B4-BE49-F238E27FC236}">
                <a16:creationId xmlns:a16="http://schemas.microsoft.com/office/drawing/2014/main" id="{00000000-0008-0000-0000-000005000000}"/>
              </a:ext>
            </a:extLst>
          </p:cNvPr>
          <p:cNvSpPr txBox="1"/>
          <p:nvPr/>
        </p:nvSpPr>
        <p:spPr>
          <a:xfrm>
            <a:off x="5284788" y="12388850"/>
            <a:ext cx="400050" cy="28575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100"/>
              <a:t>N 2</a:t>
            </a:r>
          </a:p>
        </p:txBody>
      </p:sp>
      <p:pic>
        <p:nvPicPr>
          <p:cNvPr id="5" name="Image 4">
            <a:extLst>
              <a:ext uri="{FF2B5EF4-FFF2-40B4-BE49-F238E27FC236}">
                <a16:creationId xmlns:a16="http://schemas.microsoft.com/office/drawing/2014/main" id="{00000000-0008-0000-0000-000002000000}"/>
              </a:ext>
            </a:extLst>
          </p:cNvPr>
          <p:cNvPicPr>
            <a:picLocks noChangeAspect="1"/>
          </p:cNvPicPr>
          <p:nvPr/>
        </p:nvPicPr>
        <p:blipFill>
          <a:blip r:embed="rId2"/>
          <a:stretch>
            <a:fillRect/>
          </a:stretch>
        </p:blipFill>
        <p:spPr>
          <a:xfrm>
            <a:off x="5275263" y="13122275"/>
            <a:ext cx="414337" cy="298450"/>
          </a:xfrm>
          <a:prstGeom prst="rect">
            <a:avLst/>
          </a:prstGeom>
        </p:spPr>
      </p:pic>
      <p:pic>
        <p:nvPicPr>
          <p:cNvPr id="6" name="Image 5">
            <a:extLst>
              <a:ext uri="{FF2B5EF4-FFF2-40B4-BE49-F238E27FC236}">
                <a16:creationId xmlns:a16="http://schemas.microsoft.com/office/drawing/2014/main" id="{00000000-0008-0000-0000-000006000000}"/>
              </a:ext>
            </a:extLst>
          </p:cNvPr>
          <p:cNvPicPr>
            <a:picLocks noChangeAspect="1"/>
          </p:cNvPicPr>
          <p:nvPr/>
        </p:nvPicPr>
        <p:blipFill>
          <a:blip r:embed="rId3"/>
          <a:stretch>
            <a:fillRect/>
          </a:stretch>
        </p:blipFill>
        <p:spPr>
          <a:xfrm>
            <a:off x="5246688" y="14141450"/>
            <a:ext cx="414337" cy="298450"/>
          </a:xfrm>
          <a:prstGeom prst="rect">
            <a:avLst/>
          </a:prstGeom>
        </p:spPr>
      </p:pic>
      <p:pic>
        <p:nvPicPr>
          <p:cNvPr id="7" name="Image 6">
            <a:extLst>
              <a:ext uri="{FF2B5EF4-FFF2-40B4-BE49-F238E27FC236}">
                <a16:creationId xmlns:a16="http://schemas.microsoft.com/office/drawing/2014/main" id="{00000000-0008-0000-0000-000008000000}"/>
              </a:ext>
            </a:extLst>
          </p:cNvPr>
          <p:cNvPicPr>
            <a:picLocks noChangeAspect="1"/>
          </p:cNvPicPr>
          <p:nvPr/>
        </p:nvPicPr>
        <p:blipFill>
          <a:blip r:embed="rId4"/>
          <a:stretch>
            <a:fillRect/>
          </a:stretch>
        </p:blipFill>
        <p:spPr>
          <a:xfrm>
            <a:off x="5284788" y="18208625"/>
            <a:ext cx="414337" cy="298450"/>
          </a:xfrm>
          <a:prstGeom prst="rect">
            <a:avLst/>
          </a:prstGeom>
        </p:spPr>
      </p:pic>
      <p:pic>
        <p:nvPicPr>
          <p:cNvPr id="8" name="Image 7">
            <a:extLst>
              <a:ext uri="{FF2B5EF4-FFF2-40B4-BE49-F238E27FC236}">
                <a16:creationId xmlns:a16="http://schemas.microsoft.com/office/drawing/2014/main" id="{00000000-0008-0000-0000-000009000000}"/>
              </a:ext>
            </a:extLst>
          </p:cNvPr>
          <p:cNvPicPr>
            <a:picLocks noChangeAspect="1"/>
          </p:cNvPicPr>
          <p:nvPr/>
        </p:nvPicPr>
        <p:blipFill>
          <a:blip r:embed="rId5"/>
          <a:stretch>
            <a:fillRect/>
          </a:stretch>
        </p:blipFill>
        <p:spPr>
          <a:xfrm>
            <a:off x="5256213" y="19494500"/>
            <a:ext cx="414337" cy="292100"/>
          </a:xfrm>
          <a:prstGeom prst="rect">
            <a:avLst/>
          </a:prstGeom>
        </p:spPr>
      </p:pic>
      <p:sp>
        <p:nvSpPr>
          <p:cNvPr id="9" name="Rectangle 8">
            <a:extLst>
              <a:ext uri="{FF2B5EF4-FFF2-40B4-BE49-F238E27FC236}">
                <a16:creationId xmlns:a16="http://schemas.microsoft.com/office/drawing/2014/main" id="{F09A94CE-F4CA-4483-8290-582816526219}"/>
              </a:ext>
            </a:extLst>
          </p:cNvPr>
          <p:cNvSpPr/>
          <p:nvPr/>
        </p:nvSpPr>
        <p:spPr>
          <a:xfrm>
            <a:off x="3171948" y="99277"/>
            <a:ext cx="8591683" cy="677108"/>
          </a:xfrm>
          <a:prstGeom prst="rect">
            <a:avLst/>
          </a:prstGeom>
        </p:spPr>
        <p:txBody>
          <a:bodyPr wrap="square">
            <a:spAutoFit/>
          </a:bodyPr>
          <a:lstStyle/>
          <a:p>
            <a:r>
              <a:rPr lang="fr-FR" b="1" dirty="0"/>
              <a:t>Etape 3.4 EVALUATION                                          </a:t>
            </a:r>
            <a:r>
              <a:rPr lang="fr-FR" b="1" i="1" dirty="0">
                <a:solidFill>
                  <a:srgbClr val="FF0000"/>
                </a:solidFill>
              </a:rPr>
              <a:t>A renseigner pour le 8 Novembre 2019</a:t>
            </a:r>
          </a:p>
          <a:p>
            <a:endParaRPr lang="fr-FR" sz="2000" dirty="0"/>
          </a:p>
        </p:txBody>
      </p:sp>
      <p:sp>
        <p:nvSpPr>
          <p:cNvPr id="10" name="Espace réservé du pied de page 9">
            <a:extLst>
              <a:ext uri="{FF2B5EF4-FFF2-40B4-BE49-F238E27FC236}">
                <a16:creationId xmlns:a16="http://schemas.microsoft.com/office/drawing/2014/main" id="{E8A4BAAD-A88F-40D6-BB27-4AEB2396940A}"/>
              </a:ext>
            </a:extLst>
          </p:cNvPr>
          <p:cNvSpPr>
            <a:spLocks noGrp="1"/>
          </p:cNvSpPr>
          <p:nvPr>
            <p:ph type="ftr" sz="quarter" idx="11"/>
          </p:nvPr>
        </p:nvSpPr>
        <p:spPr/>
        <p:txBody>
          <a:bodyPr/>
          <a:lstStyle/>
          <a:p>
            <a:r>
              <a:rPr lang="fr-FR"/>
              <a:t>Inspection Pédagogique Régionale d'EPS -  Académie de Dijon</a:t>
            </a:r>
          </a:p>
        </p:txBody>
      </p:sp>
      <p:pic>
        <p:nvPicPr>
          <p:cNvPr id="11" name="Image 10">
            <a:extLst>
              <a:ext uri="{FF2B5EF4-FFF2-40B4-BE49-F238E27FC236}">
                <a16:creationId xmlns:a16="http://schemas.microsoft.com/office/drawing/2014/main" id="{EB094C89-6F72-4507-ACA7-92A4B19E1F3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766" y="0"/>
            <a:ext cx="1273040" cy="1467233"/>
          </a:xfrm>
          <a:prstGeom prst="rect">
            <a:avLst/>
          </a:prstGeom>
        </p:spPr>
      </p:pic>
    </p:spTree>
    <p:extLst>
      <p:ext uri="{BB962C8B-B14F-4D97-AF65-F5344CB8AC3E}">
        <p14:creationId xmlns:p14="http://schemas.microsoft.com/office/powerpoint/2010/main" val="197713534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4578</TotalTime>
  <Words>3520</Words>
  <Application>Microsoft Office PowerPoint</Application>
  <PresentationFormat>Grand écran</PresentationFormat>
  <Paragraphs>627</Paragraphs>
  <Slides>36</Slides>
  <Notes>0</Notes>
  <HiddenSlides>0</HiddenSlides>
  <MMClips>0</MMClips>
  <ScaleCrop>false</ScaleCrop>
  <HeadingPairs>
    <vt:vector size="6" baseType="variant">
      <vt:variant>
        <vt:lpstr>Polices utilisées</vt:lpstr>
      </vt:variant>
      <vt:variant>
        <vt:i4>4</vt:i4>
      </vt:variant>
      <vt:variant>
        <vt:lpstr>Thème</vt:lpstr>
      </vt:variant>
      <vt:variant>
        <vt:i4>4</vt:i4>
      </vt:variant>
      <vt:variant>
        <vt:lpstr>Titres des diapositives</vt:lpstr>
      </vt:variant>
      <vt:variant>
        <vt:i4>36</vt:i4>
      </vt:variant>
    </vt:vector>
  </HeadingPairs>
  <TitlesOfParts>
    <vt:vector size="44" baseType="lpstr">
      <vt:lpstr>Arial</vt:lpstr>
      <vt:lpstr>Calibri</vt:lpstr>
      <vt:lpstr>Calibri Light</vt:lpstr>
      <vt:lpstr>Times New Roman</vt:lpstr>
      <vt:lpstr>Thème Office</vt:lpstr>
      <vt:lpstr>1_Thème Office</vt:lpstr>
      <vt:lpstr>2_Thème Office</vt:lpstr>
      <vt:lpstr>3_Thème Office</vt:lpstr>
      <vt:lpstr>LE PROJET PEDAGOGIQUE D’EPS Voie générale et technologique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Exemples de 2 parcours de formation en enseignement optionnel EPS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VALERIE MILLET</dc:creator>
  <cp:lastModifiedBy>VALERIE MILLET</cp:lastModifiedBy>
  <cp:revision>262</cp:revision>
  <dcterms:created xsi:type="dcterms:W3CDTF">2019-09-04T13:43:12Z</dcterms:created>
  <dcterms:modified xsi:type="dcterms:W3CDTF">2019-09-19T11:19:00Z</dcterms:modified>
</cp:coreProperties>
</file>