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96" r:id="rId4"/>
  </p:sldMasterIdLst>
  <p:notesMasterIdLst>
    <p:notesMasterId r:id="rId36"/>
  </p:notesMasterIdLst>
  <p:sldIdLst>
    <p:sldId id="256" r:id="rId5"/>
    <p:sldId id="331" r:id="rId6"/>
    <p:sldId id="257" r:id="rId7"/>
    <p:sldId id="289" r:id="rId8"/>
    <p:sldId id="258" r:id="rId9"/>
    <p:sldId id="320" r:id="rId10"/>
    <p:sldId id="321" r:id="rId11"/>
    <p:sldId id="322" r:id="rId12"/>
    <p:sldId id="323" r:id="rId13"/>
    <p:sldId id="324" r:id="rId14"/>
    <p:sldId id="325" r:id="rId15"/>
    <p:sldId id="326" r:id="rId16"/>
    <p:sldId id="327" r:id="rId17"/>
    <p:sldId id="328" r:id="rId18"/>
    <p:sldId id="267" r:id="rId19"/>
    <p:sldId id="268" r:id="rId20"/>
    <p:sldId id="269" r:id="rId21"/>
    <p:sldId id="329" r:id="rId22"/>
    <p:sldId id="271" r:id="rId23"/>
    <p:sldId id="274" r:id="rId24"/>
    <p:sldId id="275" r:id="rId25"/>
    <p:sldId id="317" r:id="rId26"/>
    <p:sldId id="330" r:id="rId27"/>
    <p:sldId id="292" r:id="rId28"/>
    <p:sldId id="332" r:id="rId29"/>
    <p:sldId id="309" r:id="rId30"/>
    <p:sldId id="312" r:id="rId31"/>
    <p:sldId id="310" r:id="rId32"/>
    <p:sldId id="272" r:id="rId33"/>
    <p:sldId id="318" r:id="rId34"/>
    <p:sldId id="334" r:id="rId3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mille" initials="" lastIdx="1" clrIdx="0"/>
  <p:cmAuthor id="1" name="VALERIE MILLET" initials="V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38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AC483-11F8-4987-BA21-194DAE1EA65C}" type="datetimeFigureOut">
              <a:rPr lang="fr-FR" smtClean="0"/>
              <a:t>19/09/2019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2B964-55FC-4971-B374-EA83F1AFF310}" type="slidenum">
              <a:rPr lang="fr-FR" smtClean="0"/>
              <a:t>‹N°›</a:t>
            </a:fld>
            <a:endParaRPr lang="fr-FR"/>
          </a:p>
        </p:txBody>
      </p:sp>
    </p:spTree>
    <p:extLst>
      <p:ext uri="{BB962C8B-B14F-4D97-AF65-F5344CB8AC3E}">
        <p14:creationId xmlns:p14="http://schemas.microsoft.com/office/powerpoint/2010/main" val="44731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B2B964-55FC-4971-B374-EA83F1AFF310}"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4636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EB755-41CF-4115-B2C7-78495FC74E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0314F8-4DE4-47DC-9F9C-4AB0B96EB1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B140F4-6112-441A-98F0-9C1509A2A4C4}"/>
              </a:ext>
            </a:extLst>
          </p:cNvPr>
          <p:cNvSpPr>
            <a:spLocks noGrp="1"/>
          </p:cNvSpPr>
          <p:nvPr>
            <p:ph type="dt" sz="half" idx="10"/>
          </p:nvPr>
        </p:nvSpPr>
        <p:spPr/>
        <p:txBody>
          <a:bodyPr/>
          <a:lstStyle/>
          <a:p>
            <a:fld id="{CE5DDA93-9140-423F-9746-02172D40CB23}" type="datetime1">
              <a:rPr lang="fr-FR" smtClean="0"/>
              <a:t>19/09/2019</a:t>
            </a:fld>
            <a:endParaRPr lang="fr-FR"/>
          </a:p>
        </p:txBody>
      </p:sp>
      <p:sp>
        <p:nvSpPr>
          <p:cNvPr id="5" name="Espace réservé du pied de page 4">
            <a:extLst>
              <a:ext uri="{FF2B5EF4-FFF2-40B4-BE49-F238E27FC236}">
                <a16:creationId xmlns:a16="http://schemas.microsoft.com/office/drawing/2014/main" id="{85423F4A-266D-4919-92E6-78CBAE4C9898}"/>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6136E359-D985-41A2-837B-851792F1F637}"/>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47343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E12E1-3A38-4513-9E56-2B46499157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BA31748-DF4C-477C-852C-D69A51ADB1E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E16240-56C6-489F-9F37-58FE63CB8426}"/>
              </a:ext>
            </a:extLst>
          </p:cNvPr>
          <p:cNvSpPr>
            <a:spLocks noGrp="1"/>
          </p:cNvSpPr>
          <p:nvPr>
            <p:ph type="dt" sz="half" idx="10"/>
          </p:nvPr>
        </p:nvSpPr>
        <p:spPr/>
        <p:txBody>
          <a:bodyPr/>
          <a:lstStyle/>
          <a:p>
            <a:fld id="{5EF2A5D1-C1B0-4158-AF78-653E29C27983}" type="datetime1">
              <a:rPr lang="fr-FR" smtClean="0"/>
              <a:t>19/09/2019</a:t>
            </a:fld>
            <a:endParaRPr lang="fr-FR"/>
          </a:p>
        </p:txBody>
      </p:sp>
      <p:sp>
        <p:nvSpPr>
          <p:cNvPr id="5" name="Espace réservé du pied de page 4">
            <a:extLst>
              <a:ext uri="{FF2B5EF4-FFF2-40B4-BE49-F238E27FC236}">
                <a16:creationId xmlns:a16="http://schemas.microsoft.com/office/drawing/2014/main" id="{DD8C8F5F-56BC-4A39-92DB-BE78BE7B6760}"/>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058F5B94-A4E4-4823-B5D5-F78D2483B6BC}"/>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53049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A3117F-32C4-47D5-8CAB-F52CB1EC7C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8A264-023E-4D4B-A2D6-DE19F8972E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71990-B12D-44A5-A645-018FF1101334}"/>
              </a:ext>
            </a:extLst>
          </p:cNvPr>
          <p:cNvSpPr>
            <a:spLocks noGrp="1"/>
          </p:cNvSpPr>
          <p:nvPr>
            <p:ph type="dt" sz="half" idx="10"/>
          </p:nvPr>
        </p:nvSpPr>
        <p:spPr/>
        <p:txBody>
          <a:bodyPr/>
          <a:lstStyle/>
          <a:p>
            <a:fld id="{3ECECF08-CD2D-4313-9396-E605A13D77FB}" type="datetime1">
              <a:rPr lang="fr-FR" smtClean="0"/>
              <a:t>19/09/2019</a:t>
            </a:fld>
            <a:endParaRPr lang="fr-FR"/>
          </a:p>
        </p:txBody>
      </p:sp>
      <p:sp>
        <p:nvSpPr>
          <p:cNvPr id="5" name="Espace réservé du pied de page 4">
            <a:extLst>
              <a:ext uri="{FF2B5EF4-FFF2-40B4-BE49-F238E27FC236}">
                <a16:creationId xmlns:a16="http://schemas.microsoft.com/office/drawing/2014/main" id="{FBB3F105-D159-41AF-A54C-DD4D85E5174D}"/>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DC50D2DE-F626-4CD2-8AA1-711213A4DA1A}"/>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2798645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EB755-41CF-4115-B2C7-78495FC74E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0314F8-4DE4-47DC-9F9C-4AB0B96EB1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B140F4-6112-441A-98F0-9C1509A2A4C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E5DDA93-9140-423F-9746-02172D40CB2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423F4A-266D-4919-92E6-78CBAE4C989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6136E359-D985-41A2-837B-851792F1F63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49603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390FF-0079-407E-B626-BEE81D8CE3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1BBBD3-3E2D-4A68-A43B-1030B25E732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334A9-4AE9-4855-AFEB-6357CF9AC48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EE944A-B329-4690-8A7F-7C944C43E45E}"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DCEE59-9F79-4A08-BEBB-DA98A927621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1852A41A-8336-472E-98F3-AFDE7F2241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86843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6084F-C78A-415B-ABF8-8C9B083C5E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E33CD7-BB3B-423A-B76E-913F5ADEB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013DC6-46B7-48C3-B7FB-E947A73DB37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23E852-D1D0-4D4D-974C-3BDFB37767CA}"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C3E7D91E-89AA-47F6-A29B-EC704435FBD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F9423D4B-6CD5-49A4-876D-90455F49FF3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5334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37E93-D875-43EB-A69E-171951218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2913A-7318-4836-BFD3-4E4F1E440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9FE0D7-B971-4A4F-A934-AD51B29699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121CBF-CA7E-463C-9BA4-F7403A53A9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6A2A93-3590-4799-B2E5-44B354E9AEA6}"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A8BF92ED-14C9-4AE6-A942-7FEC6291A1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0DFFC777-1144-427B-BA66-B8E58C83D5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4009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C2F1C-A5F1-45FE-A63E-676B8D2C09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1C02-C10B-4707-A079-83AA14FA6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3E0545-4FA0-4729-8F51-26A41EDCEB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F40EEEC-5CE5-4B65-9BEE-952106ECD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F26D87-776A-4ECA-93A2-D5EE610BF4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BEA53-5BA8-4BD4-9804-AAC28AD913E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42BF82-D94F-4BDB-82C6-66BABE5D8D2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a:extLst>
              <a:ext uri="{FF2B5EF4-FFF2-40B4-BE49-F238E27FC236}">
                <a16:creationId xmlns:a16="http://schemas.microsoft.com/office/drawing/2014/main" id="{45C5E86B-BFAD-4021-AB38-A31B9254A6D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9" name="Espace réservé du numéro de diapositive 8">
            <a:extLst>
              <a:ext uri="{FF2B5EF4-FFF2-40B4-BE49-F238E27FC236}">
                <a16:creationId xmlns:a16="http://schemas.microsoft.com/office/drawing/2014/main" id="{5687467F-9D71-4095-8E4D-8516592C2DB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792827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631F5-61EE-45AE-A243-3A61843E3E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F99AF3-6BB2-4A4A-A584-AC6A497ACBC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2D54C8-2309-417C-9A29-BED59D05BBD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a:extLst>
              <a:ext uri="{FF2B5EF4-FFF2-40B4-BE49-F238E27FC236}">
                <a16:creationId xmlns:a16="http://schemas.microsoft.com/office/drawing/2014/main" id="{9E130CBB-8993-4225-A71C-E2AC47B6DFD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5" name="Espace réservé du numéro de diapositive 4">
            <a:extLst>
              <a:ext uri="{FF2B5EF4-FFF2-40B4-BE49-F238E27FC236}">
                <a16:creationId xmlns:a16="http://schemas.microsoft.com/office/drawing/2014/main" id="{61041F96-A7DB-410D-B50B-D30B92738DE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850302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4DD982-12CA-4435-915F-831FC4A1EF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C657AA-8375-4F83-85C2-8BA8BED5ED1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609E2949-70CA-415A-8DC3-8165B5BB14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4" name="Espace réservé du numéro de diapositive 3">
            <a:extLst>
              <a:ext uri="{FF2B5EF4-FFF2-40B4-BE49-F238E27FC236}">
                <a16:creationId xmlns:a16="http://schemas.microsoft.com/office/drawing/2014/main" id="{888E50CC-A596-4F46-ADD4-88354A44289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404102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21397E-471F-4E39-B0EA-6E64C98A4C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8DC2C8-8DA3-4A31-AEC1-8F4C5FCF0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C3A60F1-089C-4AAB-A0E9-A12D6B20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507A37C-571F-4B26-953B-090C230EDB1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0A96CF-7656-4298-AE39-F3BF6B332BE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B871CBD9-2272-45BB-B63A-FFF8195B238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AADCF85F-2B87-4F24-933B-1D0631DCFD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3763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390FF-0079-407E-B626-BEE81D8CE3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1BBBD3-3E2D-4A68-A43B-1030B25E732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334A9-4AE9-4855-AFEB-6357CF9AC48A}"/>
              </a:ext>
            </a:extLst>
          </p:cNvPr>
          <p:cNvSpPr>
            <a:spLocks noGrp="1"/>
          </p:cNvSpPr>
          <p:nvPr>
            <p:ph type="dt" sz="half" idx="10"/>
          </p:nvPr>
        </p:nvSpPr>
        <p:spPr/>
        <p:txBody>
          <a:bodyPr/>
          <a:lstStyle/>
          <a:p>
            <a:fld id="{AAEE944A-B329-4690-8A7F-7C944C43E45E}" type="datetime1">
              <a:rPr lang="fr-FR" smtClean="0"/>
              <a:t>19/09/2019</a:t>
            </a:fld>
            <a:endParaRPr lang="fr-FR"/>
          </a:p>
        </p:txBody>
      </p:sp>
      <p:sp>
        <p:nvSpPr>
          <p:cNvPr id="5" name="Espace réservé du pied de page 4">
            <a:extLst>
              <a:ext uri="{FF2B5EF4-FFF2-40B4-BE49-F238E27FC236}">
                <a16:creationId xmlns:a16="http://schemas.microsoft.com/office/drawing/2014/main" id="{85DCEE59-9F79-4A08-BEBB-DA98A9276212}"/>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1852A41A-8336-472E-98F3-AFDE7F224155}"/>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4153858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E9688B-2352-4F4F-BD64-92AB8BA737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82177B-210F-4C3F-9B6B-7431589A7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95B8E8-A7DA-4E9C-A44A-26018D4D5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351F6E-1B68-4152-BAD6-5266863A13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E990CC-C1FB-439B-8C60-8EFFF8F6E6BF}"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81FAD198-FE46-42CF-AC56-68E74C36188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39E70107-1174-4F02-8108-1F7D620576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787883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E12E1-3A38-4513-9E56-2B46499157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BA31748-DF4C-477C-852C-D69A51ADB1E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E16240-56C6-489F-9F37-58FE63CB84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F2A5D1-C1B0-4158-AF78-653E29C2798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DD8C8F5F-56BC-4A39-92DB-BE78BE7B676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058F5B94-A4E4-4823-B5D5-F78D2483B6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5024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A3117F-32C4-47D5-8CAB-F52CB1EC7C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8A264-023E-4D4B-A2D6-DE19F8972E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71990-B12D-44A5-A645-018FF110133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ECECF08-CD2D-4313-9396-E605A13D77F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BB3F105-D159-41AF-A54C-DD4D85E5174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DC50D2DE-F626-4CD2-8AA1-711213A4DA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1782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EB755-41CF-4115-B2C7-78495FC74E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0314F8-4DE4-47DC-9F9C-4AB0B96EB1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B140F4-6112-441A-98F0-9C1509A2A4C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E5DDA93-9140-423F-9746-02172D40CB2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423F4A-266D-4919-92E6-78CBAE4C989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6136E359-D985-41A2-837B-851792F1F63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933111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390FF-0079-407E-B626-BEE81D8CE3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1BBBD3-3E2D-4A68-A43B-1030B25E732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334A9-4AE9-4855-AFEB-6357CF9AC48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EE944A-B329-4690-8A7F-7C944C43E45E}"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DCEE59-9F79-4A08-BEBB-DA98A927621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1852A41A-8336-472E-98F3-AFDE7F2241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356543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6084F-C78A-415B-ABF8-8C9B083C5E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E33CD7-BB3B-423A-B76E-913F5ADEB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013DC6-46B7-48C3-B7FB-E947A73DB37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23E852-D1D0-4D4D-974C-3BDFB37767CA}"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C3E7D91E-89AA-47F6-A29B-EC704435FBD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F9423D4B-6CD5-49A4-876D-90455F49FF3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199365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37E93-D875-43EB-A69E-171951218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2913A-7318-4836-BFD3-4E4F1E440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9FE0D7-B971-4A4F-A934-AD51B29699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121CBF-CA7E-463C-9BA4-F7403A53A9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6A2A93-3590-4799-B2E5-44B354E9AEA6}"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A8BF92ED-14C9-4AE6-A942-7FEC6291A1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0DFFC777-1144-427B-BA66-B8E58C83D5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95733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C2F1C-A5F1-45FE-A63E-676B8D2C09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1C02-C10B-4707-A079-83AA14FA6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3E0545-4FA0-4729-8F51-26A41EDCEB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F40EEEC-5CE5-4B65-9BEE-952106ECD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F26D87-776A-4ECA-93A2-D5EE610BF4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BEA53-5BA8-4BD4-9804-AAC28AD913E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42BF82-D94F-4BDB-82C6-66BABE5D8D2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a:extLst>
              <a:ext uri="{FF2B5EF4-FFF2-40B4-BE49-F238E27FC236}">
                <a16:creationId xmlns:a16="http://schemas.microsoft.com/office/drawing/2014/main" id="{45C5E86B-BFAD-4021-AB38-A31B9254A6D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9" name="Espace réservé du numéro de diapositive 8">
            <a:extLst>
              <a:ext uri="{FF2B5EF4-FFF2-40B4-BE49-F238E27FC236}">
                <a16:creationId xmlns:a16="http://schemas.microsoft.com/office/drawing/2014/main" id="{5687467F-9D71-4095-8E4D-8516592C2DB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471777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631F5-61EE-45AE-A243-3A61843E3E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F99AF3-6BB2-4A4A-A584-AC6A497ACBC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2D54C8-2309-417C-9A29-BED59D05BBD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a:extLst>
              <a:ext uri="{FF2B5EF4-FFF2-40B4-BE49-F238E27FC236}">
                <a16:creationId xmlns:a16="http://schemas.microsoft.com/office/drawing/2014/main" id="{9E130CBB-8993-4225-A71C-E2AC47B6DFD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5" name="Espace réservé du numéro de diapositive 4">
            <a:extLst>
              <a:ext uri="{FF2B5EF4-FFF2-40B4-BE49-F238E27FC236}">
                <a16:creationId xmlns:a16="http://schemas.microsoft.com/office/drawing/2014/main" id="{61041F96-A7DB-410D-B50B-D30B92738DE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89833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4DD982-12CA-4435-915F-831FC4A1EF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C657AA-8375-4F83-85C2-8BA8BED5ED1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609E2949-70CA-415A-8DC3-8165B5BB14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4" name="Espace réservé du numéro de diapositive 3">
            <a:extLst>
              <a:ext uri="{FF2B5EF4-FFF2-40B4-BE49-F238E27FC236}">
                <a16:creationId xmlns:a16="http://schemas.microsoft.com/office/drawing/2014/main" id="{888E50CC-A596-4F46-ADD4-88354A44289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7703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6084F-C78A-415B-ABF8-8C9B083C5E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E33CD7-BB3B-423A-B76E-913F5ADEB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013DC6-46B7-48C3-B7FB-E947A73DB37E}"/>
              </a:ext>
            </a:extLst>
          </p:cNvPr>
          <p:cNvSpPr>
            <a:spLocks noGrp="1"/>
          </p:cNvSpPr>
          <p:nvPr>
            <p:ph type="dt" sz="half" idx="10"/>
          </p:nvPr>
        </p:nvSpPr>
        <p:spPr/>
        <p:txBody>
          <a:bodyPr/>
          <a:lstStyle/>
          <a:p>
            <a:fld id="{A323E852-D1D0-4D4D-974C-3BDFB37767CA}" type="datetime1">
              <a:rPr lang="fr-FR" smtClean="0"/>
              <a:t>19/09/2019</a:t>
            </a:fld>
            <a:endParaRPr lang="fr-FR"/>
          </a:p>
        </p:txBody>
      </p:sp>
      <p:sp>
        <p:nvSpPr>
          <p:cNvPr id="5" name="Espace réservé du pied de page 4">
            <a:extLst>
              <a:ext uri="{FF2B5EF4-FFF2-40B4-BE49-F238E27FC236}">
                <a16:creationId xmlns:a16="http://schemas.microsoft.com/office/drawing/2014/main" id="{C3E7D91E-89AA-47F6-A29B-EC704435FBD2}"/>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F9423D4B-6CD5-49A4-876D-90455F49FF36}"/>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15750350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21397E-471F-4E39-B0EA-6E64C98A4C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8DC2C8-8DA3-4A31-AEC1-8F4C5FCF0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C3A60F1-089C-4AAB-A0E9-A12D6B20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507A37C-571F-4B26-953B-090C230EDB1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0A96CF-7656-4298-AE39-F3BF6B332BE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B871CBD9-2272-45BB-B63A-FFF8195B238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AADCF85F-2B87-4F24-933B-1D0631DCFD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75389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E9688B-2352-4F4F-BD64-92AB8BA737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82177B-210F-4C3F-9B6B-7431589A7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95B8E8-A7DA-4E9C-A44A-26018D4D5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351F6E-1B68-4152-BAD6-5266863A13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E990CC-C1FB-439B-8C60-8EFFF8F6E6BF}"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81FAD198-FE46-42CF-AC56-68E74C36188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39E70107-1174-4F02-8108-1F7D620576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382377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E12E1-3A38-4513-9E56-2B46499157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BA31748-DF4C-477C-852C-D69A51ADB1E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E16240-56C6-489F-9F37-58FE63CB84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F2A5D1-C1B0-4158-AF78-653E29C2798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DD8C8F5F-56BC-4A39-92DB-BE78BE7B676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058F5B94-A4E4-4823-B5D5-F78D2483B6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508612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A3117F-32C4-47D5-8CAB-F52CB1EC7C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8A264-023E-4D4B-A2D6-DE19F8972E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71990-B12D-44A5-A645-018FF110133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ECECF08-CD2D-4313-9396-E605A13D77F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BB3F105-D159-41AF-A54C-DD4D85E5174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DC50D2DE-F626-4CD2-8AA1-711213A4DA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030565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EB755-41CF-4115-B2C7-78495FC74E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0314F8-4DE4-47DC-9F9C-4AB0B96EB1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B140F4-6112-441A-98F0-9C1509A2A4C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E5DDA93-9140-423F-9746-02172D40CB2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423F4A-266D-4919-92E6-78CBAE4C989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6136E359-D985-41A2-837B-851792F1F63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721476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390FF-0079-407E-B626-BEE81D8CE3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1BBBD3-3E2D-4A68-A43B-1030B25E732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334A9-4AE9-4855-AFEB-6357CF9AC48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EE944A-B329-4690-8A7F-7C944C43E45E}"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DCEE59-9F79-4A08-BEBB-DA98A927621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1852A41A-8336-472E-98F3-AFDE7F2241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580178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6084F-C78A-415B-ABF8-8C9B083C5E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E33CD7-BB3B-423A-B76E-913F5ADEB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013DC6-46B7-48C3-B7FB-E947A73DB37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23E852-D1D0-4D4D-974C-3BDFB37767CA}"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C3E7D91E-89AA-47F6-A29B-EC704435FBD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F9423D4B-6CD5-49A4-876D-90455F49FF3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276737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37E93-D875-43EB-A69E-171951218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2913A-7318-4836-BFD3-4E4F1E440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9FE0D7-B971-4A4F-A934-AD51B29699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121CBF-CA7E-463C-9BA4-F7403A53A9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6A2A93-3590-4799-B2E5-44B354E9AEA6}"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A8BF92ED-14C9-4AE6-A942-7FEC6291A1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0DFFC777-1144-427B-BA66-B8E58C83D5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042797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C2F1C-A5F1-45FE-A63E-676B8D2C09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1C02-C10B-4707-A079-83AA14FA6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3E0545-4FA0-4729-8F51-26A41EDCEB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F40EEEC-5CE5-4B65-9BEE-952106ECD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F26D87-776A-4ECA-93A2-D5EE610BF4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BEA53-5BA8-4BD4-9804-AAC28AD913E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42BF82-D94F-4BDB-82C6-66BABE5D8D2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a:extLst>
              <a:ext uri="{FF2B5EF4-FFF2-40B4-BE49-F238E27FC236}">
                <a16:creationId xmlns:a16="http://schemas.microsoft.com/office/drawing/2014/main" id="{45C5E86B-BFAD-4021-AB38-A31B9254A6D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9" name="Espace réservé du numéro de diapositive 8">
            <a:extLst>
              <a:ext uri="{FF2B5EF4-FFF2-40B4-BE49-F238E27FC236}">
                <a16:creationId xmlns:a16="http://schemas.microsoft.com/office/drawing/2014/main" id="{5687467F-9D71-4095-8E4D-8516592C2DB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734371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631F5-61EE-45AE-A243-3A61843E3E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F99AF3-6BB2-4A4A-A584-AC6A497ACBC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2D54C8-2309-417C-9A29-BED59D05BBD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a:extLst>
              <a:ext uri="{FF2B5EF4-FFF2-40B4-BE49-F238E27FC236}">
                <a16:creationId xmlns:a16="http://schemas.microsoft.com/office/drawing/2014/main" id="{9E130CBB-8993-4225-A71C-E2AC47B6DFD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5" name="Espace réservé du numéro de diapositive 4">
            <a:extLst>
              <a:ext uri="{FF2B5EF4-FFF2-40B4-BE49-F238E27FC236}">
                <a16:creationId xmlns:a16="http://schemas.microsoft.com/office/drawing/2014/main" id="{61041F96-A7DB-410D-B50B-D30B92738DE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83389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37E93-D875-43EB-A69E-171951218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2913A-7318-4836-BFD3-4E4F1E440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9FE0D7-B971-4A4F-A934-AD51B29699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121CBF-CA7E-463C-9BA4-F7403A53A969}"/>
              </a:ext>
            </a:extLst>
          </p:cNvPr>
          <p:cNvSpPr>
            <a:spLocks noGrp="1"/>
          </p:cNvSpPr>
          <p:nvPr>
            <p:ph type="dt" sz="half" idx="10"/>
          </p:nvPr>
        </p:nvSpPr>
        <p:spPr/>
        <p:txBody>
          <a:bodyPr/>
          <a:lstStyle/>
          <a:p>
            <a:fld id="{1E6A2A93-3590-4799-B2E5-44B354E9AEA6}" type="datetime1">
              <a:rPr lang="fr-FR" smtClean="0"/>
              <a:t>19/09/2019</a:t>
            </a:fld>
            <a:endParaRPr lang="fr-FR"/>
          </a:p>
        </p:txBody>
      </p:sp>
      <p:sp>
        <p:nvSpPr>
          <p:cNvPr id="6" name="Espace réservé du pied de page 5">
            <a:extLst>
              <a:ext uri="{FF2B5EF4-FFF2-40B4-BE49-F238E27FC236}">
                <a16:creationId xmlns:a16="http://schemas.microsoft.com/office/drawing/2014/main" id="{A8BF92ED-14C9-4AE6-A942-7FEC6291A105}"/>
              </a:ext>
            </a:extLst>
          </p:cNvPr>
          <p:cNvSpPr>
            <a:spLocks noGrp="1"/>
          </p:cNvSpPr>
          <p:nvPr>
            <p:ph type="ftr" sz="quarter" idx="11"/>
          </p:nvPr>
        </p:nvSpPr>
        <p:spPr/>
        <p:txBody>
          <a:bodyPr/>
          <a:lstStyle/>
          <a:p>
            <a:r>
              <a:rPr lang="fr-FR"/>
              <a:t>Inspection Pédagogique Régionale d'EPS -  Académie de Dijon</a:t>
            </a:r>
          </a:p>
        </p:txBody>
      </p:sp>
      <p:sp>
        <p:nvSpPr>
          <p:cNvPr id="7" name="Espace réservé du numéro de diapositive 6">
            <a:extLst>
              <a:ext uri="{FF2B5EF4-FFF2-40B4-BE49-F238E27FC236}">
                <a16:creationId xmlns:a16="http://schemas.microsoft.com/office/drawing/2014/main" id="{0DFFC777-1144-427B-BA66-B8E58C83D562}"/>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6472991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4DD982-12CA-4435-915F-831FC4A1EF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C657AA-8375-4F83-85C2-8BA8BED5ED1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609E2949-70CA-415A-8DC3-8165B5BB14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4" name="Espace réservé du numéro de diapositive 3">
            <a:extLst>
              <a:ext uri="{FF2B5EF4-FFF2-40B4-BE49-F238E27FC236}">
                <a16:creationId xmlns:a16="http://schemas.microsoft.com/office/drawing/2014/main" id="{888E50CC-A596-4F46-ADD4-88354A44289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928591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21397E-471F-4E39-B0EA-6E64C98A4C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8DC2C8-8DA3-4A31-AEC1-8F4C5FCF0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C3A60F1-089C-4AAB-A0E9-A12D6B20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507A37C-571F-4B26-953B-090C230EDB1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0A96CF-7656-4298-AE39-F3BF6B332BE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B871CBD9-2272-45BB-B63A-FFF8195B238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AADCF85F-2B87-4F24-933B-1D0631DCFD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59170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E9688B-2352-4F4F-BD64-92AB8BA737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82177B-210F-4C3F-9B6B-7431589A7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95B8E8-A7DA-4E9C-A44A-26018D4D5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351F6E-1B68-4152-BAD6-5266863A13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E990CC-C1FB-439B-8C60-8EFFF8F6E6BF}"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81FAD198-FE46-42CF-AC56-68E74C36188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39E70107-1174-4F02-8108-1F7D620576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380007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E12E1-3A38-4513-9E56-2B46499157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BA31748-DF4C-477C-852C-D69A51ADB1E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E16240-56C6-489F-9F37-58FE63CB84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F2A5D1-C1B0-4158-AF78-653E29C2798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DD8C8F5F-56BC-4A39-92DB-BE78BE7B676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058F5B94-A4E4-4823-B5D5-F78D2483B6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68709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A3117F-32C4-47D5-8CAB-F52CB1EC7C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8A264-023E-4D4B-A2D6-DE19F8972E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71990-B12D-44A5-A645-018FF110133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ECECF08-CD2D-4313-9396-E605A13D77F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BB3F105-D159-41AF-A54C-DD4D85E5174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DC50D2DE-F626-4CD2-8AA1-711213A4DA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3678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C2F1C-A5F1-45FE-A63E-676B8D2C09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1C02-C10B-4707-A079-83AA14FA6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3E0545-4FA0-4729-8F51-26A41EDCEB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F40EEEC-5CE5-4B65-9BEE-952106ECD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F26D87-776A-4ECA-93A2-D5EE610BF4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BEA53-5BA8-4BD4-9804-AAC28AD913EE}"/>
              </a:ext>
            </a:extLst>
          </p:cNvPr>
          <p:cNvSpPr>
            <a:spLocks noGrp="1"/>
          </p:cNvSpPr>
          <p:nvPr>
            <p:ph type="dt" sz="half" idx="10"/>
          </p:nvPr>
        </p:nvSpPr>
        <p:spPr/>
        <p:txBody>
          <a:bodyPr/>
          <a:lstStyle/>
          <a:p>
            <a:fld id="{2A42BF82-D94F-4BDB-82C6-66BABE5D8D2D}" type="datetime1">
              <a:rPr lang="fr-FR" smtClean="0"/>
              <a:t>19/09/2019</a:t>
            </a:fld>
            <a:endParaRPr lang="fr-FR"/>
          </a:p>
        </p:txBody>
      </p:sp>
      <p:sp>
        <p:nvSpPr>
          <p:cNvPr id="8" name="Espace réservé du pied de page 7">
            <a:extLst>
              <a:ext uri="{FF2B5EF4-FFF2-40B4-BE49-F238E27FC236}">
                <a16:creationId xmlns:a16="http://schemas.microsoft.com/office/drawing/2014/main" id="{45C5E86B-BFAD-4021-AB38-A31B9254A6D1}"/>
              </a:ext>
            </a:extLst>
          </p:cNvPr>
          <p:cNvSpPr>
            <a:spLocks noGrp="1"/>
          </p:cNvSpPr>
          <p:nvPr>
            <p:ph type="ftr" sz="quarter" idx="11"/>
          </p:nvPr>
        </p:nvSpPr>
        <p:spPr/>
        <p:txBody>
          <a:bodyPr/>
          <a:lstStyle/>
          <a:p>
            <a:r>
              <a:rPr lang="fr-FR"/>
              <a:t>Inspection Pédagogique Régionale d'EPS -  Académie de Dijon</a:t>
            </a:r>
          </a:p>
        </p:txBody>
      </p:sp>
      <p:sp>
        <p:nvSpPr>
          <p:cNvPr id="9" name="Espace réservé du numéro de diapositive 8">
            <a:extLst>
              <a:ext uri="{FF2B5EF4-FFF2-40B4-BE49-F238E27FC236}">
                <a16:creationId xmlns:a16="http://schemas.microsoft.com/office/drawing/2014/main" id="{5687467F-9D71-4095-8E4D-8516592C2DB3}"/>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3479761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631F5-61EE-45AE-A243-3A61843E3E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F99AF3-6BB2-4A4A-A584-AC6A497ACBCD}"/>
              </a:ext>
            </a:extLst>
          </p:cNvPr>
          <p:cNvSpPr>
            <a:spLocks noGrp="1"/>
          </p:cNvSpPr>
          <p:nvPr>
            <p:ph type="dt" sz="half" idx="10"/>
          </p:nvPr>
        </p:nvSpPr>
        <p:spPr/>
        <p:txBody>
          <a:bodyPr/>
          <a:lstStyle/>
          <a:p>
            <a:fld id="{5E2D54C8-2309-417C-9A29-BED59D05BBD3}" type="datetime1">
              <a:rPr lang="fr-FR" smtClean="0"/>
              <a:t>19/09/2019</a:t>
            </a:fld>
            <a:endParaRPr lang="fr-FR"/>
          </a:p>
        </p:txBody>
      </p:sp>
      <p:sp>
        <p:nvSpPr>
          <p:cNvPr id="4" name="Espace réservé du pied de page 3">
            <a:extLst>
              <a:ext uri="{FF2B5EF4-FFF2-40B4-BE49-F238E27FC236}">
                <a16:creationId xmlns:a16="http://schemas.microsoft.com/office/drawing/2014/main" id="{9E130CBB-8993-4225-A71C-E2AC47B6DFD6}"/>
              </a:ext>
            </a:extLst>
          </p:cNvPr>
          <p:cNvSpPr>
            <a:spLocks noGrp="1"/>
          </p:cNvSpPr>
          <p:nvPr>
            <p:ph type="ftr" sz="quarter" idx="11"/>
          </p:nvPr>
        </p:nvSpPr>
        <p:spPr/>
        <p:txBody>
          <a:bodyPr/>
          <a:lstStyle/>
          <a:p>
            <a:r>
              <a:rPr lang="fr-FR"/>
              <a:t>Inspection Pédagogique Régionale d'EPS -  Académie de Dijon</a:t>
            </a:r>
          </a:p>
        </p:txBody>
      </p:sp>
      <p:sp>
        <p:nvSpPr>
          <p:cNvPr id="5" name="Espace réservé du numéro de diapositive 4">
            <a:extLst>
              <a:ext uri="{FF2B5EF4-FFF2-40B4-BE49-F238E27FC236}">
                <a16:creationId xmlns:a16="http://schemas.microsoft.com/office/drawing/2014/main" id="{61041F96-A7DB-410D-B50B-D30B92738DE5}"/>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4290070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4DD982-12CA-4435-915F-831FC4A1EF8F}"/>
              </a:ext>
            </a:extLst>
          </p:cNvPr>
          <p:cNvSpPr>
            <a:spLocks noGrp="1"/>
          </p:cNvSpPr>
          <p:nvPr>
            <p:ph type="dt" sz="half" idx="10"/>
          </p:nvPr>
        </p:nvSpPr>
        <p:spPr/>
        <p:txBody>
          <a:bodyPr/>
          <a:lstStyle/>
          <a:p>
            <a:fld id="{C5C657AA-8375-4F83-85C2-8BA8BED5ED1B}" type="datetime1">
              <a:rPr lang="fr-FR" smtClean="0"/>
              <a:t>19/09/2019</a:t>
            </a:fld>
            <a:endParaRPr lang="fr-FR"/>
          </a:p>
        </p:txBody>
      </p:sp>
      <p:sp>
        <p:nvSpPr>
          <p:cNvPr id="3" name="Espace réservé du pied de page 2">
            <a:extLst>
              <a:ext uri="{FF2B5EF4-FFF2-40B4-BE49-F238E27FC236}">
                <a16:creationId xmlns:a16="http://schemas.microsoft.com/office/drawing/2014/main" id="{609E2949-70CA-415A-8DC3-8165B5BB1443}"/>
              </a:ext>
            </a:extLst>
          </p:cNvPr>
          <p:cNvSpPr>
            <a:spLocks noGrp="1"/>
          </p:cNvSpPr>
          <p:nvPr>
            <p:ph type="ftr" sz="quarter" idx="11"/>
          </p:nvPr>
        </p:nvSpPr>
        <p:spPr/>
        <p:txBody>
          <a:bodyPr/>
          <a:lstStyle/>
          <a:p>
            <a:r>
              <a:rPr lang="fr-FR"/>
              <a:t>Inspection Pédagogique Régionale d'EPS -  Académie de Dijon</a:t>
            </a:r>
          </a:p>
        </p:txBody>
      </p:sp>
      <p:sp>
        <p:nvSpPr>
          <p:cNvPr id="4" name="Espace réservé du numéro de diapositive 3">
            <a:extLst>
              <a:ext uri="{FF2B5EF4-FFF2-40B4-BE49-F238E27FC236}">
                <a16:creationId xmlns:a16="http://schemas.microsoft.com/office/drawing/2014/main" id="{888E50CC-A596-4F46-ADD4-88354A44289E}"/>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105508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21397E-471F-4E39-B0EA-6E64C98A4C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8DC2C8-8DA3-4A31-AEC1-8F4C5FCF0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C3A60F1-089C-4AAB-A0E9-A12D6B20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507A37C-571F-4B26-953B-090C230EDB1D}"/>
              </a:ext>
            </a:extLst>
          </p:cNvPr>
          <p:cNvSpPr>
            <a:spLocks noGrp="1"/>
          </p:cNvSpPr>
          <p:nvPr>
            <p:ph type="dt" sz="half" idx="10"/>
          </p:nvPr>
        </p:nvSpPr>
        <p:spPr/>
        <p:txBody>
          <a:bodyPr/>
          <a:lstStyle/>
          <a:p>
            <a:fld id="{DC0A96CF-7656-4298-AE39-F3BF6B332BED}" type="datetime1">
              <a:rPr lang="fr-FR" smtClean="0"/>
              <a:t>19/09/2019</a:t>
            </a:fld>
            <a:endParaRPr lang="fr-FR"/>
          </a:p>
        </p:txBody>
      </p:sp>
      <p:sp>
        <p:nvSpPr>
          <p:cNvPr id="6" name="Espace réservé du pied de page 5">
            <a:extLst>
              <a:ext uri="{FF2B5EF4-FFF2-40B4-BE49-F238E27FC236}">
                <a16:creationId xmlns:a16="http://schemas.microsoft.com/office/drawing/2014/main" id="{B871CBD9-2272-45BB-B63A-FFF8195B2387}"/>
              </a:ext>
            </a:extLst>
          </p:cNvPr>
          <p:cNvSpPr>
            <a:spLocks noGrp="1"/>
          </p:cNvSpPr>
          <p:nvPr>
            <p:ph type="ftr" sz="quarter" idx="11"/>
          </p:nvPr>
        </p:nvSpPr>
        <p:spPr/>
        <p:txBody>
          <a:bodyPr/>
          <a:lstStyle/>
          <a:p>
            <a:r>
              <a:rPr lang="fr-FR"/>
              <a:t>Inspection Pédagogique Régionale d'EPS -  Académie de Dijon</a:t>
            </a:r>
          </a:p>
        </p:txBody>
      </p:sp>
      <p:sp>
        <p:nvSpPr>
          <p:cNvPr id="7" name="Espace réservé du numéro de diapositive 6">
            <a:extLst>
              <a:ext uri="{FF2B5EF4-FFF2-40B4-BE49-F238E27FC236}">
                <a16:creationId xmlns:a16="http://schemas.microsoft.com/office/drawing/2014/main" id="{AADCF85F-2B87-4F24-933B-1D0631DCFD40}"/>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151456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E9688B-2352-4F4F-BD64-92AB8BA737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82177B-210F-4C3F-9B6B-7431589A7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95B8E8-A7DA-4E9C-A44A-26018D4D5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351F6E-1B68-4152-BAD6-5266863A130A}"/>
              </a:ext>
            </a:extLst>
          </p:cNvPr>
          <p:cNvSpPr>
            <a:spLocks noGrp="1"/>
          </p:cNvSpPr>
          <p:nvPr>
            <p:ph type="dt" sz="half" idx="10"/>
          </p:nvPr>
        </p:nvSpPr>
        <p:spPr/>
        <p:txBody>
          <a:bodyPr/>
          <a:lstStyle/>
          <a:p>
            <a:fld id="{DCE990CC-C1FB-439B-8C60-8EFFF8F6E6BF}" type="datetime1">
              <a:rPr lang="fr-FR" smtClean="0"/>
              <a:t>19/09/2019</a:t>
            </a:fld>
            <a:endParaRPr lang="fr-FR"/>
          </a:p>
        </p:txBody>
      </p:sp>
      <p:sp>
        <p:nvSpPr>
          <p:cNvPr id="6" name="Espace réservé du pied de page 5">
            <a:extLst>
              <a:ext uri="{FF2B5EF4-FFF2-40B4-BE49-F238E27FC236}">
                <a16:creationId xmlns:a16="http://schemas.microsoft.com/office/drawing/2014/main" id="{81FAD198-FE46-42CF-AC56-68E74C361880}"/>
              </a:ext>
            </a:extLst>
          </p:cNvPr>
          <p:cNvSpPr>
            <a:spLocks noGrp="1"/>
          </p:cNvSpPr>
          <p:nvPr>
            <p:ph type="ftr" sz="quarter" idx="11"/>
          </p:nvPr>
        </p:nvSpPr>
        <p:spPr/>
        <p:txBody>
          <a:bodyPr/>
          <a:lstStyle/>
          <a:p>
            <a:r>
              <a:rPr lang="fr-FR"/>
              <a:t>Inspection Pédagogique Régionale d'EPS -  Académie de Dijon</a:t>
            </a:r>
          </a:p>
        </p:txBody>
      </p:sp>
      <p:sp>
        <p:nvSpPr>
          <p:cNvPr id="7" name="Espace réservé du numéro de diapositive 6">
            <a:extLst>
              <a:ext uri="{FF2B5EF4-FFF2-40B4-BE49-F238E27FC236}">
                <a16:creationId xmlns:a16="http://schemas.microsoft.com/office/drawing/2014/main" id="{39E70107-1174-4F02-8108-1F7D6205764A}"/>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61640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A74734-58DF-4D63-91BF-F4D04356F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F20430-DFD9-47FB-9207-61646B187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38EDB-1EE7-44EA-93A9-D8DB5B698A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16DD6F-5820-46A6-9BE7-A675ED816624}" type="datetime1">
              <a:rPr lang="fr-FR" smtClean="0"/>
              <a:t>19/09/2019</a:t>
            </a:fld>
            <a:endParaRPr lang="fr-FR"/>
          </a:p>
        </p:txBody>
      </p:sp>
      <p:sp>
        <p:nvSpPr>
          <p:cNvPr id="5" name="Espace réservé du pied de page 4">
            <a:extLst>
              <a:ext uri="{FF2B5EF4-FFF2-40B4-BE49-F238E27FC236}">
                <a16:creationId xmlns:a16="http://schemas.microsoft.com/office/drawing/2014/main" id="{F48B7F52-C577-4941-AB2E-E5049D2A0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8E4697C9-0AAE-4F92-8912-A4FE9C23A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138AA-0FA2-422D-8939-74517F86F9FF}" type="slidenum">
              <a:rPr lang="fr-FR" smtClean="0"/>
              <a:t>‹N°›</a:t>
            </a:fld>
            <a:endParaRPr lang="fr-FR"/>
          </a:p>
        </p:txBody>
      </p:sp>
    </p:spTree>
    <p:extLst>
      <p:ext uri="{BB962C8B-B14F-4D97-AF65-F5344CB8AC3E}">
        <p14:creationId xmlns:p14="http://schemas.microsoft.com/office/powerpoint/2010/main" val="2737367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A74734-58DF-4D63-91BF-F4D04356F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F20430-DFD9-47FB-9207-61646B187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38EDB-1EE7-44EA-93A9-D8DB5B698A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816DD6F-5820-46A6-9BE7-A675ED816624}"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48B7F52-C577-4941-AB2E-E5049D2A0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8E4697C9-0AAE-4F92-8912-A4FE9C23A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69701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A74734-58DF-4D63-91BF-F4D04356F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F20430-DFD9-47FB-9207-61646B187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38EDB-1EE7-44EA-93A9-D8DB5B698A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816DD6F-5820-46A6-9BE7-A675ED816624}"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48B7F52-C577-4941-AB2E-E5049D2A0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8E4697C9-0AAE-4F92-8912-A4FE9C23A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324555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A74734-58DF-4D63-91BF-F4D04356F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F20430-DFD9-47FB-9207-61646B187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38EDB-1EE7-44EA-93A9-D8DB5B698A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816DD6F-5820-46A6-9BE7-A675ED816624}"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48B7F52-C577-4941-AB2E-E5049D2A0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8E4697C9-0AAE-4F92-8912-A4FE9C23A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280114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ps.ac-dijon.fr/spip.php?article380"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eps.ac-dijon.fr/spip.php?article380"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duscol.education.fr/internet-responsable/ressources/boite-a-outils.html"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ducation.gouv.fr/pid285/bulletin_officiel.html?cid_bo=57926" TargetMode="Externa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B4F693-12DC-4627-B004-ED5F37BB5677}"/>
              </a:ext>
            </a:extLst>
          </p:cNvPr>
          <p:cNvSpPr>
            <a:spLocks noGrp="1"/>
          </p:cNvSpPr>
          <p:nvPr>
            <p:ph type="ctrTitle"/>
          </p:nvPr>
        </p:nvSpPr>
        <p:spPr>
          <a:xfrm>
            <a:off x="2416629" y="406400"/>
            <a:ext cx="9524411" cy="2387600"/>
          </a:xfrm>
        </p:spPr>
        <p:txBody>
          <a:bodyPr>
            <a:normAutofit/>
          </a:bodyPr>
          <a:lstStyle/>
          <a:p>
            <a:r>
              <a:rPr lang="fr-FR" sz="5400" dirty="0"/>
              <a:t>LE PROJET PEDAGOGIQUE D’EPS</a:t>
            </a:r>
            <a:br>
              <a:rPr lang="fr-FR" dirty="0"/>
            </a:br>
            <a:r>
              <a:rPr lang="fr-FR" sz="4000" dirty="0"/>
              <a:t>Voie professionnelle</a:t>
            </a:r>
          </a:p>
        </p:txBody>
      </p:sp>
      <p:sp>
        <p:nvSpPr>
          <p:cNvPr id="3" name="Sous-titre 2">
            <a:extLst>
              <a:ext uri="{FF2B5EF4-FFF2-40B4-BE49-F238E27FC236}">
                <a16:creationId xmlns:a16="http://schemas.microsoft.com/office/drawing/2014/main" id="{0DC35C93-46AB-4AC6-ADA9-7BA8E4B610C8}"/>
              </a:ext>
            </a:extLst>
          </p:cNvPr>
          <p:cNvSpPr>
            <a:spLocks noGrp="1"/>
          </p:cNvSpPr>
          <p:nvPr>
            <p:ph type="subTitle" idx="1"/>
          </p:nvPr>
        </p:nvSpPr>
        <p:spPr>
          <a:xfrm>
            <a:off x="1524000" y="3602037"/>
            <a:ext cx="9144000" cy="2289311"/>
          </a:xfrm>
        </p:spPr>
        <p:txBody>
          <a:bodyPr>
            <a:normAutofit/>
          </a:bodyPr>
          <a:lstStyle/>
          <a:p>
            <a:pPr algn="l"/>
            <a:r>
              <a:rPr lang="fr-FR" dirty="0"/>
              <a:t>NOM  DE L’ETABLISSEMENT :</a:t>
            </a:r>
          </a:p>
          <a:p>
            <a:pPr algn="l"/>
            <a:endParaRPr lang="fr-FR" dirty="0"/>
          </a:p>
          <a:p>
            <a:pPr algn="l"/>
            <a:r>
              <a:rPr lang="fr-FR" dirty="0"/>
              <a:t>VILLE :</a:t>
            </a:r>
          </a:p>
          <a:p>
            <a:pPr algn="l"/>
            <a:endParaRPr lang="fr-FR" dirty="0"/>
          </a:p>
          <a:p>
            <a:pPr algn="l"/>
            <a:r>
              <a:rPr lang="fr-FR" dirty="0"/>
              <a:t>Date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327" y="132967"/>
            <a:ext cx="2328809" cy="2370521"/>
          </a:xfrm>
          <a:prstGeom prst="rect">
            <a:avLst/>
          </a:prstGeom>
        </p:spPr>
      </p:pic>
      <p:sp>
        <p:nvSpPr>
          <p:cNvPr id="5" name="Espace réservé du pied de page 4">
            <a:extLst>
              <a:ext uri="{FF2B5EF4-FFF2-40B4-BE49-F238E27FC236}">
                <a16:creationId xmlns:a16="http://schemas.microsoft.com/office/drawing/2014/main" id="{FB3E0F8A-9A36-4A07-9496-0533F407E2B0}"/>
              </a:ext>
            </a:extLst>
          </p:cNvPr>
          <p:cNvSpPr>
            <a:spLocks noGrp="1"/>
          </p:cNvSpPr>
          <p:nvPr>
            <p:ph type="ftr" sz="quarter" idx="11"/>
          </p:nvPr>
        </p:nvSpPr>
        <p:spPr/>
        <p:txBody>
          <a:bodyPr/>
          <a:lstStyle/>
          <a:p>
            <a:r>
              <a:rPr lang="fr-FR" dirty="0"/>
              <a:t>Inspection Pédagogique Régionale d'EPS -  Académie de Dijon</a:t>
            </a:r>
          </a:p>
        </p:txBody>
      </p:sp>
    </p:spTree>
    <p:extLst>
      <p:ext uri="{BB962C8B-B14F-4D97-AF65-F5344CB8AC3E}">
        <p14:creationId xmlns:p14="http://schemas.microsoft.com/office/powerpoint/2010/main" val="74258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2FD86B49-5240-42A3-BD84-5BEE7C55903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graphicFrame>
        <p:nvGraphicFramePr>
          <p:cNvPr id="3" name="Tableau 2">
            <a:extLst>
              <a:ext uri="{FF2B5EF4-FFF2-40B4-BE49-F238E27FC236}">
                <a16:creationId xmlns:a16="http://schemas.microsoft.com/office/drawing/2014/main" id="{4DAFF18D-E350-4DEC-8E4F-4693E275C67C}"/>
              </a:ext>
            </a:extLst>
          </p:cNvPr>
          <p:cNvGraphicFramePr>
            <a:graphicFrameLocks noGrp="1"/>
          </p:cNvGraphicFramePr>
          <p:nvPr/>
        </p:nvGraphicFramePr>
        <p:xfrm>
          <a:off x="212272" y="599403"/>
          <a:ext cx="11756568" cy="6283055"/>
        </p:xfrm>
        <a:graphic>
          <a:graphicData uri="http://schemas.openxmlformats.org/drawingml/2006/table">
            <a:tbl>
              <a:tblPr>
                <a:tableStyleId>{5C22544A-7EE6-4342-B048-85BDC9FD1C3A}</a:tableStyleId>
              </a:tblPr>
              <a:tblGrid>
                <a:gridCol w="3359023">
                  <a:extLst>
                    <a:ext uri="{9D8B030D-6E8A-4147-A177-3AD203B41FA5}">
                      <a16:colId xmlns:a16="http://schemas.microsoft.com/office/drawing/2014/main" val="4244131224"/>
                    </a:ext>
                  </a:extLst>
                </a:gridCol>
                <a:gridCol w="1679509">
                  <a:extLst>
                    <a:ext uri="{9D8B030D-6E8A-4147-A177-3AD203B41FA5}">
                      <a16:colId xmlns:a16="http://schemas.microsoft.com/office/drawing/2014/main" val="1700566909"/>
                    </a:ext>
                  </a:extLst>
                </a:gridCol>
                <a:gridCol w="1679509">
                  <a:extLst>
                    <a:ext uri="{9D8B030D-6E8A-4147-A177-3AD203B41FA5}">
                      <a16:colId xmlns:a16="http://schemas.microsoft.com/office/drawing/2014/main" val="2420810542"/>
                    </a:ext>
                  </a:extLst>
                </a:gridCol>
                <a:gridCol w="1679509">
                  <a:extLst>
                    <a:ext uri="{9D8B030D-6E8A-4147-A177-3AD203B41FA5}">
                      <a16:colId xmlns:a16="http://schemas.microsoft.com/office/drawing/2014/main" val="2444109092"/>
                    </a:ext>
                  </a:extLst>
                </a:gridCol>
                <a:gridCol w="1679509">
                  <a:extLst>
                    <a:ext uri="{9D8B030D-6E8A-4147-A177-3AD203B41FA5}">
                      <a16:colId xmlns:a16="http://schemas.microsoft.com/office/drawing/2014/main" val="1738441317"/>
                    </a:ext>
                  </a:extLst>
                </a:gridCol>
                <a:gridCol w="1679509">
                  <a:extLst>
                    <a:ext uri="{9D8B030D-6E8A-4147-A177-3AD203B41FA5}">
                      <a16:colId xmlns:a16="http://schemas.microsoft.com/office/drawing/2014/main" val="3646775659"/>
                    </a:ext>
                  </a:extLst>
                </a:gridCol>
              </a:tblGrid>
              <a:tr h="324439">
                <a:tc>
                  <a:txBody>
                    <a:bodyPr/>
                    <a:lstStyle/>
                    <a:p>
                      <a:pPr algn="ctr" fontAlgn="ctr"/>
                      <a:r>
                        <a:rPr lang="fr-FR" sz="2000" b="1" u="none" strike="noStrike" dirty="0">
                          <a:solidFill>
                            <a:schemeClr val="bg1"/>
                          </a:solidFill>
                          <a:effectLst/>
                        </a:rPr>
                        <a:t>Attendus de fin de séquence</a:t>
                      </a:r>
                      <a:endParaRPr lang="fr-FR" sz="20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2000" b="1" u="none" strike="noStrike" dirty="0">
                          <a:solidFill>
                            <a:schemeClr val="bg1"/>
                          </a:solidFill>
                          <a:effectLst/>
                        </a:rPr>
                        <a:t>Indicateurs</a:t>
                      </a:r>
                      <a:endParaRPr lang="fr-FR" sz="20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400" b="1" u="none" strike="noStrike" dirty="0">
                          <a:solidFill>
                            <a:schemeClr val="bg1"/>
                          </a:solidFill>
                          <a:effectLst/>
                        </a:rPr>
                        <a:t>Maitrise insuffisante</a:t>
                      </a:r>
                      <a:endParaRPr lang="fr-FR" sz="14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ctr"/>
                      <a:r>
                        <a:rPr lang="fr-FR" sz="1400" b="1" u="none" strike="noStrike" dirty="0">
                          <a:effectLst/>
                        </a:rPr>
                        <a:t>Maitrise fragile</a:t>
                      </a:r>
                      <a:endParaRPr lang="fr-FR" sz="14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fontAlgn="ctr"/>
                      <a:r>
                        <a:rPr lang="fr-FR" sz="1400" b="1" u="none" strike="noStrike" dirty="0">
                          <a:effectLst/>
                        </a:rPr>
                        <a:t>Maitrise satisfaisante</a:t>
                      </a:r>
                      <a:endParaRPr lang="fr-FR" sz="14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fr-FR" sz="1400" b="1" u="none" strike="noStrike" dirty="0">
                          <a:effectLst/>
                        </a:rPr>
                        <a:t>Très bonne maitrise</a:t>
                      </a:r>
                      <a:endParaRPr lang="fr-FR" sz="1400" b="1" i="0" u="none" strike="noStrike" dirty="0">
                        <a:solidFill>
                          <a:srgbClr val="FFFFFF"/>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948156685"/>
                  </a:ext>
                </a:extLst>
              </a:tr>
              <a:tr h="984336">
                <a:tc>
                  <a:txBody>
                    <a:bodyPr/>
                    <a:lstStyle/>
                    <a:p>
                      <a:pPr algn="ctr" fontAlgn="ctr"/>
                      <a:r>
                        <a:rPr lang="fr-FR" sz="1400" b="1" i="0" u="none" strike="noStrike" dirty="0">
                          <a:solidFill>
                            <a:schemeClr val="bg1"/>
                          </a:solidFill>
                          <a:effectLst/>
                          <a:latin typeface="Times New Roman" panose="02020603050405020304" pitchFamily="18" charset="0"/>
                        </a:rPr>
                        <a:t>Produire et répartir intentionnellement ses efforts en mobilisant ses ressources pour gagner ou pour battre un record</a:t>
                      </a: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7056477"/>
                  </a:ext>
                </a:extLst>
              </a:tr>
              <a:tr h="85700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400" b="1" i="0" u="none" strike="noStrike" dirty="0">
                          <a:solidFill>
                            <a:schemeClr val="bg1"/>
                          </a:solidFill>
                          <a:effectLst/>
                          <a:latin typeface="Times New Roman" panose="02020603050405020304" pitchFamily="18" charset="0"/>
                        </a:rPr>
                        <a:t>Connaître et utiliser des techniques efficaces pour produire la meilleure performance possible.</a:t>
                      </a:r>
                    </a:p>
                    <a:p>
                      <a:pPr algn="ctr" fontAlgn="ctr"/>
                      <a:endParaRPr lang="fr-FR" sz="12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8054107"/>
                  </a:ext>
                </a:extLst>
              </a:tr>
              <a:tr h="85700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400" b="1" i="0" u="none" strike="noStrike" dirty="0">
                          <a:solidFill>
                            <a:schemeClr val="bg1"/>
                          </a:solidFill>
                          <a:effectLst/>
                          <a:latin typeface="Times New Roman" panose="02020603050405020304" pitchFamily="18" charset="0"/>
                        </a:rPr>
                        <a:t>S’engager et persévérer, seul ou à plusieurs, dans des efforts répétés pour progresser dans une activité de performance.</a:t>
                      </a:r>
                    </a:p>
                    <a:p>
                      <a:pPr algn="ctr" fontAlgn="ctr"/>
                      <a:endParaRPr lang="fr-FR" sz="12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a:effectLst/>
                        </a:rPr>
                        <a:t> </a:t>
                      </a:r>
                      <a:endParaRPr lang="fr-FR" sz="1100" b="1" i="0" u="none" strike="noStrike">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6468075"/>
                  </a:ext>
                </a:extLst>
              </a:tr>
              <a:tr h="85700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400" b="1" i="0" u="none" strike="noStrike" dirty="0">
                          <a:solidFill>
                            <a:schemeClr val="bg1"/>
                          </a:solidFill>
                          <a:effectLst/>
                          <a:latin typeface="Times New Roman" panose="02020603050405020304" pitchFamily="18" charset="0"/>
                        </a:rPr>
                        <a:t>S’impliquer dans des rôles sociaux pour assurer le bon déroulement d’une épreuve de production de performance.</a:t>
                      </a:r>
                    </a:p>
                    <a:p>
                      <a:pPr algn="ctr" fontAlgn="ctr"/>
                      <a:endParaRPr lang="fr-FR" sz="14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819033"/>
                  </a:ext>
                </a:extLst>
              </a:tr>
              <a:tr h="1518132">
                <a:tc>
                  <a:txBody>
                    <a:bodyPr/>
                    <a:lstStyle/>
                    <a:p>
                      <a:pPr algn="ctr" fontAlgn="ctr"/>
                      <a:r>
                        <a:rPr lang="fr-FR" sz="1400" b="1" i="0" u="none" strike="noStrike" dirty="0">
                          <a:solidFill>
                            <a:schemeClr val="bg1"/>
                          </a:solidFill>
                          <a:effectLst/>
                          <a:latin typeface="Times New Roman" panose="02020603050405020304" pitchFamily="18" charset="0"/>
                        </a:rPr>
                        <a:t>Se préparer à un effort long ou intense pour être efficace dans la production d’une performance à une échéance donnée</a:t>
                      </a: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a:effectLst/>
                        </a:rPr>
                        <a:t> </a:t>
                      </a:r>
                      <a:endParaRPr lang="fr-FR" sz="1100" b="1" i="0" u="none" strike="noStrike">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7112925"/>
                  </a:ext>
                </a:extLst>
              </a:tr>
              <a:tr h="4150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400" b="1" i="0" u="none" strike="noStrike" dirty="0">
                          <a:solidFill>
                            <a:schemeClr val="bg1"/>
                          </a:solidFill>
                          <a:effectLst/>
                          <a:latin typeface="Times New Roman" panose="02020603050405020304" pitchFamily="18" charset="0"/>
                        </a:rPr>
                        <a:t>Identifier ses progrès et connaître sa meilleure performance réalisée pour la situer culturellement.</a:t>
                      </a:r>
                    </a:p>
                    <a:p>
                      <a:pPr algn="ctr" fontAlgn="ctr"/>
                      <a:endParaRPr lang="fr-FR" sz="14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410401"/>
                  </a:ext>
                </a:extLst>
              </a:tr>
            </a:tbl>
          </a:graphicData>
        </a:graphic>
      </p:graphicFrame>
      <p:sp>
        <p:nvSpPr>
          <p:cNvPr id="5" name="ZoneTexte 4">
            <a:extLst>
              <a:ext uri="{FF2B5EF4-FFF2-40B4-BE49-F238E27FC236}">
                <a16:creationId xmlns:a16="http://schemas.microsoft.com/office/drawing/2014/main" id="{9281897B-D17C-4BC2-97C1-8771FF8759FE}"/>
              </a:ext>
            </a:extLst>
          </p:cNvPr>
          <p:cNvSpPr txBox="1"/>
          <p:nvPr/>
        </p:nvSpPr>
        <p:spPr>
          <a:xfrm>
            <a:off x="3265716" y="168627"/>
            <a:ext cx="842377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GRILLE VIERGE D’ÉVALUATION CLASSE DE CAP DANS LE CA 1 </a:t>
            </a:r>
          </a:p>
        </p:txBody>
      </p:sp>
    </p:spTree>
    <p:extLst>
      <p:ext uri="{BB962C8B-B14F-4D97-AF65-F5344CB8AC3E}">
        <p14:creationId xmlns:p14="http://schemas.microsoft.com/office/powerpoint/2010/main" val="542494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00A65AF8-A62A-4630-AE8F-E88D0A2A5ED4}"/>
              </a:ext>
            </a:extLst>
          </p:cNvPr>
          <p:cNvSpPr txBox="1"/>
          <p:nvPr/>
        </p:nvSpPr>
        <p:spPr>
          <a:xfrm>
            <a:off x="1024274" y="-96562"/>
            <a:ext cx="1103900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3.3   DÉCLINAISON DES  AFPL RETENUS </a:t>
            </a:r>
            <a:r>
              <a:rPr kumimoji="0" lang="fr-FR" sz="1800" b="1" i="0" u="none" strike="noStrike" kern="1200" cap="none" spc="0" normalizeH="0" baseline="0" noProof="0" dirty="0">
                <a:ln>
                  <a:noFill/>
                </a:ln>
                <a:solidFill>
                  <a:prstClr val="black"/>
                </a:solidFill>
                <a:effectLst/>
                <a:uLnTx/>
                <a:uFillTx/>
                <a:latin typeface="Calibri"/>
                <a:ea typeface="+mn-ea"/>
                <a:cs typeface="+mn-cs"/>
              </a:rPr>
              <a:t>DANS 1 APSA </a:t>
            </a:r>
            <a:r>
              <a:rPr kumimoji="0" lang="fr-FR" sz="1800" b="0" i="0" u="none" strike="noStrike" kern="1200" cap="none" spc="0" normalizeH="0" baseline="0" noProof="0" dirty="0">
                <a:ln>
                  <a:noFill/>
                </a:ln>
                <a:solidFill>
                  <a:prstClr val="black"/>
                </a:solidFill>
                <a:effectLst/>
                <a:uLnTx/>
                <a:uFillTx/>
                <a:latin typeface="Calibri"/>
                <a:ea typeface="+mn-ea"/>
                <a:cs typeface="+mn-cs"/>
              </a:rPr>
              <a:t>CHOISIE EN CLASSE DE SECONDE OU DE PREMIÈRE BAC PRO </a:t>
            </a:r>
          </a:p>
        </p:txBody>
      </p:sp>
      <p:sp>
        <p:nvSpPr>
          <p:cNvPr id="13" name="Rectangle 12">
            <a:extLst>
              <a:ext uri="{FF2B5EF4-FFF2-40B4-BE49-F238E27FC236}">
                <a16:creationId xmlns:a16="http://schemas.microsoft.com/office/drawing/2014/main" id="{4E29987E-CACD-407B-9F9F-4F8FE7F511D6}"/>
              </a:ext>
            </a:extLst>
          </p:cNvPr>
          <p:cNvSpPr/>
          <p:nvPr/>
        </p:nvSpPr>
        <p:spPr>
          <a:xfrm>
            <a:off x="8375874" y="200604"/>
            <a:ext cx="3861250"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A renseigner pour le 8 Novembre 2019</a:t>
            </a:r>
          </a:p>
        </p:txBody>
      </p:sp>
      <p:graphicFrame>
        <p:nvGraphicFramePr>
          <p:cNvPr id="3" name="Tableau 2">
            <a:extLst>
              <a:ext uri="{FF2B5EF4-FFF2-40B4-BE49-F238E27FC236}">
                <a16:creationId xmlns:a16="http://schemas.microsoft.com/office/drawing/2014/main" id="{9C2EAC8A-E4F3-48FA-8E3A-16EDFD78BD7E}"/>
              </a:ext>
            </a:extLst>
          </p:cNvPr>
          <p:cNvGraphicFramePr>
            <a:graphicFrameLocks noGrp="1"/>
          </p:cNvGraphicFramePr>
          <p:nvPr>
            <p:extLst>
              <p:ext uri="{D42A27DB-BD31-4B8C-83A1-F6EECF244321}">
                <p14:modId xmlns:p14="http://schemas.microsoft.com/office/powerpoint/2010/main" val="3796640151"/>
              </p:ext>
            </p:extLst>
          </p:nvPr>
        </p:nvGraphicFramePr>
        <p:xfrm>
          <a:off x="143693" y="634797"/>
          <a:ext cx="11972108" cy="6097422"/>
        </p:xfrm>
        <a:graphic>
          <a:graphicData uri="http://schemas.openxmlformats.org/drawingml/2006/table">
            <a:tbl>
              <a:tblPr>
                <a:tableStyleId>{5C22544A-7EE6-4342-B048-85BDC9FD1C3A}</a:tableStyleId>
              </a:tblPr>
              <a:tblGrid>
                <a:gridCol w="2025333">
                  <a:extLst>
                    <a:ext uri="{9D8B030D-6E8A-4147-A177-3AD203B41FA5}">
                      <a16:colId xmlns:a16="http://schemas.microsoft.com/office/drawing/2014/main" val="1769619388"/>
                    </a:ext>
                  </a:extLst>
                </a:gridCol>
                <a:gridCol w="1223090">
                  <a:extLst>
                    <a:ext uri="{9D8B030D-6E8A-4147-A177-3AD203B41FA5}">
                      <a16:colId xmlns:a16="http://schemas.microsoft.com/office/drawing/2014/main" val="2366322105"/>
                    </a:ext>
                  </a:extLst>
                </a:gridCol>
                <a:gridCol w="1744737">
                  <a:extLst>
                    <a:ext uri="{9D8B030D-6E8A-4147-A177-3AD203B41FA5}">
                      <a16:colId xmlns:a16="http://schemas.microsoft.com/office/drawing/2014/main" val="4190401029"/>
                    </a:ext>
                  </a:extLst>
                </a:gridCol>
                <a:gridCol w="1744737">
                  <a:extLst>
                    <a:ext uri="{9D8B030D-6E8A-4147-A177-3AD203B41FA5}">
                      <a16:colId xmlns:a16="http://schemas.microsoft.com/office/drawing/2014/main" val="4064214232"/>
                    </a:ext>
                  </a:extLst>
                </a:gridCol>
                <a:gridCol w="1744737">
                  <a:extLst>
                    <a:ext uri="{9D8B030D-6E8A-4147-A177-3AD203B41FA5}">
                      <a16:colId xmlns:a16="http://schemas.microsoft.com/office/drawing/2014/main" val="888004148"/>
                    </a:ext>
                  </a:extLst>
                </a:gridCol>
                <a:gridCol w="1744737">
                  <a:extLst>
                    <a:ext uri="{9D8B030D-6E8A-4147-A177-3AD203B41FA5}">
                      <a16:colId xmlns:a16="http://schemas.microsoft.com/office/drawing/2014/main" val="4235448471"/>
                    </a:ext>
                  </a:extLst>
                </a:gridCol>
                <a:gridCol w="1744737">
                  <a:extLst>
                    <a:ext uri="{9D8B030D-6E8A-4147-A177-3AD203B41FA5}">
                      <a16:colId xmlns:a16="http://schemas.microsoft.com/office/drawing/2014/main" val="3332851984"/>
                    </a:ext>
                  </a:extLst>
                </a:gridCol>
              </a:tblGrid>
              <a:tr h="422419">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Lycée professionnel</a:t>
                      </a:r>
                    </a:p>
                  </a:txBody>
                  <a:tcPr marL="0" marR="0" marT="0" marB="0" anchor="ctr">
                    <a:lnR w="12700" cap="flat" cmpd="sng" algn="ctr">
                      <a:solidFill>
                        <a:schemeClr val="tx1"/>
                      </a:solidFill>
                      <a:prstDash val="solid"/>
                      <a:round/>
                      <a:headEnd type="none" w="med" len="med"/>
                      <a:tailEnd type="none" w="med" len="med"/>
                    </a:lnR>
                    <a:solidFill>
                      <a:srgbClr val="0070C0"/>
                    </a:solidFill>
                  </a:tcPr>
                </a:tc>
                <a:tc hMerge="1">
                  <a:txBody>
                    <a:bodyPr/>
                    <a:lstStyle/>
                    <a:p>
                      <a:endParaRPr lang="fr-FR"/>
                    </a:p>
                  </a:txBody>
                  <a:tcPr/>
                </a:tc>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Champ d'apprentissage</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1/ 2/  3/ 4/ 5 </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3">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Compétence attendue dans le champ d'apprentissage</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232580401"/>
                  </a:ext>
                </a:extLst>
              </a:tr>
              <a:tr h="205116">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Activité</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6">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70C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837941872"/>
                  </a:ext>
                </a:extLst>
              </a:tr>
              <a:tr h="351627">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Finalité</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6">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L’éducation physique et sportive vise à former, par la pratique physique, sportive, artistique, un citoyen épanoui, cultivé, capable de faire des choix éclairés et responsables pour s’engager de façon régulière, autonome et pérenne dans un mode de vie actif et solidaire.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616236938"/>
                  </a:ext>
                </a:extLst>
              </a:tr>
              <a:tr h="351627">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Objectifs</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Développer sa motricité</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S’organiser pour apprendre et savoir s’entrainer</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Exercer sa responsabilité individuelle dans un engagement personnel et solidaire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Construire durablement sa santé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Accéder au patrimoine culturel</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4820883"/>
                  </a:ext>
                </a:extLst>
              </a:tr>
              <a:tr h="1636352">
                <a:tc>
                  <a:txBody>
                    <a:bodyPr/>
                    <a:lstStyle/>
                    <a:p>
                      <a:pPr algn="ctr" fontAlgn="b"/>
                      <a:r>
                        <a:rPr lang="fr-FR" sz="1400" b="1" i="1" u="none" strike="noStrike" dirty="0">
                          <a:solidFill>
                            <a:schemeClr val="bg1"/>
                          </a:solidFill>
                          <a:effectLst/>
                          <a:latin typeface="Times New Roman" panose="02020603050405020304" pitchFamily="18" charset="0"/>
                          <a:cs typeface="Times New Roman" panose="02020603050405020304" pitchFamily="18" charset="0"/>
                        </a:rPr>
                        <a:t>Attendus de fin de lycée professionnels</a:t>
                      </a:r>
                      <a:br>
                        <a:rPr lang="fr-FR" sz="1400" b="1" i="1" u="none" strike="noStrike" dirty="0">
                          <a:solidFill>
                            <a:schemeClr val="bg1"/>
                          </a:solidFill>
                          <a:effectLst/>
                          <a:latin typeface="Times New Roman" panose="02020603050405020304" pitchFamily="18" charset="0"/>
                          <a:cs typeface="Times New Roman" panose="02020603050405020304" pitchFamily="18" charset="0"/>
                        </a:rPr>
                      </a:br>
                      <a:r>
                        <a:rPr lang="fr-FR" sz="1400" b="1" i="1" u="none" strike="noStrike" dirty="0">
                          <a:solidFill>
                            <a:schemeClr val="bg1"/>
                          </a:solidFill>
                          <a:effectLst/>
                          <a:latin typeface="Times New Roman" panose="02020603050405020304" pitchFamily="18" charset="0"/>
                          <a:cs typeface="Times New Roman" panose="02020603050405020304" pitchFamily="18" charset="0"/>
                        </a:rPr>
                        <a:t>retenus parmi les </a:t>
                      </a:r>
                      <a:r>
                        <a:rPr lang="fr-FR" sz="1400" b="1" u="none" strike="noStrike" dirty="0">
                          <a:solidFill>
                            <a:schemeClr val="bg1"/>
                          </a:solidFill>
                          <a:effectLst/>
                          <a:latin typeface="Times New Roman" panose="02020603050405020304" pitchFamily="18" charset="0"/>
                          <a:cs typeface="Times New Roman" panose="02020603050405020304" pitchFamily="18" charset="0"/>
                        </a:rPr>
                        <a:t>6</a:t>
                      </a:r>
                    </a:p>
                    <a:p>
                      <a:pPr algn="ctr" fontAlgn="b"/>
                      <a:endParaRPr lang="fr-FR" sz="1400" b="1" u="none" strike="noStrike" dirty="0">
                        <a:solidFill>
                          <a:schemeClr val="bg1"/>
                        </a:solidFill>
                        <a:effectLst/>
                        <a:latin typeface="Times New Roman" panose="02020603050405020304" pitchFamily="18" charset="0"/>
                        <a:cs typeface="Times New Roman" panose="02020603050405020304" pitchFamily="18" charset="0"/>
                      </a:endParaRPr>
                    </a:p>
                    <a:p>
                      <a:pPr algn="ctr" fontAlgn="b"/>
                      <a:endParaRPr lang="fr-FR" sz="1400" b="1" u="none" strike="noStrike" dirty="0">
                        <a:solidFill>
                          <a:schemeClr val="bg1"/>
                        </a:solidFill>
                        <a:effectLst/>
                        <a:latin typeface="Times New Roman" panose="02020603050405020304" pitchFamily="18" charset="0"/>
                        <a:cs typeface="Times New Roman" panose="02020603050405020304" pitchFamily="18" charset="0"/>
                      </a:endParaRPr>
                    </a:p>
                    <a:p>
                      <a:pPr algn="ctr" fontAlgn="b"/>
                      <a:endParaRPr lang="fr-FR" sz="1400" b="1" u="none" strike="noStrike" dirty="0">
                        <a:solidFill>
                          <a:schemeClr val="bg1"/>
                        </a:solidFill>
                        <a:effectLst/>
                        <a:latin typeface="Times New Roman" panose="02020603050405020304" pitchFamily="18" charset="0"/>
                        <a:cs typeface="Times New Roman" panose="02020603050405020304" pitchFamily="18" charset="0"/>
                      </a:endParaRPr>
                    </a:p>
                    <a:p>
                      <a:pPr algn="ctr" fontAlgn="b"/>
                      <a:endParaRPr lang="fr-FR" sz="1400" b="1"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1</a:t>
                      </a:r>
                    </a:p>
                    <a:p>
                      <a:pPr algn="ctr" fontAlgn="ctr"/>
                      <a:r>
                        <a:rPr lang="fr-FR" sz="1200" u="none" strike="noStrike" dirty="0">
                          <a:effectLst/>
                          <a:latin typeface="Times New Roman" panose="02020603050405020304" pitchFamily="18" charset="0"/>
                          <a:cs typeface="Times New Roman" panose="02020603050405020304" pitchFamily="18" charset="0"/>
                        </a:rPr>
                        <a:t>Produire et répartir lucidement ses efforts en mobilisant de façon optimale ses ressources pour gagner ou pour battre un record.</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2</a:t>
                      </a:r>
                    </a:p>
                    <a:p>
                      <a:pPr algn="ctr" fontAlgn="ctr"/>
                      <a:r>
                        <a:rPr lang="fr-FR" sz="1200" u="none" strike="noStrike" dirty="0">
                          <a:effectLst/>
                          <a:latin typeface="Times New Roman" panose="02020603050405020304" pitchFamily="18" charset="0"/>
                          <a:cs typeface="Times New Roman" panose="02020603050405020304" pitchFamily="18" charset="0"/>
                        </a:rPr>
                        <a:t>Connaître et mobiliser les techniques efficaces pour produire la meilleure performance possible.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3</a:t>
                      </a:r>
                    </a:p>
                    <a:p>
                      <a:pPr algn="ctr" fontAlgn="ctr"/>
                      <a:r>
                        <a:rPr lang="fr-FR" sz="1200" u="none" strike="noStrike" dirty="0">
                          <a:effectLst/>
                          <a:latin typeface="Times New Roman" panose="02020603050405020304" pitchFamily="18" charset="0"/>
                          <a:cs typeface="Times New Roman" panose="02020603050405020304" pitchFamily="18" charset="0"/>
                        </a:rPr>
                        <a:t>Analyser sa performance pour adapter son projet et progresser.</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4</a:t>
                      </a:r>
                    </a:p>
                    <a:p>
                      <a:pPr algn="ctr" fontAlgn="ctr"/>
                      <a:r>
                        <a:rPr lang="fr-FR" sz="1200" u="none" strike="noStrike" dirty="0">
                          <a:effectLst/>
                          <a:latin typeface="Times New Roman" panose="02020603050405020304" pitchFamily="18" charset="0"/>
                          <a:cs typeface="Times New Roman" panose="02020603050405020304" pitchFamily="18" charset="0"/>
                        </a:rPr>
                        <a:t>Assumer des rôles sociaux pour organiser une épreuve de production de performance, un concours.</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5</a:t>
                      </a:r>
                    </a:p>
                    <a:p>
                      <a:pPr algn="ctr" fontAlgn="ctr"/>
                      <a:r>
                        <a:rPr lang="fr-FR" sz="1200" u="none" strike="noStrike" dirty="0">
                          <a:effectLst/>
                          <a:latin typeface="Times New Roman" panose="02020603050405020304" pitchFamily="18" charset="0"/>
                          <a:cs typeface="Times New Roman" panose="02020603050405020304" pitchFamily="18" charset="0"/>
                        </a:rPr>
                        <a:t>Assurer la prise en charge de sa préparation et de celle d’un groupe, de façon autonome pour produire la meilleure performance possible.</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6</a:t>
                      </a:r>
                    </a:p>
                    <a:p>
                      <a:pPr algn="ctr" fontAlgn="ctr"/>
                      <a:r>
                        <a:rPr lang="fr-FR" sz="1200" u="none" strike="noStrike" dirty="0">
                          <a:effectLst/>
                          <a:latin typeface="Times New Roman" panose="02020603050405020304" pitchFamily="18" charset="0"/>
                          <a:cs typeface="Times New Roman" panose="02020603050405020304" pitchFamily="18" charset="0"/>
                        </a:rPr>
                        <a:t>Connaître son niveau pour établir un projet de performance située culturellement.</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0756774"/>
                  </a:ext>
                </a:extLst>
              </a:tr>
              <a:tr h="1054882">
                <a:tc>
                  <a:txBody>
                    <a:bodyPr/>
                    <a:lstStyle/>
                    <a:p>
                      <a:pPr algn="l" fontAlgn="ctr"/>
                      <a:r>
                        <a:rPr lang="fr-FR" sz="1400" b="1" i="0" u="none" strike="noStrike" dirty="0">
                          <a:solidFill>
                            <a:schemeClr val="bg1"/>
                          </a:solidFill>
                          <a:effectLst/>
                          <a:latin typeface="Times New Roman" panose="02020603050405020304" pitchFamily="18" charset="0"/>
                          <a:cs typeface="Times New Roman" panose="02020603050405020304" pitchFamily="18" charset="0"/>
                        </a:rPr>
                        <a:t>Déclinaison AFLP retenus dans l’APSA</a:t>
                      </a: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6">
                  <a:txBody>
                    <a:bodyPr/>
                    <a:lstStyle/>
                    <a:p>
                      <a:pPr algn="l" fontAlgn="ctr"/>
                      <a:r>
                        <a:rPr lang="da-DK" sz="1200" u="none" strike="noStrike" dirty="0">
                          <a:effectLst/>
                          <a:latin typeface="Times New Roman" panose="02020603050405020304" pitchFamily="18" charset="0"/>
                          <a:cs typeface="Times New Roman" panose="02020603050405020304" pitchFamily="18" charset="0"/>
                        </a:rPr>
                        <a:t>• AFLP 1 : </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2 :</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3:</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4 :</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5 : </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6 : </a:t>
                      </a:r>
                      <a:endParaRPr lang="da-DK"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67035156"/>
                  </a:ext>
                </a:extLst>
              </a:tr>
              <a:tr h="615348">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Forme de pratique retenue porteuse des contenus d’ enseignement prioritaires </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6">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993442725"/>
                  </a:ext>
                </a:extLst>
              </a:tr>
              <a:tr h="175814">
                <a:tc rowSpan="2">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Eléments prioritaires pour atteindre les AFLP</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2">
                  <a:txBody>
                    <a:bodyPr/>
                    <a:lstStyle/>
                    <a:p>
                      <a:pPr algn="ctr" fontAlgn="t"/>
                      <a:r>
                        <a:rPr lang="fr-FR" sz="1200" u="none" strike="noStrike">
                          <a:effectLst/>
                          <a:latin typeface="Times New Roman" panose="02020603050405020304" pitchFamily="18" charset="0"/>
                          <a:cs typeface="Times New Roman" panose="02020603050405020304" pitchFamily="18" charset="0"/>
                        </a:rPr>
                        <a:t>Connaissances</a:t>
                      </a:r>
                      <a:endParaRPr lang="fr-FR"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pPr algn="ctr" fontAlgn="t"/>
                      <a:r>
                        <a:rPr lang="fr-FR" sz="1200" u="none" strike="noStrike" dirty="0">
                          <a:effectLst/>
                          <a:latin typeface="Times New Roman" panose="02020603050405020304" pitchFamily="18" charset="0"/>
                          <a:cs typeface="Times New Roman" panose="02020603050405020304" pitchFamily="18" charset="0"/>
                        </a:rPr>
                        <a:t>Capacités</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pPr algn="ctr" fontAlgn="t"/>
                      <a:r>
                        <a:rPr lang="fr-FR" sz="1200" u="none" strike="noStrike" dirty="0">
                          <a:effectLst/>
                          <a:latin typeface="Times New Roman" panose="02020603050405020304" pitchFamily="18" charset="0"/>
                          <a:cs typeface="Times New Roman" panose="02020603050405020304" pitchFamily="18" charset="0"/>
                        </a:rPr>
                        <a:t>Attitudes</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2881656433"/>
                  </a:ext>
                </a:extLst>
              </a:tr>
              <a:tr h="432443">
                <a:tc vMerge="1">
                  <a:txBody>
                    <a:bodyPr/>
                    <a:lstStyle/>
                    <a:p>
                      <a:endParaRPr lang="fr-FR"/>
                    </a:p>
                  </a:txBody>
                  <a:tcPr/>
                </a:tc>
                <a:tc gridSpan="2">
                  <a:txBody>
                    <a:bodyPr/>
                    <a:lstStyle/>
                    <a:p>
                      <a:pPr algn="l" fontAlgn="ctr"/>
                      <a:r>
                        <a:rPr lang="fr-FR" sz="1200" u="none" strike="noStrike">
                          <a:effectLst/>
                          <a:latin typeface="Times New Roman" panose="02020603050405020304" pitchFamily="18" charset="0"/>
                          <a:cs typeface="Times New Roman" panose="02020603050405020304" pitchFamily="18" charset="0"/>
                        </a:rPr>
                        <a:t> </a:t>
                      </a:r>
                      <a:endParaRPr lang="fr-FR" sz="1200" b="0" i="0" u="none" strike="noStrike">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871461530"/>
                  </a:ext>
                </a:extLst>
              </a:tr>
              <a:tr h="703255">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Contribution aux parcours éducatifs</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6">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Parcours citoyen: </a:t>
                      </a:r>
                      <a:br>
                        <a:rPr lang="fr-FR" sz="1200" u="none" strike="noStrike" dirty="0">
                          <a:effectLst/>
                          <a:latin typeface="Times New Roman" panose="02020603050405020304" pitchFamily="18" charset="0"/>
                          <a:cs typeface="Times New Roman" panose="02020603050405020304" pitchFamily="18" charset="0"/>
                        </a:rPr>
                      </a:br>
                      <a:r>
                        <a:rPr lang="fr-FR" sz="1200" u="none" strike="noStrike" dirty="0">
                          <a:effectLst/>
                          <a:latin typeface="Times New Roman" panose="02020603050405020304" pitchFamily="18" charset="0"/>
                          <a:cs typeface="Times New Roman" panose="02020603050405020304" pitchFamily="18" charset="0"/>
                        </a:rPr>
                        <a:t>Parcours éducatif de santé: </a:t>
                      </a:r>
                      <a:br>
                        <a:rPr lang="fr-FR" sz="1200" u="none" strike="noStrike" dirty="0">
                          <a:effectLst/>
                          <a:latin typeface="Times New Roman" panose="02020603050405020304" pitchFamily="18" charset="0"/>
                          <a:cs typeface="Times New Roman" panose="02020603050405020304" pitchFamily="18" charset="0"/>
                        </a:rPr>
                      </a:br>
                      <a:r>
                        <a:rPr lang="fr-FR" sz="1200" u="none" strike="noStrike" dirty="0">
                          <a:effectLst/>
                          <a:latin typeface="Times New Roman" panose="02020603050405020304" pitchFamily="18" charset="0"/>
                          <a:cs typeface="Times New Roman" panose="02020603050405020304" pitchFamily="18" charset="0"/>
                        </a:rPr>
                        <a:t>Parcours d’éducation artistique et culturelle: </a:t>
                      </a:r>
                      <a:br>
                        <a:rPr lang="fr-FR" sz="1200" u="none" strike="noStrike" dirty="0">
                          <a:effectLst/>
                          <a:latin typeface="Times New Roman" panose="02020603050405020304" pitchFamily="18" charset="0"/>
                          <a:cs typeface="Times New Roman" panose="02020603050405020304" pitchFamily="18" charset="0"/>
                        </a:rPr>
                      </a:br>
                      <a:r>
                        <a:rPr lang="fr-FR" sz="1200" u="none" strike="noStrike" dirty="0">
                          <a:effectLst/>
                          <a:latin typeface="Times New Roman" panose="02020603050405020304" pitchFamily="18" charset="0"/>
                          <a:cs typeface="Times New Roman" panose="02020603050405020304" pitchFamily="18" charset="0"/>
                        </a:rPr>
                        <a:t>Parcours avenir: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6050660"/>
                  </a:ext>
                </a:extLst>
              </a:tr>
            </a:tbl>
          </a:graphicData>
        </a:graphic>
      </p:graphicFrame>
      <p:sp>
        <p:nvSpPr>
          <p:cNvPr id="2" name="ZoneTexte 1"/>
          <p:cNvSpPr txBox="1"/>
          <p:nvPr/>
        </p:nvSpPr>
        <p:spPr>
          <a:xfrm>
            <a:off x="300446" y="3095897"/>
            <a:ext cx="1828800" cy="46166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BAC pro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Niveau de classe:</a:t>
            </a:r>
          </a:p>
        </p:txBody>
      </p:sp>
    </p:spTree>
    <p:extLst>
      <p:ext uri="{BB962C8B-B14F-4D97-AF65-F5344CB8AC3E}">
        <p14:creationId xmlns:p14="http://schemas.microsoft.com/office/powerpoint/2010/main" val="36721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7E6D7185-CE2A-483B-963A-D5F20335A3E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3" name="ZoneTexte 2">
            <a:extLst>
              <a:ext uri="{FF2B5EF4-FFF2-40B4-BE49-F238E27FC236}">
                <a16:creationId xmlns:a16="http://schemas.microsoft.com/office/drawing/2014/main" id="{6296FABE-E27A-4B81-8A50-8E4FDAF36E5F}"/>
              </a:ext>
            </a:extLst>
          </p:cNvPr>
          <p:cNvSpPr txBox="1"/>
          <p:nvPr/>
        </p:nvSpPr>
        <p:spPr>
          <a:xfrm>
            <a:off x="4038600" y="2657475"/>
            <a:ext cx="25381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INSERER GRILLE BAC PRO</a:t>
            </a:r>
          </a:p>
        </p:txBody>
      </p:sp>
      <p:pic>
        <p:nvPicPr>
          <p:cNvPr id="4" name="Image 3">
            <a:extLst>
              <a:ext uri="{FF2B5EF4-FFF2-40B4-BE49-F238E27FC236}">
                <a16:creationId xmlns:a16="http://schemas.microsoft.com/office/drawing/2014/main" id="{F6CE3973-5668-4C17-AC83-A4605563732D}"/>
              </a:ext>
            </a:extLst>
          </p:cNvPr>
          <p:cNvPicPr>
            <a:picLocks noChangeAspect="1"/>
          </p:cNvPicPr>
          <p:nvPr/>
        </p:nvPicPr>
        <p:blipFill rotWithShape="1">
          <a:blip r:embed="rId2"/>
          <a:srcRect l="10834" t="10166" r="21146" b="7294"/>
          <a:stretch/>
        </p:blipFill>
        <p:spPr>
          <a:xfrm>
            <a:off x="295422" y="214809"/>
            <a:ext cx="11465169" cy="6643191"/>
          </a:xfrm>
          <a:prstGeom prst="rect">
            <a:avLst/>
          </a:prstGeom>
        </p:spPr>
      </p:pic>
      <p:sp>
        <p:nvSpPr>
          <p:cNvPr id="5" name="ZoneTexte 4">
            <a:extLst>
              <a:ext uri="{FF2B5EF4-FFF2-40B4-BE49-F238E27FC236}">
                <a16:creationId xmlns:a16="http://schemas.microsoft.com/office/drawing/2014/main" id="{354FE94D-364E-4A96-A7AD-9709629F42B4}"/>
              </a:ext>
            </a:extLst>
          </p:cNvPr>
          <p:cNvSpPr txBox="1"/>
          <p:nvPr/>
        </p:nvSpPr>
        <p:spPr>
          <a:xfrm>
            <a:off x="4533900" y="30143"/>
            <a:ext cx="273558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a:ea typeface="+mn-ea"/>
                <a:cs typeface="+mn-cs"/>
              </a:rPr>
              <a:t>Exemple en demi-fond</a:t>
            </a:r>
          </a:p>
        </p:txBody>
      </p:sp>
      <p:sp>
        <p:nvSpPr>
          <p:cNvPr id="6" name="ZoneTexte 5">
            <a:extLst>
              <a:ext uri="{FF2B5EF4-FFF2-40B4-BE49-F238E27FC236}">
                <a16:creationId xmlns:a16="http://schemas.microsoft.com/office/drawing/2014/main" id="{45CB0B7E-9E47-409C-A501-2B973462E6CE}"/>
              </a:ext>
            </a:extLst>
          </p:cNvPr>
          <p:cNvSpPr txBox="1"/>
          <p:nvPr/>
        </p:nvSpPr>
        <p:spPr>
          <a:xfrm>
            <a:off x="1002098" y="3146490"/>
            <a:ext cx="656885"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rPr>
              <a:t>retenus</a:t>
            </a:r>
          </a:p>
        </p:txBody>
      </p:sp>
    </p:spTree>
    <p:extLst>
      <p:ext uri="{BB962C8B-B14F-4D97-AF65-F5344CB8AC3E}">
        <p14:creationId xmlns:p14="http://schemas.microsoft.com/office/powerpoint/2010/main" val="2783764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2FD86B49-5240-42A3-BD84-5BEE7C55903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graphicFrame>
        <p:nvGraphicFramePr>
          <p:cNvPr id="3" name="Tableau 2">
            <a:extLst>
              <a:ext uri="{FF2B5EF4-FFF2-40B4-BE49-F238E27FC236}">
                <a16:creationId xmlns:a16="http://schemas.microsoft.com/office/drawing/2014/main" id="{4DAFF18D-E350-4DEC-8E4F-4693E275C67C}"/>
              </a:ext>
            </a:extLst>
          </p:cNvPr>
          <p:cNvGraphicFramePr>
            <a:graphicFrameLocks noGrp="1"/>
          </p:cNvGraphicFramePr>
          <p:nvPr>
            <p:extLst>
              <p:ext uri="{D42A27DB-BD31-4B8C-83A1-F6EECF244321}">
                <p14:modId xmlns:p14="http://schemas.microsoft.com/office/powerpoint/2010/main" val="2163213063"/>
              </p:ext>
            </p:extLst>
          </p:nvPr>
        </p:nvGraphicFramePr>
        <p:xfrm>
          <a:off x="212272" y="599404"/>
          <a:ext cx="11756568" cy="6027368"/>
        </p:xfrm>
        <a:graphic>
          <a:graphicData uri="http://schemas.openxmlformats.org/drawingml/2006/table">
            <a:tbl>
              <a:tblPr>
                <a:tableStyleId>{5C22544A-7EE6-4342-B048-85BDC9FD1C3A}</a:tableStyleId>
              </a:tblPr>
              <a:tblGrid>
                <a:gridCol w="3359023">
                  <a:extLst>
                    <a:ext uri="{9D8B030D-6E8A-4147-A177-3AD203B41FA5}">
                      <a16:colId xmlns:a16="http://schemas.microsoft.com/office/drawing/2014/main" val="4244131224"/>
                    </a:ext>
                  </a:extLst>
                </a:gridCol>
                <a:gridCol w="1679509">
                  <a:extLst>
                    <a:ext uri="{9D8B030D-6E8A-4147-A177-3AD203B41FA5}">
                      <a16:colId xmlns:a16="http://schemas.microsoft.com/office/drawing/2014/main" val="1700566909"/>
                    </a:ext>
                  </a:extLst>
                </a:gridCol>
                <a:gridCol w="1679509">
                  <a:extLst>
                    <a:ext uri="{9D8B030D-6E8A-4147-A177-3AD203B41FA5}">
                      <a16:colId xmlns:a16="http://schemas.microsoft.com/office/drawing/2014/main" val="2420810542"/>
                    </a:ext>
                  </a:extLst>
                </a:gridCol>
                <a:gridCol w="1679509">
                  <a:extLst>
                    <a:ext uri="{9D8B030D-6E8A-4147-A177-3AD203B41FA5}">
                      <a16:colId xmlns:a16="http://schemas.microsoft.com/office/drawing/2014/main" val="2444109092"/>
                    </a:ext>
                  </a:extLst>
                </a:gridCol>
                <a:gridCol w="1679509">
                  <a:extLst>
                    <a:ext uri="{9D8B030D-6E8A-4147-A177-3AD203B41FA5}">
                      <a16:colId xmlns:a16="http://schemas.microsoft.com/office/drawing/2014/main" val="1738441317"/>
                    </a:ext>
                  </a:extLst>
                </a:gridCol>
                <a:gridCol w="1679509">
                  <a:extLst>
                    <a:ext uri="{9D8B030D-6E8A-4147-A177-3AD203B41FA5}">
                      <a16:colId xmlns:a16="http://schemas.microsoft.com/office/drawing/2014/main" val="3646775659"/>
                    </a:ext>
                  </a:extLst>
                </a:gridCol>
              </a:tblGrid>
              <a:tr h="578192">
                <a:tc>
                  <a:txBody>
                    <a:bodyPr/>
                    <a:lstStyle/>
                    <a:p>
                      <a:pPr algn="ctr" fontAlgn="ctr"/>
                      <a:r>
                        <a:rPr lang="fr-FR" sz="2000" b="1" u="none" strike="noStrike" dirty="0">
                          <a:solidFill>
                            <a:schemeClr val="bg1"/>
                          </a:solidFill>
                          <a:effectLst/>
                        </a:rPr>
                        <a:t>Attendus de fin de séquence       ex le CA1</a:t>
                      </a:r>
                      <a:endParaRPr lang="fr-FR" sz="20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2000" b="1" u="none" strike="noStrike" dirty="0">
                          <a:solidFill>
                            <a:schemeClr val="bg1"/>
                          </a:solidFill>
                          <a:effectLst/>
                        </a:rPr>
                        <a:t>Indicateurs</a:t>
                      </a:r>
                      <a:endParaRPr lang="fr-FR" sz="20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400" b="1" u="none" strike="noStrike" dirty="0">
                          <a:solidFill>
                            <a:schemeClr val="bg1"/>
                          </a:solidFill>
                          <a:effectLst/>
                        </a:rPr>
                        <a:t>Maitrise insuffisante</a:t>
                      </a:r>
                      <a:endParaRPr lang="fr-FR" sz="14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ctr"/>
                      <a:r>
                        <a:rPr lang="fr-FR" sz="1400" b="1" u="none" strike="noStrike" dirty="0">
                          <a:effectLst/>
                        </a:rPr>
                        <a:t>Maitrise fragile</a:t>
                      </a:r>
                      <a:endParaRPr lang="fr-FR" sz="14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fr-FR" sz="1400" b="1" u="none" strike="noStrike" dirty="0">
                          <a:effectLst/>
                        </a:rPr>
                        <a:t>Maitrise satisfaisante</a:t>
                      </a:r>
                      <a:endParaRPr lang="fr-FR" sz="14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EF22E"/>
                    </a:solidFill>
                  </a:tcPr>
                </a:tc>
                <a:tc>
                  <a:txBody>
                    <a:bodyPr/>
                    <a:lstStyle/>
                    <a:p>
                      <a:pPr algn="ctr" fontAlgn="ctr"/>
                      <a:r>
                        <a:rPr lang="fr-FR" sz="1400" b="1" u="none" strike="noStrike" dirty="0">
                          <a:solidFill>
                            <a:schemeClr val="bg1"/>
                          </a:solidFill>
                          <a:effectLst/>
                        </a:rPr>
                        <a:t>Très bonne maitrise</a:t>
                      </a:r>
                      <a:endParaRPr lang="fr-FR" sz="14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948156685"/>
                  </a:ext>
                </a:extLst>
              </a:tr>
              <a:tr h="972780">
                <a:tc>
                  <a:txBody>
                    <a:bodyPr/>
                    <a:lstStyle/>
                    <a:p>
                      <a:pPr algn="ctr" fontAlgn="ctr"/>
                      <a:r>
                        <a:rPr lang="fr-FR" sz="1200" b="1" u="none" strike="noStrike" dirty="0">
                          <a:solidFill>
                            <a:schemeClr val="bg1"/>
                          </a:solidFill>
                          <a:effectLst/>
                        </a:rPr>
                        <a:t>1</a:t>
                      </a:r>
                      <a:br>
                        <a:rPr lang="fr-FR" sz="1200" b="1" u="none" strike="noStrike" dirty="0">
                          <a:solidFill>
                            <a:schemeClr val="bg1"/>
                          </a:solidFill>
                          <a:effectLst/>
                        </a:rPr>
                      </a:br>
                      <a:br>
                        <a:rPr lang="fr-FR" sz="1200" b="1" u="none" strike="noStrike" dirty="0">
                          <a:solidFill>
                            <a:schemeClr val="bg1"/>
                          </a:solidFill>
                          <a:effectLst/>
                        </a:rPr>
                      </a:br>
                      <a:r>
                        <a:rPr lang="fr-FR" sz="1200" b="1" u="none" strike="noStrike" dirty="0">
                          <a:solidFill>
                            <a:schemeClr val="bg1"/>
                          </a:solidFill>
                          <a:effectLst/>
                        </a:rPr>
                        <a:t>Produire et répartir intentionnellement ses efforts en mobilisant ses ressources pour gagner ou pour battre un record.</a:t>
                      </a:r>
                      <a:endParaRPr lang="fr-FR" sz="12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7056477"/>
                  </a:ext>
                </a:extLst>
              </a:tr>
              <a:tr h="806790">
                <a:tc>
                  <a:txBody>
                    <a:bodyPr/>
                    <a:lstStyle/>
                    <a:p>
                      <a:pPr algn="ctr" fontAlgn="ctr"/>
                      <a:r>
                        <a:rPr lang="fr-FR" sz="1200" b="1" u="none" strike="noStrike" dirty="0">
                          <a:solidFill>
                            <a:schemeClr val="bg1"/>
                          </a:solidFill>
                          <a:effectLst/>
                        </a:rPr>
                        <a:t>2</a:t>
                      </a:r>
                      <a:br>
                        <a:rPr lang="fr-FR" sz="1200" b="1" u="none" strike="noStrike" dirty="0">
                          <a:solidFill>
                            <a:schemeClr val="bg1"/>
                          </a:solidFill>
                          <a:effectLst/>
                        </a:rPr>
                      </a:br>
                      <a:br>
                        <a:rPr lang="fr-FR" sz="1200" b="1" u="none" strike="noStrike" dirty="0">
                          <a:solidFill>
                            <a:schemeClr val="bg1"/>
                          </a:solidFill>
                          <a:effectLst/>
                        </a:rPr>
                      </a:br>
                      <a:r>
                        <a:rPr lang="fr-FR" sz="1200" b="1" u="none" strike="noStrike" dirty="0">
                          <a:solidFill>
                            <a:schemeClr val="bg1"/>
                          </a:solidFill>
                          <a:effectLst/>
                        </a:rPr>
                        <a:t>Connaître et mobiliser des techniques efficaces pour produire la meilleure performance possible.</a:t>
                      </a:r>
                      <a:endParaRPr lang="fr-FR" sz="12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8054107"/>
                  </a:ext>
                </a:extLst>
              </a:tr>
              <a:tr h="806790">
                <a:tc>
                  <a:txBody>
                    <a:bodyPr/>
                    <a:lstStyle/>
                    <a:p>
                      <a:pPr algn="ctr" fontAlgn="ctr"/>
                      <a:r>
                        <a:rPr lang="fr-FR" sz="1200" b="1" u="none" strike="noStrike" dirty="0">
                          <a:solidFill>
                            <a:schemeClr val="bg1"/>
                          </a:solidFill>
                          <a:effectLst/>
                        </a:rPr>
                        <a:t>3</a:t>
                      </a:r>
                      <a:br>
                        <a:rPr lang="fr-FR" sz="1200" b="1" u="none" strike="noStrike" dirty="0">
                          <a:solidFill>
                            <a:schemeClr val="bg1"/>
                          </a:solidFill>
                          <a:effectLst/>
                        </a:rPr>
                      </a:br>
                      <a:r>
                        <a:rPr lang="fr-FR" sz="1200" b="1" u="none" strike="noStrike" dirty="0">
                          <a:solidFill>
                            <a:schemeClr val="bg1"/>
                          </a:solidFill>
                          <a:effectLst/>
                        </a:rPr>
                        <a:t>Analyser sa performance pour adapter son projet et progresser</a:t>
                      </a:r>
                      <a:br>
                        <a:rPr lang="fr-FR" sz="1200" b="1" u="none" strike="noStrike" dirty="0">
                          <a:solidFill>
                            <a:schemeClr val="bg1"/>
                          </a:solidFill>
                          <a:effectLst/>
                        </a:rPr>
                      </a:br>
                      <a:endParaRPr lang="fr-FR" sz="12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a:effectLst/>
                        </a:rPr>
                        <a:t> </a:t>
                      </a:r>
                      <a:endParaRPr lang="fr-FR" sz="1100" b="1" i="0" u="none" strike="noStrike">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6468075"/>
                  </a:ext>
                </a:extLst>
              </a:tr>
              <a:tr h="806790">
                <a:tc>
                  <a:txBody>
                    <a:bodyPr/>
                    <a:lstStyle/>
                    <a:p>
                      <a:pPr algn="ctr" fontAlgn="ctr"/>
                      <a:r>
                        <a:rPr lang="fr-FR" sz="1200" b="1" u="none" strike="noStrike" dirty="0">
                          <a:solidFill>
                            <a:schemeClr val="bg1"/>
                          </a:solidFill>
                          <a:effectLst/>
                        </a:rPr>
                        <a:t>4</a:t>
                      </a:r>
                      <a:br>
                        <a:rPr lang="fr-FR" sz="1200" b="1" u="none" strike="noStrike" dirty="0">
                          <a:solidFill>
                            <a:schemeClr val="bg1"/>
                          </a:solidFill>
                          <a:effectLst/>
                        </a:rPr>
                      </a:br>
                      <a:br>
                        <a:rPr lang="fr-FR" sz="1200" b="1" u="none" strike="noStrike" dirty="0">
                          <a:solidFill>
                            <a:schemeClr val="bg1"/>
                          </a:solidFill>
                          <a:effectLst/>
                        </a:rPr>
                      </a:br>
                      <a:r>
                        <a:rPr lang="fr-FR" sz="1200" b="1" u="none" strike="noStrike" dirty="0">
                          <a:solidFill>
                            <a:schemeClr val="bg1"/>
                          </a:solidFill>
                          <a:effectLst/>
                        </a:rPr>
                        <a:t>Assumer des rôles sociaux pour organiser une épreuve de production de performance, un concours</a:t>
                      </a:r>
                      <a:endParaRPr lang="fr-FR" sz="12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819033"/>
                  </a:ext>
                </a:extLst>
              </a:tr>
              <a:tr h="1429172">
                <a:tc>
                  <a:txBody>
                    <a:bodyPr/>
                    <a:lstStyle/>
                    <a:p>
                      <a:pPr algn="ctr" fontAlgn="ctr"/>
                      <a:r>
                        <a:rPr lang="fr-FR" sz="1200" b="1" u="none" strike="noStrike" dirty="0">
                          <a:solidFill>
                            <a:schemeClr val="bg1"/>
                          </a:solidFill>
                          <a:effectLst/>
                        </a:rPr>
                        <a:t>5</a:t>
                      </a:r>
                      <a:br>
                        <a:rPr lang="fr-FR" sz="1200" b="1" u="none" strike="noStrike" dirty="0">
                          <a:solidFill>
                            <a:schemeClr val="bg1"/>
                          </a:solidFill>
                          <a:effectLst/>
                        </a:rPr>
                      </a:br>
                      <a:br>
                        <a:rPr lang="fr-FR" sz="1200" b="1" u="none" strike="noStrike" dirty="0">
                          <a:solidFill>
                            <a:schemeClr val="bg1"/>
                          </a:solidFill>
                          <a:effectLst/>
                        </a:rPr>
                      </a:br>
                      <a:r>
                        <a:rPr lang="fr-FR" sz="1200" b="1" u="none" strike="noStrike" dirty="0">
                          <a:solidFill>
                            <a:schemeClr val="bg1"/>
                          </a:solidFill>
                          <a:effectLst/>
                        </a:rPr>
                        <a:t>Assurer la prise en charge de sa préparation et de celle d’un groupe de façon autonome pour produire la meilleure performance possible</a:t>
                      </a:r>
                      <a:endParaRPr lang="fr-FR" sz="12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a:effectLst/>
                        </a:rPr>
                        <a:t> </a:t>
                      </a:r>
                      <a:endParaRPr lang="fr-FR" sz="1100" b="1" i="0" u="none" strike="noStrike">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7112925"/>
                  </a:ext>
                </a:extLst>
              </a:tr>
              <a:tr h="520804">
                <a:tc>
                  <a:txBody>
                    <a:bodyPr/>
                    <a:lstStyle/>
                    <a:p>
                      <a:pPr algn="ctr" fontAlgn="ctr"/>
                      <a:r>
                        <a:rPr lang="fr-FR" sz="1200" b="1" u="none" strike="noStrike" dirty="0">
                          <a:solidFill>
                            <a:schemeClr val="bg1"/>
                          </a:solidFill>
                          <a:effectLst/>
                        </a:rPr>
                        <a:t>6</a:t>
                      </a:r>
                      <a:br>
                        <a:rPr lang="fr-FR" sz="1200" b="1" u="none" strike="noStrike" dirty="0">
                          <a:solidFill>
                            <a:schemeClr val="bg1"/>
                          </a:solidFill>
                          <a:effectLst/>
                        </a:rPr>
                      </a:br>
                      <a:r>
                        <a:rPr lang="fr-FR" sz="1200" b="1" u="none" strike="noStrike" dirty="0">
                          <a:solidFill>
                            <a:schemeClr val="bg1"/>
                          </a:solidFill>
                          <a:effectLst/>
                        </a:rPr>
                        <a:t>connaître son niveau pour établir un projet de performance située culturellement.</a:t>
                      </a:r>
                      <a:endParaRPr lang="fr-FR" sz="1200" b="1" i="0" u="none" strike="noStrike" dirty="0">
                        <a:solidFill>
                          <a:schemeClr val="bg1"/>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0000"/>
                        </a:solidFill>
                        <a:effectLst/>
                        <a:latin typeface="Times New Roman" panose="02020603050405020304" pitchFamily="18" charset="0"/>
                      </a:endParaRPr>
                    </a:p>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4582" marR="4582" marT="45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410401"/>
                  </a:ext>
                </a:extLst>
              </a:tr>
            </a:tbl>
          </a:graphicData>
        </a:graphic>
      </p:graphicFrame>
      <p:sp>
        <p:nvSpPr>
          <p:cNvPr id="5" name="ZoneTexte 4">
            <a:extLst>
              <a:ext uri="{FF2B5EF4-FFF2-40B4-BE49-F238E27FC236}">
                <a16:creationId xmlns:a16="http://schemas.microsoft.com/office/drawing/2014/main" id="{9281897B-D17C-4BC2-97C1-8771FF8759FE}"/>
              </a:ext>
            </a:extLst>
          </p:cNvPr>
          <p:cNvSpPr txBox="1"/>
          <p:nvPr/>
        </p:nvSpPr>
        <p:spPr>
          <a:xfrm>
            <a:off x="3265715" y="168627"/>
            <a:ext cx="870312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GRILLE VIERGE D’ÉVALUATION CLASSE DE </a:t>
            </a:r>
            <a:r>
              <a:rPr kumimoji="0" lang="fr-FR" sz="1800" b="1" i="0" u="none" strike="noStrike" kern="1200" cap="none" spc="0" normalizeH="0" baseline="0" noProof="0" dirty="0">
                <a:ln>
                  <a:noFill/>
                </a:ln>
                <a:solidFill>
                  <a:srgbClr val="FF0000"/>
                </a:solidFill>
                <a:effectLst/>
                <a:uLnTx/>
                <a:uFillTx/>
                <a:latin typeface="Calibri"/>
                <a:ea typeface="+mn-ea"/>
                <a:cs typeface="+mn-cs"/>
              </a:rPr>
              <a:t>BACCALAURÉAT</a:t>
            </a:r>
            <a:r>
              <a:rPr kumimoji="0" lang="fr-FR" sz="1800" b="1" i="0" u="none" strike="noStrike" kern="1200" cap="none" spc="0" normalizeH="0" noProof="0" dirty="0">
                <a:ln>
                  <a:noFill/>
                </a:ln>
                <a:solidFill>
                  <a:srgbClr val="FF0000"/>
                </a:solidFill>
                <a:effectLst/>
                <a:uLnTx/>
                <a:uFillTx/>
                <a:latin typeface="Calibri"/>
                <a:ea typeface="+mn-ea"/>
                <a:cs typeface="+mn-cs"/>
              </a:rPr>
              <a:t> PROFESSIONNEL</a:t>
            </a: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29949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37389FF1-E43E-46C1-BEC4-F7463328756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rPr>
              <a:t>Inspection Pédagogique Régionale d'EPS -  Académie de Dijon</a:t>
            </a:r>
          </a:p>
        </p:txBody>
      </p:sp>
      <p:pic>
        <p:nvPicPr>
          <p:cNvPr id="3" name="Image 2">
            <a:extLst>
              <a:ext uri="{FF2B5EF4-FFF2-40B4-BE49-F238E27FC236}">
                <a16:creationId xmlns:a16="http://schemas.microsoft.com/office/drawing/2014/main" id="{C967FB84-A2DD-445B-A8B7-F9A579DE40AE}"/>
              </a:ext>
            </a:extLst>
          </p:cNvPr>
          <p:cNvPicPr>
            <a:picLocks noChangeAspect="1"/>
          </p:cNvPicPr>
          <p:nvPr/>
        </p:nvPicPr>
        <p:blipFill rotWithShape="1">
          <a:blip r:embed="rId2"/>
          <a:srcRect l="10938" t="24988" r="20104" b="5534"/>
          <a:stretch/>
        </p:blipFill>
        <p:spPr>
          <a:xfrm>
            <a:off x="965201" y="438898"/>
            <a:ext cx="10020300" cy="5676152"/>
          </a:xfrm>
          <a:prstGeom prst="rect">
            <a:avLst/>
          </a:prstGeom>
        </p:spPr>
      </p:pic>
      <p:sp>
        <p:nvSpPr>
          <p:cNvPr id="4" name="ZoneTexte 3">
            <a:extLst>
              <a:ext uri="{FF2B5EF4-FFF2-40B4-BE49-F238E27FC236}">
                <a16:creationId xmlns:a16="http://schemas.microsoft.com/office/drawing/2014/main" id="{FE940054-3D6B-4154-8DFD-9D642F83B113}"/>
              </a:ext>
            </a:extLst>
          </p:cNvPr>
          <p:cNvSpPr txBox="1"/>
          <p:nvPr/>
        </p:nvSpPr>
        <p:spPr>
          <a:xfrm>
            <a:off x="1515292" y="136525"/>
            <a:ext cx="983079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EXEMPLE DE GRILLE D’EVALUATION DEMI-FOND - BACCALAUREAT PROFESSIONNEL</a:t>
            </a:r>
          </a:p>
        </p:txBody>
      </p:sp>
    </p:spTree>
    <p:extLst>
      <p:ext uri="{BB962C8B-B14F-4D97-AF65-F5344CB8AC3E}">
        <p14:creationId xmlns:p14="http://schemas.microsoft.com/office/powerpoint/2010/main" val="3146976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0" name="Shape 2">
            <a:extLst>
              <a:ext uri="{FF2B5EF4-FFF2-40B4-BE49-F238E27FC236}">
                <a16:creationId xmlns:a16="http://schemas.microsoft.com/office/drawing/2014/main" id="{00000000-0008-0000-0000-000002000000}"/>
              </a:ext>
            </a:extLst>
          </p:cNvPr>
          <p:cNvSpPr/>
          <p:nvPr/>
        </p:nvSpPr>
        <p:spPr>
          <a:xfrm>
            <a:off x="8877300" y="8302625"/>
            <a:ext cx="889000" cy="228600"/>
          </a:xfrm>
          <a:custGeom>
            <a:avLst/>
            <a:gdLst/>
            <a:ahLst/>
            <a:cxnLst/>
            <a:rect l="0" t="0" r="0" b="0"/>
            <a:pathLst>
              <a:path w="889000" h="228600">
                <a:moveTo>
                  <a:pt x="0" y="228600"/>
                </a:moveTo>
                <a:lnTo>
                  <a:pt x="889000" y="228600"/>
                </a:lnTo>
                <a:lnTo>
                  <a:pt x="889000" y="0"/>
                </a:lnTo>
                <a:lnTo>
                  <a:pt x="0" y="0"/>
                </a:lnTo>
                <a:lnTo>
                  <a:pt x="0" y="228600"/>
                </a:lnTo>
                <a:close/>
              </a:path>
            </a:pathLst>
          </a:custGeom>
          <a:solidFill>
            <a:srgbClr val="FFFFFF">
              <a:alpha val="50000"/>
            </a:srgbClr>
          </a:solidFill>
        </p:spPr>
        <p:txBody>
          <a:bodyPr/>
          <a:lstStyle/>
          <a:p>
            <a:endParaRPr lang="fr-FR"/>
          </a:p>
        </p:txBody>
      </p:sp>
      <p:sp>
        <p:nvSpPr>
          <p:cNvPr id="11" name="ZoneTexte 10">
            <a:extLst>
              <a:ext uri="{FF2B5EF4-FFF2-40B4-BE49-F238E27FC236}">
                <a16:creationId xmlns:a16="http://schemas.microsoft.com/office/drawing/2014/main" id="{6E7B4AAB-B622-4FD3-B324-D0622A3FDBC2}"/>
              </a:ext>
            </a:extLst>
          </p:cNvPr>
          <p:cNvSpPr txBox="1"/>
          <p:nvPr/>
        </p:nvSpPr>
        <p:spPr>
          <a:xfrm>
            <a:off x="1110343" y="448478"/>
            <a:ext cx="10853056" cy="1015663"/>
          </a:xfrm>
          <a:prstGeom prst="rect">
            <a:avLst/>
          </a:prstGeom>
          <a:noFill/>
        </p:spPr>
        <p:txBody>
          <a:bodyPr wrap="square" rtlCol="0">
            <a:spAutoFit/>
          </a:bodyPr>
          <a:lstStyle/>
          <a:p>
            <a:pPr algn="ctr" fontAlgn="t"/>
            <a:r>
              <a:rPr lang="fr-FR" sz="2400" b="1" dirty="0"/>
              <a:t>  </a:t>
            </a:r>
            <a:r>
              <a:rPr lang="fr-FR" b="1" dirty="0"/>
              <a:t>3.4 LES ELÈVES À BESOINS EDUCATIFS PARTICULIERS (EBEP)</a:t>
            </a:r>
          </a:p>
          <a:p>
            <a:pPr algn="ctr" fontAlgn="t"/>
            <a:r>
              <a:rPr lang="fr-FR" b="1" dirty="0"/>
              <a:t> </a:t>
            </a:r>
          </a:p>
          <a:p>
            <a:pPr algn="ctr" fontAlgn="t"/>
            <a:r>
              <a:rPr lang="fr-FR" b="1" i="1" dirty="0">
                <a:solidFill>
                  <a:srgbClr val="FF0000"/>
                </a:solidFill>
              </a:rPr>
              <a:t>                                                                                                                                                A renseigner pour le 20 juin 2020</a:t>
            </a:r>
            <a:endParaRPr lang="fr-FR" b="1" dirty="0"/>
          </a:p>
        </p:txBody>
      </p:sp>
      <p:graphicFrame>
        <p:nvGraphicFramePr>
          <p:cNvPr id="12" name="Tableau 12">
            <a:extLst>
              <a:ext uri="{FF2B5EF4-FFF2-40B4-BE49-F238E27FC236}">
                <a16:creationId xmlns:a16="http://schemas.microsoft.com/office/drawing/2014/main" id="{665D6374-CE3D-405D-BF7D-192B44E01C2A}"/>
              </a:ext>
            </a:extLst>
          </p:cNvPr>
          <p:cNvGraphicFramePr>
            <a:graphicFrameLocks noGrp="1"/>
          </p:cNvGraphicFramePr>
          <p:nvPr>
            <p:extLst>
              <p:ext uri="{D42A27DB-BD31-4B8C-83A1-F6EECF244321}">
                <p14:modId xmlns:p14="http://schemas.microsoft.com/office/powerpoint/2010/main" val="2857210657"/>
              </p:ext>
            </p:extLst>
          </p:nvPr>
        </p:nvGraphicFramePr>
        <p:xfrm>
          <a:off x="166659" y="1412416"/>
          <a:ext cx="11874499" cy="4390771"/>
        </p:xfrm>
        <a:graphic>
          <a:graphicData uri="http://schemas.openxmlformats.org/drawingml/2006/table">
            <a:tbl>
              <a:tblPr firstRow="1" bandRow="1">
                <a:tableStyleId>{5C22544A-7EE6-4342-B048-85BDC9FD1C3A}</a:tableStyleId>
              </a:tblPr>
              <a:tblGrid>
                <a:gridCol w="4914900">
                  <a:extLst>
                    <a:ext uri="{9D8B030D-6E8A-4147-A177-3AD203B41FA5}">
                      <a16:colId xmlns:a16="http://schemas.microsoft.com/office/drawing/2014/main" val="1933726075"/>
                    </a:ext>
                  </a:extLst>
                </a:gridCol>
                <a:gridCol w="6959599">
                  <a:extLst>
                    <a:ext uri="{9D8B030D-6E8A-4147-A177-3AD203B41FA5}">
                      <a16:colId xmlns:a16="http://schemas.microsoft.com/office/drawing/2014/main" val="1991431447"/>
                    </a:ext>
                  </a:extLst>
                </a:gridCol>
              </a:tblGrid>
              <a:tr h="1278865">
                <a:tc>
                  <a:txBody>
                    <a:bodyPr/>
                    <a:lstStyle/>
                    <a:p>
                      <a:r>
                        <a:rPr lang="fr-FR" dirty="0"/>
                        <a:t>Particularités (Sportifs de haut niveau, </a:t>
                      </a:r>
                      <a:r>
                        <a:rPr lang="fr-FR" dirty="0" err="1"/>
                        <a:t>dys</a:t>
                      </a:r>
                      <a:r>
                        <a:rPr lang="fr-FR" dirty="0"/>
                        <a:t>, autistes, précoces, allophones, en situation de handicap moteur, obèses,</a:t>
                      </a:r>
                      <a:r>
                        <a:rPr lang="fr-FR" baseline="0" dirty="0"/>
                        <a:t> </a:t>
                      </a:r>
                      <a:r>
                        <a:rPr lang="fr-FR" dirty="0"/>
                        <a:t>autres…)</a:t>
                      </a:r>
                    </a:p>
                  </a:txBody>
                  <a:tcPr/>
                </a:tc>
                <a:tc>
                  <a:txBody>
                    <a:bodyPr/>
                    <a:lstStyle/>
                    <a:p>
                      <a:r>
                        <a:rPr lang="fr-FR" dirty="0"/>
                        <a:t>Aménagements prévus :</a:t>
                      </a:r>
                      <a:r>
                        <a:rPr lang="fr-FR" baseline="0" dirty="0"/>
                        <a:t> </a:t>
                      </a:r>
                      <a:r>
                        <a:rPr lang="fr-FR" dirty="0"/>
                        <a:t>évaluations, règlements, gestion de classe, modes de groupements, autres…</a:t>
                      </a:r>
                    </a:p>
                    <a:p>
                      <a:r>
                        <a:rPr lang="fr-FR" dirty="0"/>
                        <a:t>(Voir le Vadémécum EPS adaptée</a:t>
                      </a:r>
                      <a:r>
                        <a:rPr lang="fr-FR" baseline="0" dirty="0"/>
                        <a:t> sur le site académique EPS</a:t>
                      </a:r>
                      <a:r>
                        <a:rPr lang="fr-FR" dirty="0"/>
                        <a:t>)</a:t>
                      </a:r>
                    </a:p>
                    <a:p>
                      <a:r>
                        <a:rPr lang="fr-FR" dirty="0">
                          <a:solidFill>
                            <a:schemeClr val="bg1"/>
                          </a:solidFill>
                          <a:hlinkClick r:id="rId2"/>
                        </a:rPr>
                        <a:t>http://eps.ac-dijon.fr/spip.php?article380</a:t>
                      </a:r>
                      <a:endParaRPr lang="fr-FR" dirty="0">
                        <a:solidFill>
                          <a:schemeClr val="bg1"/>
                        </a:solidFill>
                      </a:endParaRPr>
                    </a:p>
                  </a:txBody>
                  <a:tcPr>
                    <a:solidFill>
                      <a:schemeClr val="bg2">
                        <a:lumMod val="90000"/>
                      </a:schemeClr>
                    </a:solidFill>
                  </a:tcPr>
                </a:tc>
                <a:extLst>
                  <a:ext uri="{0D108BD9-81ED-4DB2-BD59-A6C34878D82A}">
                    <a16:rowId xmlns:a16="http://schemas.microsoft.com/office/drawing/2014/main" val="1746121977"/>
                  </a:ext>
                </a:extLst>
              </a:tr>
              <a:tr h="518651">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734662658"/>
                  </a:ext>
                </a:extLst>
              </a:tr>
              <a:tr h="518651">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3034639369"/>
                  </a:ext>
                </a:extLst>
              </a:tr>
              <a:tr h="518651">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1533957272"/>
                  </a:ext>
                </a:extLst>
              </a:tr>
              <a:tr h="518651">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1774080206"/>
                  </a:ext>
                </a:extLst>
              </a:tr>
              <a:tr h="518651">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1072963601"/>
                  </a:ext>
                </a:extLst>
              </a:tr>
              <a:tr h="518651">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869239283"/>
                  </a:ext>
                </a:extLst>
              </a:tr>
            </a:tbl>
          </a:graphicData>
        </a:graphic>
      </p:graphicFrame>
      <p:sp>
        <p:nvSpPr>
          <p:cNvPr id="4" name="ZoneTexte 3">
            <a:extLst>
              <a:ext uri="{FF2B5EF4-FFF2-40B4-BE49-F238E27FC236}">
                <a16:creationId xmlns:a16="http://schemas.microsoft.com/office/drawing/2014/main" id="{045B2995-194E-4B5B-B819-F6EBACE9CB83}"/>
              </a:ext>
            </a:extLst>
          </p:cNvPr>
          <p:cNvSpPr txBox="1"/>
          <p:nvPr/>
        </p:nvSpPr>
        <p:spPr>
          <a:xfrm>
            <a:off x="298451" y="5882560"/>
            <a:ext cx="11595098" cy="646331"/>
          </a:xfrm>
          <a:prstGeom prst="rect">
            <a:avLst/>
          </a:prstGeom>
          <a:noFill/>
        </p:spPr>
        <p:txBody>
          <a:bodyPr wrap="square" rtlCol="0">
            <a:spAutoFit/>
          </a:bodyPr>
          <a:lstStyle/>
          <a:p>
            <a:r>
              <a:rPr lang="fr-FR" b="1" u="sng" dirty="0">
                <a:solidFill>
                  <a:srgbClr val="FF0000"/>
                </a:solidFill>
              </a:rPr>
              <a:t>Rappel: L’adaptation doit être réalisée de manière individuelle et en lien avec l’équipe éducative</a:t>
            </a:r>
            <a:r>
              <a:rPr lang="fr-FR" b="1" dirty="0">
                <a:solidFill>
                  <a:srgbClr val="FF0000"/>
                </a:solidFill>
              </a:rPr>
              <a:t> (famille, équipe de direction, médecin scolaire, assistante sociale, vie scolaire, AESH, professeur référent, coordonnateur ULIS…)</a:t>
            </a:r>
          </a:p>
        </p:txBody>
      </p:sp>
      <p:sp>
        <p:nvSpPr>
          <p:cNvPr id="5" name="Espace réservé du pied de page 4">
            <a:extLst>
              <a:ext uri="{FF2B5EF4-FFF2-40B4-BE49-F238E27FC236}">
                <a16:creationId xmlns:a16="http://schemas.microsoft.com/office/drawing/2014/main" id="{2C9616B2-6E43-46FF-81F7-843452F90056}"/>
              </a:ext>
            </a:extLst>
          </p:cNvPr>
          <p:cNvSpPr>
            <a:spLocks noGrp="1"/>
          </p:cNvSpPr>
          <p:nvPr>
            <p:ph type="ftr" sz="quarter" idx="11"/>
          </p:nvPr>
        </p:nvSpPr>
        <p:spPr>
          <a:xfrm>
            <a:off x="4108450" y="6453644"/>
            <a:ext cx="4114800" cy="365125"/>
          </a:xfrm>
        </p:spPr>
        <p:txBody>
          <a:bodyPr/>
          <a:lstStyle/>
          <a:p>
            <a:r>
              <a:rPr lang="fr-FR"/>
              <a:t>Inspection Pédagogique Régionale d'EPS -  Académie de Dijon</a:t>
            </a:r>
            <a:endParaRPr lang="fr-FR" dirty="0"/>
          </a:p>
        </p:txBody>
      </p:sp>
      <p:pic>
        <p:nvPicPr>
          <p:cNvPr id="9" name="Image 8">
            <a:extLst>
              <a:ext uri="{FF2B5EF4-FFF2-40B4-BE49-F238E27FC236}">
                <a16:creationId xmlns:a16="http://schemas.microsoft.com/office/drawing/2014/main" id="{88E798DC-782B-4211-9453-D38752CAC6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1" y="52111"/>
            <a:ext cx="1022865" cy="1178896"/>
          </a:xfrm>
          <a:prstGeom prst="rect">
            <a:avLst/>
          </a:prstGeom>
        </p:spPr>
      </p:pic>
    </p:spTree>
    <p:extLst>
      <p:ext uri="{BB962C8B-B14F-4D97-AF65-F5344CB8AC3E}">
        <p14:creationId xmlns:p14="http://schemas.microsoft.com/office/powerpoint/2010/main" val="64676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20C0C9-203E-4196-904C-11AFF5790195}"/>
              </a:ext>
            </a:extLst>
          </p:cNvPr>
          <p:cNvSpPr/>
          <p:nvPr/>
        </p:nvSpPr>
        <p:spPr>
          <a:xfrm>
            <a:off x="2335614" y="501134"/>
            <a:ext cx="8162812" cy="1107996"/>
          </a:xfrm>
          <a:prstGeom prst="rect">
            <a:avLst/>
          </a:prstGeom>
        </p:spPr>
        <p:txBody>
          <a:bodyPr wrap="none">
            <a:spAutoFit/>
          </a:bodyPr>
          <a:lstStyle/>
          <a:p>
            <a:pPr algn="ctr"/>
            <a:r>
              <a:rPr lang="fr-FR" b="1" dirty="0"/>
              <a:t>EBEP suite : OUTILS SPÉCIFIQUES UTILISÉS (OBSERVATIONS, ÉVALUATION) </a:t>
            </a:r>
          </a:p>
          <a:p>
            <a:pPr algn="ctr"/>
            <a:r>
              <a:rPr lang="fr-FR" sz="2400" b="1" i="1" dirty="0">
                <a:solidFill>
                  <a:srgbClr val="FF0000"/>
                </a:solidFill>
              </a:rPr>
              <a:t>                                                                      </a:t>
            </a:r>
            <a:r>
              <a:rPr lang="fr-FR" b="1" i="1" dirty="0">
                <a:solidFill>
                  <a:srgbClr val="FF0000"/>
                </a:solidFill>
              </a:rPr>
              <a:t>A renseigner pour le 20 juin 2020</a:t>
            </a:r>
          </a:p>
          <a:p>
            <a:pPr algn="ctr"/>
            <a:endParaRPr lang="fr-FR" sz="2400" b="1" dirty="0"/>
          </a:p>
        </p:txBody>
      </p:sp>
      <p:sp>
        <p:nvSpPr>
          <p:cNvPr id="3" name="Espace réservé du pied de page 2">
            <a:extLst>
              <a:ext uri="{FF2B5EF4-FFF2-40B4-BE49-F238E27FC236}">
                <a16:creationId xmlns:a16="http://schemas.microsoft.com/office/drawing/2014/main" id="{EAE2585C-F578-4B86-AC58-DB2933616F02}"/>
              </a:ext>
            </a:extLst>
          </p:cNvPr>
          <p:cNvSpPr>
            <a:spLocks noGrp="1"/>
          </p:cNvSpPr>
          <p:nvPr>
            <p:ph type="ftr" sz="quarter" idx="11"/>
          </p:nvPr>
        </p:nvSpPr>
        <p:spPr/>
        <p:txBody>
          <a:bodyPr/>
          <a:lstStyle/>
          <a:p>
            <a:r>
              <a:rPr lang="fr-FR"/>
              <a:t>Inspection Pédagogique Régionale d'EPS -  Académie de Dijon</a:t>
            </a:r>
          </a:p>
        </p:txBody>
      </p:sp>
      <p:pic>
        <p:nvPicPr>
          <p:cNvPr id="4" name="Image 3">
            <a:extLst>
              <a:ext uri="{FF2B5EF4-FFF2-40B4-BE49-F238E27FC236}">
                <a16:creationId xmlns:a16="http://schemas.microsoft.com/office/drawing/2014/main" id="{7FFAABFD-88E5-4A55-8BFE-D846816C9F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Tree>
    <p:extLst>
      <p:ext uri="{BB962C8B-B14F-4D97-AF65-F5344CB8AC3E}">
        <p14:creationId xmlns:p14="http://schemas.microsoft.com/office/powerpoint/2010/main" val="132538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2AC3A24-F470-4DDB-AC89-E7C8FEC9350C}"/>
              </a:ext>
            </a:extLst>
          </p:cNvPr>
          <p:cNvSpPr txBox="1"/>
          <p:nvPr/>
        </p:nvSpPr>
        <p:spPr>
          <a:xfrm>
            <a:off x="3416300" y="487283"/>
            <a:ext cx="7649850" cy="1323439"/>
          </a:xfrm>
          <a:prstGeom prst="rect">
            <a:avLst/>
          </a:prstGeom>
          <a:noFill/>
        </p:spPr>
        <p:txBody>
          <a:bodyPr wrap="none" rtlCol="0">
            <a:spAutoFit/>
          </a:bodyPr>
          <a:lstStyle/>
          <a:p>
            <a:r>
              <a:rPr lang="fr-FR" sz="2800" dirty="0"/>
              <a:t>  </a:t>
            </a:r>
            <a:r>
              <a:rPr lang="fr-FR" b="1" dirty="0"/>
              <a:t>3.5</a:t>
            </a:r>
            <a:r>
              <a:rPr lang="fr-FR" sz="2800" b="1" dirty="0"/>
              <a:t> </a:t>
            </a:r>
            <a:r>
              <a:rPr lang="fr-FR" b="1" dirty="0"/>
              <a:t>LES CERTIFICATS MÉDICAUX</a:t>
            </a:r>
          </a:p>
          <a:p>
            <a:r>
              <a:rPr lang="fr-FR" sz="2400" b="1" i="1" dirty="0">
                <a:solidFill>
                  <a:srgbClr val="FF0000"/>
                </a:solidFill>
              </a:rPr>
              <a:t>                                                             </a:t>
            </a:r>
            <a:r>
              <a:rPr lang="fr-FR" b="1" i="1" dirty="0">
                <a:solidFill>
                  <a:srgbClr val="FF0000"/>
                </a:solidFill>
              </a:rPr>
              <a:t>A renseigner pour le 20 juin 2020</a:t>
            </a:r>
          </a:p>
          <a:p>
            <a:endParaRPr lang="fr-FR" sz="2800" dirty="0">
              <a:solidFill>
                <a:srgbClr val="FF0000"/>
              </a:solidFill>
            </a:endParaRPr>
          </a:p>
        </p:txBody>
      </p:sp>
      <p:graphicFrame>
        <p:nvGraphicFramePr>
          <p:cNvPr id="3" name="Tableau 3">
            <a:extLst>
              <a:ext uri="{FF2B5EF4-FFF2-40B4-BE49-F238E27FC236}">
                <a16:creationId xmlns:a16="http://schemas.microsoft.com/office/drawing/2014/main" id="{76378238-C578-42E8-B82E-40F3D7CC56AF}"/>
              </a:ext>
            </a:extLst>
          </p:cNvPr>
          <p:cNvGraphicFramePr>
            <a:graphicFrameLocks noGrp="1"/>
          </p:cNvGraphicFramePr>
          <p:nvPr>
            <p:extLst>
              <p:ext uri="{D42A27DB-BD31-4B8C-83A1-F6EECF244321}">
                <p14:modId xmlns:p14="http://schemas.microsoft.com/office/powerpoint/2010/main" val="3598693411"/>
              </p:ext>
            </p:extLst>
          </p:nvPr>
        </p:nvGraphicFramePr>
        <p:xfrm>
          <a:off x="629375" y="2611204"/>
          <a:ext cx="11047550" cy="3357110"/>
        </p:xfrm>
        <a:graphic>
          <a:graphicData uri="http://schemas.openxmlformats.org/drawingml/2006/table">
            <a:tbl>
              <a:tblPr firstRow="1" bandRow="1">
                <a:tableStyleId>{5C22544A-7EE6-4342-B048-85BDC9FD1C3A}</a:tableStyleId>
              </a:tblPr>
              <a:tblGrid>
                <a:gridCol w="3877751">
                  <a:extLst>
                    <a:ext uri="{9D8B030D-6E8A-4147-A177-3AD203B41FA5}">
                      <a16:colId xmlns:a16="http://schemas.microsoft.com/office/drawing/2014/main" val="1128106187"/>
                    </a:ext>
                  </a:extLst>
                </a:gridCol>
                <a:gridCol w="2165523">
                  <a:extLst>
                    <a:ext uri="{9D8B030D-6E8A-4147-A177-3AD203B41FA5}">
                      <a16:colId xmlns:a16="http://schemas.microsoft.com/office/drawing/2014/main" val="1835675919"/>
                    </a:ext>
                  </a:extLst>
                </a:gridCol>
                <a:gridCol w="5004276">
                  <a:extLst>
                    <a:ext uri="{9D8B030D-6E8A-4147-A177-3AD203B41FA5}">
                      <a16:colId xmlns:a16="http://schemas.microsoft.com/office/drawing/2014/main" val="1423177092"/>
                    </a:ext>
                  </a:extLst>
                </a:gridCol>
              </a:tblGrid>
              <a:tr h="1360645">
                <a:tc>
                  <a:txBody>
                    <a:bodyPr/>
                    <a:lstStyle/>
                    <a:p>
                      <a:r>
                        <a:rPr lang="fr-FR" dirty="0"/>
                        <a:t>Responsable de l’archivage (professeur d’EPS, infirmière, vie scolaire…)</a:t>
                      </a:r>
                    </a:p>
                  </a:txBody>
                  <a:tcPr/>
                </a:tc>
                <a:tc>
                  <a:txBody>
                    <a:bodyPr/>
                    <a:lstStyle/>
                    <a:p>
                      <a:r>
                        <a:rPr lang="fr-FR" dirty="0"/>
                        <a:t>Certificat</a:t>
                      </a:r>
                      <a:r>
                        <a:rPr lang="fr-FR" baseline="0" dirty="0"/>
                        <a:t> médical</a:t>
                      </a:r>
                      <a:r>
                        <a:rPr lang="fr-FR" dirty="0"/>
                        <a:t> académique</a:t>
                      </a:r>
                      <a:r>
                        <a:rPr lang="fr-FR" baseline="0" dirty="0"/>
                        <a:t> exigé ?</a:t>
                      </a:r>
                      <a:endParaRPr lang="fr-FR" dirty="0"/>
                    </a:p>
                  </a:txBody>
                  <a:tcPr/>
                </a:tc>
                <a:tc>
                  <a:txBody>
                    <a:bodyPr/>
                    <a:lstStyle/>
                    <a:p>
                      <a:r>
                        <a:rPr lang="fr-FR" dirty="0"/>
                        <a:t>Circuit</a:t>
                      </a:r>
                      <a:r>
                        <a:rPr lang="fr-FR" baseline="0" dirty="0"/>
                        <a:t> des certificats médicaux au sein de l’établissement</a:t>
                      </a:r>
                      <a:endParaRPr lang="fr-FR" dirty="0"/>
                    </a:p>
                  </a:txBody>
                  <a:tcPr/>
                </a:tc>
                <a:extLst>
                  <a:ext uri="{0D108BD9-81ED-4DB2-BD59-A6C34878D82A}">
                    <a16:rowId xmlns:a16="http://schemas.microsoft.com/office/drawing/2014/main" val="924593582"/>
                  </a:ext>
                </a:extLst>
              </a:tr>
              <a:tr h="1996465">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3801393437"/>
                  </a:ext>
                </a:extLst>
              </a:tr>
            </a:tbl>
          </a:graphicData>
        </a:graphic>
      </p:graphicFrame>
      <p:sp>
        <p:nvSpPr>
          <p:cNvPr id="4" name="ZoneTexte 3">
            <a:extLst>
              <a:ext uri="{FF2B5EF4-FFF2-40B4-BE49-F238E27FC236}">
                <a16:creationId xmlns:a16="http://schemas.microsoft.com/office/drawing/2014/main" id="{41A51E88-8B55-46A4-BD16-B53891344FB5}"/>
              </a:ext>
            </a:extLst>
          </p:cNvPr>
          <p:cNvSpPr txBox="1"/>
          <p:nvPr/>
        </p:nvSpPr>
        <p:spPr>
          <a:xfrm>
            <a:off x="515075" y="1604292"/>
            <a:ext cx="11366500" cy="1477328"/>
          </a:xfrm>
          <a:prstGeom prst="rect">
            <a:avLst/>
          </a:prstGeom>
          <a:noFill/>
        </p:spPr>
        <p:txBody>
          <a:bodyPr wrap="square" rtlCol="0">
            <a:spAutoFit/>
          </a:bodyPr>
          <a:lstStyle/>
          <a:p>
            <a:r>
              <a:rPr lang="fr-FR" b="1" u="sng" dirty="0"/>
              <a:t>Taux d’inaptitudes totales garçons et filles aux examens de la session 2019 :</a:t>
            </a:r>
            <a:r>
              <a:rPr lang="fr-FR" dirty="0"/>
              <a:t> G:     %            F:      %              Total:   </a:t>
            </a:r>
            <a:r>
              <a:rPr lang="fr-FR" b="1" dirty="0"/>
              <a:t> %</a:t>
            </a:r>
          </a:p>
          <a:p>
            <a:r>
              <a:rPr lang="fr-FR" b="1" u="sng" dirty="0"/>
              <a:t>Taux d’inaptitudes totales garçons et filles aux examens de la session 2018 :</a:t>
            </a:r>
            <a:r>
              <a:rPr lang="fr-FR" dirty="0"/>
              <a:t> G:     %            F:      %              Total:   </a:t>
            </a:r>
            <a:r>
              <a:rPr lang="fr-FR" b="1" dirty="0"/>
              <a:t> %</a:t>
            </a:r>
          </a:p>
          <a:p>
            <a:r>
              <a:rPr lang="fr-FR" b="1" u="sng" dirty="0"/>
              <a:t>Taux d’inaptitudes totales garçons et filles aux examens de la session 2017 :</a:t>
            </a:r>
            <a:r>
              <a:rPr lang="fr-FR" dirty="0"/>
              <a:t> G:     %            F:      %              Total:   </a:t>
            </a:r>
            <a:r>
              <a:rPr lang="fr-FR" b="1" dirty="0"/>
              <a:t> %</a:t>
            </a:r>
          </a:p>
          <a:p>
            <a:endParaRPr lang="fr-FR" b="1" dirty="0"/>
          </a:p>
          <a:p>
            <a:endParaRPr lang="fr-FR" b="1" dirty="0"/>
          </a:p>
        </p:txBody>
      </p:sp>
      <p:sp>
        <p:nvSpPr>
          <p:cNvPr id="6" name="Espace réservé du pied de page 5">
            <a:extLst>
              <a:ext uri="{FF2B5EF4-FFF2-40B4-BE49-F238E27FC236}">
                <a16:creationId xmlns:a16="http://schemas.microsoft.com/office/drawing/2014/main" id="{064BEFF9-6767-4BC6-8675-9A337D96BCE5}"/>
              </a:ext>
            </a:extLst>
          </p:cNvPr>
          <p:cNvSpPr>
            <a:spLocks noGrp="1"/>
          </p:cNvSpPr>
          <p:nvPr>
            <p:ph type="ftr" sz="quarter" idx="11"/>
          </p:nvPr>
        </p:nvSpPr>
        <p:spPr/>
        <p:txBody>
          <a:bodyPr/>
          <a:lstStyle/>
          <a:p>
            <a:r>
              <a:rPr lang="fr-FR"/>
              <a:t>Inspection Pédagogique Régionale d'EPS -  Académie de Dijon</a:t>
            </a:r>
          </a:p>
        </p:txBody>
      </p:sp>
      <p:pic>
        <p:nvPicPr>
          <p:cNvPr id="7" name="Image 6">
            <a:extLst>
              <a:ext uri="{FF2B5EF4-FFF2-40B4-BE49-F238E27FC236}">
                <a16:creationId xmlns:a16="http://schemas.microsoft.com/office/drawing/2014/main" id="{AEC7EF0A-EA38-460F-AA32-D9FD0BA578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8" name="ZoneTexte 7"/>
          <p:cNvSpPr txBox="1"/>
          <p:nvPr/>
        </p:nvSpPr>
        <p:spPr>
          <a:xfrm>
            <a:off x="966650" y="6075144"/>
            <a:ext cx="10463349" cy="646331"/>
          </a:xfrm>
          <a:prstGeom prst="rect">
            <a:avLst/>
          </a:prstGeom>
          <a:noFill/>
        </p:spPr>
        <p:txBody>
          <a:bodyPr wrap="square" rtlCol="0">
            <a:spAutoFit/>
          </a:bodyPr>
          <a:lstStyle/>
          <a:p>
            <a:pPr lvl="0" algn="ctr"/>
            <a:r>
              <a:rPr lang="fr-FR" b="1" dirty="0">
                <a:hlinkClick r:id="rId3"/>
              </a:rPr>
              <a:t>Se référer au vadémécum EPS adaptée sur le site académique EPS</a:t>
            </a:r>
          </a:p>
          <a:p>
            <a:pPr lvl="0" algn="ctr"/>
            <a:r>
              <a:rPr lang="fr-FR" b="1" dirty="0">
                <a:solidFill>
                  <a:prstClr val="white"/>
                </a:solidFill>
                <a:hlinkClick r:id="rId3"/>
              </a:rPr>
              <a:t>http://eps.ac-dijon.fr/spip.php?article380</a:t>
            </a:r>
            <a:endParaRPr lang="fr-FR" b="1" dirty="0">
              <a:solidFill>
                <a:prstClr val="white"/>
              </a:solidFill>
            </a:endParaRPr>
          </a:p>
        </p:txBody>
      </p:sp>
    </p:spTree>
    <p:extLst>
      <p:ext uri="{BB962C8B-B14F-4D97-AF65-F5344CB8AC3E}">
        <p14:creationId xmlns:p14="http://schemas.microsoft.com/office/powerpoint/2010/main" val="4230552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77178B8C-0B72-4800-8CFE-E53A345FD4B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3" name="ZoneTexte 2">
            <a:extLst>
              <a:ext uri="{FF2B5EF4-FFF2-40B4-BE49-F238E27FC236}">
                <a16:creationId xmlns:a16="http://schemas.microsoft.com/office/drawing/2014/main" id="{8429D8B9-7612-4420-AA23-DD57C25F8D3D}"/>
              </a:ext>
            </a:extLst>
          </p:cNvPr>
          <p:cNvSpPr txBox="1"/>
          <p:nvPr/>
        </p:nvSpPr>
        <p:spPr>
          <a:xfrm>
            <a:off x="3579223" y="222069"/>
            <a:ext cx="468956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noProof="0">
                <a:ln>
                  <a:noFill/>
                </a:ln>
                <a:solidFill>
                  <a:prstClr val="black"/>
                </a:solidFill>
                <a:effectLst/>
                <a:uLnTx/>
                <a:uFillTx/>
                <a:latin typeface="Calibri"/>
                <a:ea typeface="+mn-ea"/>
                <a:cs typeface="+mn-cs"/>
              </a:rPr>
              <a:t>3.6</a:t>
            </a:r>
            <a:r>
              <a:rPr kumimoji="0" lang="fr-FR" b="1" i="0" u="none" strike="noStrike" kern="1200" cap="none" spc="0" normalizeH="0" noProof="0">
                <a:ln>
                  <a:noFill/>
                </a:ln>
                <a:solidFill>
                  <a:prstClr val="black"/>
                </a:solidFill>
                <a:effectLst/>
                <a:uLnTx/>
                <a:uFillTx/>
                <a:latin typeface="Calibri"/>
                <a:ea typeface="+mn-ea"/>
                <a:cs typeface="+mn-cs"/>
              </a:rPr>
              <a:t>  </a:t>
            </a:r>
            <a:r>
              <a:rPr kumimoji="0" lang="fr-FR" b="1" i="0" u="none" strike="noStrike" kern="1200" cap="none" spc="0" normalizeH="0" baseline="0" noProof="0">
                <a:ln>
                  <a:noFill/>
                </a:ln>
                <a:solidFill>
                  <a:prstClr val="black"/>
                </a:solidFill>
                <a:effectLst/>
                <a:uLnTx/>
                <a:uFillTx/>
                <a:latin typeface="Calibri"/>
                <a:ea typeface="+mn-ea"/>
                <a:cs typeface="+mn-cs"/>
              </a:rPr>
              <a:t>LE SAVOIR-NAGER</a:t>
            </a:r>
            <a:endParaRPr kumimoji="0" lang="fr-FR" b="1"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4" name="Tableau 4">
            <a:extLst>
              <a:ext uri="{FF2B5EF4-FFF2-40B4-BE49-F238E27FC236}">
                <a16:creationId xmlns:a16="http://schemas.microsoft.com/office/drawing/2014/main" id="{33DE98F9-B5F8-4B60-875C-61CD5FCF5D78}"/>
              </a:ext>
            </a:extLst>
          </p:cNvPr>
          <p:cNvGraphicFramePr>
            <a:graphicFrameLocks noGrp="1"/>
          </p:cNvGraphicFramePr>
          <p:nvPr>
            <p:extLst>
              <p:ext uri="{D42A27DB-BD31-4B8C-83A1-F6EECF244321}">
                <p14:modId xmlns:p14="http://schemas.microsoft.com/office/powerpoint/2010/main" val="532468609"/>
              </p:ext>
            </p:extLst>
          </p:nvPr>
        </p:nvGraphicFramePr>
        <p:xfrm>
          <a:off x="248194" y="1238309"/>
          <a:ext cx="11704321" cy="4927360"/>
        </p:xfrm>
        <a:graphic>
          <a:graphicData uri="http://schemas.openxmlformats.org/drawingml/2006/table">
            <a:tbl>
              <a:tblPr firstRow="1" bandRow="1">
                <a:tableStyleId>{5C22544A-7EE6-4342-B048-85BDC9FD1C3A}</a:tableStyleId>
              </a:tblPr>
              <a:tblGrid>
                <a:gridCol w="5016137">
                  <a:extLst>
                    <a:ext uri="{9D8B030D-6E8A-4147-A177-3AD203B41FA5}">
                      <a16:colId xmlns:a16="http://schemas.microsoft.com/office/drawing/2014/main" val="3828449890"/>
                    </a:ext>
                  </a:extLst>
                </a:gridCol>
                <a:gridCol w="6688184">
                  <a:extLst>
                    <a:ext uri="{9D8B030D-6E8A-4147-A177-3AD203B41FA5}">
                      <a16:colId xmlns:a16="http://schemas.microsoft.com/office/drawing/2014/main" val="1639611950"/>
                    </a:ext>
                  </a:extLst>
                </a:gridCol>
              </a:tblGrid>
              <a:tr h="1475869">
                <a:tc>
                  <a:txBody>
                    <a:bodyPr/>
                    <a:lstStyle/>
                    <a:p>
                      <a:r>
                        <a:rPr lang="fr-FR" sz="2400" dirty="0"/>
                        <a:t>Dispositifs</a:t>
                      </a:r>
                      <a:r>
                        <a:rPr lang="fr-FR" sz="2400" baseline="0" dirty="0"/>
                        <a:t> permettant de recenser le nombre d’élèves non nageurs</a:t>
                      </a:r>
                      <a:endParaRPr lang="fr-FR" sz="2400" dirty="0"/>
                    </a:p>
                  </a:txBody>
                  <a:tcPr/>
                </a:tc>
                <a:tc>
                  <a:txBody>
                    <a:bodyPr/>
                    <a:lstStyle/>
                    <a:p>
                      <a:r>
                        <a:rPr lang="fr-FR" sz="2400" dirty="0"/>
                        <a:t>Dispositifs permettant</a:t>
                      </a:r>
                      <a:r>
                        <a:rPr lang="fr-FR" sz="2400" baseline="0" dirty="0"/>
                        <a:t> de valider l’ASSN pour tous les élèves (effectif, nombre de créneaux, horaires, encadrement…)</a:t>
                      </a:r>
                      <a:endParaRPr lang="fr-FR" sz="2400" dirty="0"/>
                    </a:p>
                  </a:txBody>
                  <a:tcPr/>
                </a:tc>
                <a:extLst>
                  <a:ext uri="{0D108BD9-81ED-4DB2-BD59-A6C34878D82A}">
                    <a16:rowId xmlns:a16="http://schemas.microsoft.com/office/drawing/2014/main" val="1588791854"/>
                  </a:ext>
                </a:extLst>
              </a:tr>
              <a:tr h="3451491">
                <a:tc>
                  <a:txBody>
                    <a:bodyPr/>
                    <a:lstStyle/>
                    <a:p>
                      <a:endParaRPr lang="fr-FR" dirty="0"/>
                    </a:p>
                  </a:txBody>
                  <a:tcPr/>
                </a:tc>
                <a:tc>
                  <a:txBody>
                    <a:bodyPr/>
                    <a:lstStyle/>
                    <a:p>
                      <a:endParaRPr lang="fr-FR" dirty="0"/>
                    </a:p>
                  </a:txBody>
                  <a:tcPr/>
                </a:tc>
                <a:extLst>
                  <a:ext uri="{0D108BD9-81ED-4DB2-BD59-A6C34878D82A}">
                    <a16:rowId xmlns:a16="http://schemas.microsoft.com/office/drawing/2014/main" val="2580525001"/>
                  </a:ext>
                </a:extLst>
              </a:tr>
            </a:tbl>
          </a:graphicData>
        </a:graphic>
      </p:graphicFrame>
      <p:sp>
        <p:nvSpPr>
          <p:cNvPr id="5" name="Rectangle 4">
            <a:extLst>
              <a:ext uri="{FF2B5EF4-FFF2-40B4-BE49-F238E27FC236}">
                <a16:creationId xmlns:a16="http://schemas.microsoft.com/office/drawing/2014/main" id="{12FAB957-0A4F-43EB-81B3-784391FD897D}"/>
              </a:ext>
            </a:extLst>
          </p:cNvPr>
          <p:cNvSpPr/>
          <p:nvPr/>
        </p:nvSpPr>
        <p:spPr>
          <a:xfrm>
            <a:off x="8614742" y="730189"/>
            <a:ext cx="3337773" cy="369332"/>
          </a:xfrm>
          <a:prstGeom prst="rect">
            <a:avLst/>
          </a:prstGeom>
        </p:spPr>
        <p:txBody>
          <a:bodyPr wrap="none">
            <a:spAutoFit/>
          </a:bodyPr>
          <a:lstStyle/>
          <a:p>
            <a:r>
              <a:rPr lang="fr-FR" b="1" i="1" dirty="0">
                <a:solidFill>
                  <a:srgbClr val="FF0000"/>
                </a:solidFill>
              </a:rPr>
              <a:t>A renseigner pour le 20 juin 2020</a:t>
            </a:r>
          </a:p>
        </p:txBody>
      </p:sp>
    </p:spTree>
    <p:extLst>
      <p:ext uri="{BB962C8B-B14F-4D97-AF65-F5344CB8AC3E}">
        <p14:creationId xmlns:p14="http://schemas.microsoft.com/office/powerpoint/2010/main" val="73475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41C78F45-CD45-47BB-8EC6-0CD0C8C21738}"/>
              </a:ext>
            </a:extLst>
          </p:cNvPr>
          <p:cNvSpPr txBox="1"/>
          <p:nvPr/>
        </p:nvSpPr>
        <p:spPr>
          <a:xfrm>
            <a:off x="3625825" y="522759"/>
            <a:ext cx="8422013" cy="1077218"/>
          </a:xfrm>
          <a:prstGeom prst="rect">
            <a:avLst/>
          </a:prstGeom>
          <a:noFill/>
        </p:spPr>
        <p:txBody>
          <a:bodyPr wrap="square" rtlCol="0">
            <a:spAutoFit/>
          </a:bodyPr>
          <a:lstStyle/>
          <a:p>
            <a:r>
              <a:rPr lang="fr-FR" b="1" dirty="0"/>
              <a:t>3.7 L’EPS DANS LA DYNAMIQUE DE L’ÉTABLISSEMENT</a:t>
            </a:r>
          </a:p>
          <a:p>
            <a:r>
              <a:rPr lang="fr-FR" b="1" i="1" dirty="0">
                <a:solidFill>
                  <a:srgbClr val="FF0000"/>
                </a:solidFill>
              </a:rPr>
              <a:t>                                                                                                 A renseigner pour le 20 juin 2020</a:t>
            </a:r>
          </a:p>
          <a:p>
            <a:endParaRPr lang="fr-FR" sz="2800" b="1" dirty="0"/>
          </a:p>
        </p:txBody>
      </p:sp>
      <p:graphicFrame>
        <p:nvGraphicFramePr>
          <p:cNvPr id="6" name="Tableau 6">
            <a:extLst>
              <a:ext uri="{FF2B5EF4-FFF2-40B4-BE49-F238E27FC236}">
                <a16:creationId xmlns:a16="http://schemas.microsoft.com/office/drawing/2014/main" id="{486CCEE5-642A-45A8-8776-0D870E067D80}"/>
              </a:ext>
            </a:extLst>
          </p:cNvPr>
          <p:cNvGraphicFramePr>
            <a:graphicFrameLocks noGrp="1"/>
          </p:cNvGraphicFramePr>
          <p:nvPr>
            <p:extLst>
              <p:ext uri="{D42A27DB-BD31-4B8C-83A1-F6EECF244321}">
                <p14:modId xmlns:p14="http://schemas.microsoft.com/office/powerpoint/2010/main" val="778945214"/>
              </p:ext>
            </p:extLst>
          </p:nvPr>
        </p:nvGraphicFramePr>
        <p:xfrm>
          <a:off x="304800" y="1651801"/>
          <a:ext cx="11887200" cy="4809558"/>
        </p:xfrm>
        <a:graphic>
          <a:graphicData uri="http://schemas.openxmlformats.org/drawingml/2006/table">
            <a:tbl>
              <a:tblPr firstRow="1" bandRow="1">
                <a:tableStyleId>{5C22544A-7EE6-4342-B048-85BDC9FD1C3A}</a:tableStyleId>
              </a:tblPr>
              <a:tblGrid>
                <a:gridCol w="5756366">
                  <a:extLst>
                    <a:ext uri="{9D8B030D-6E8A-4147-A177-3AD203B41FA5}">
                      <a16:colId xmlns:a16="http://schemas.microsoft.com/office/drawing/2014/main" val="569131948"/>
                    </a:ext>
                  </a:extLst>
                </a:gridCol>
                <a:gridCol w="1658983">
                  <a:extLst>
                    <a:ext uri="{9D8B030D-6E8A-4147-A177-3AD203B41FA5}">
                      <a16:colId xmlns:a16="http://schemas.microsoft.com/office/drawing/2014/main" val="1320450983"/>
                    </a:ext>
                  </a:extLst>
                </a:gridCol>
                <a:gridCol w="1773770">
                  <a:extLst>
                    <a:ext uri="{9D8B030D-6E8A-4147-A177-3AD203B41FA5}">
                      <a16:colId xmlns:a16="http://schemas.microsoft.com/office/drawing/2014/main" val="1960568895"/>
                    </a:ext>
                  </a:extLst>
                </a:gridCol>
                <a:gridCol w="904947">
                  <a:extLst>
                    <a:ext uri="{9D8B030D-6E8A-4147-A177-3AD203B41FA5}">
                      <a16:colId xmlns:a16="http://schemas.microsoft.com/office/drawing/2014/main" val="3241912839"/>
                    </a:ext>
                  </a:extLst>
                </a:gridCol>
                <a:gridCol w="1793134">
                  <a:extLst>
                    <a:ext uri="{9D8B030D-6E8A-4147-A177-3AD203B41FA5}">
                      <a16:colId xmlns:a16="http://schemas.microsoft.com/office/drawing/2014/main" val="390759685"/>
                    </a:ext>
                  </a:extLst>
                </a:gridCol>
              </a:tblGrid>
              <a:tr h="1664103">
                <a:tc>
                  <a:txBody>
                    <a:bodyPr/>
                    <a:lstStyle/>
                    <a:p>
                      <a:r>
                        <a:rPr lang="fr-FR" sz="1800" b="1" dirty="0"/>
                        <a:t>ACTIONS PARTICULIERES</a:t>
                      </a:r>
                      <a:r>
                        <a:rPr lang="fr-FR" sz="1800" b="1" baseline="0" dirty="0"/>
                        <a:t> : m</a:t>
                      </a:r>
                      <a:r>
                        <a:rPr lang="fr-FR" dirty="0"/>
                        <a:t>anifestations, spectacles, évènements, partenariats culturels, cross, accueil des secondes, sorties, séjours…</a:t>
                      </a:r>
                    </a:p>
                  </a:txBody>
                  <a:tcPr/>
                </a:tc>
                <a:tc>
                  <a:txBody>
                    <a:bodyPr/>
                    <a:lstStyle/>
                    <a:p>
                      <a:pPr algn="l"/>
                      <a:r>
                        <a:rPr lang="fr-FR" dirty="0"/>
                        <a:t>Disciplinaires</a:t>
                      </a:r>
                    </a:p>
                  </a:txBody>
                  <a:tcPr/>
                </a:tc>
                <a:tc>
                  <a:txBody>
                    <a:bodyPr/>
                    <a:lstStyle/>
                    <a:p>
                      <a:pPr algn="l"/>
                      <a:r>
                        <a:rPr lang="fr-FR" dirty="0"/>
                        <a:t>Intégrés à l’établissement</a:t>
                      </a:r>
                    </a:p>
                  </a:txBody>
                  <a:tcPr/>
                </a:tc>
                <a:tc>
                  <a:txBody>
                    <a:bodyPr/>
                    <a:lstStyle/>
                    <a:p>
                      <a:pPr algn="l"/>
                      <a:r>
                        <a:rPr lang="fr-FR" dirty="0"/>
                        <a:t>Liés à l’AS</a:t>
                      </a:r>
                    </a:p>
                  </a:txBody>
                  <a:tcPr/>
                </a:tc>
                <a:tc>
                  <a:txBody>
                    <a:bodyPr/>
                    <a:lstStyle/>
                    <a:p>
                      <a:pPr algn="l"/>
                      <a:r>
                        <a:rPr lang="fr-FR" dirty="0"/>
                        <a:t>Lien avec les parcours éducatifs (Santé, artistique et culturel,  avenir, citoyen)</a:t>
                      </a:r>
                    </a:p>
                  </a:txBody>
                  <a:tcPr/>
                </a:tc>
                <a:extLst>
                  <a:ext uri="{0D108BD9-81ED-4DB2-BD59-A6C34878D82A}">
                    <a16:rowId xmlns:a16="http://schemas.microsoft.com/office/drawing/2014/main" val="3478019241"/>
                  </a:ext>
                </a:extLst>
              </a:tr>
              <a:tr h="512033">
                <a:tc>
                  <a:txBody>
                    <a:bodyPr/>
                    <a:lstStyle/>
                    <a:p>
                      <a:r>
                        <a:rPr lang="fr-FR" sz="1600" dirty="0"/>
                        <a:t>EX: CROSS</a:t>
                      </a:r>
                    </a:p>
                  </a:txBody>
                  <a:tcPr/>
                </a:tc>
                <a:tc>
                  <a:txBody>
                    <a:bodyPr/>
                    <a:lstStyle/>
                    <a:p>
                      <a:pPr algn="ctr"/>
                      <a:r>
                        <a:rPr lang="fr-FR" sz="1600" dirty="0"/>
                        <a:t>x</a:t>
                      </a:r>
                    </a:p>
                  </a:txBody>
                  <a:tcPr/>
                </a:tc>
                <a:tc>
                  <a:txBody>
                    <a:bodyPr/>
                    <a:lstStyle/>
                    <a:p>
                      <a:pPr algn="ctr"/>
                      <a:r>
                        <a:rPr lang="fr-FR" sz="1600" dirty="0"/>
                        <a:t>X</a:t>
                      </a:r>
                    </a:p>
                  </a:txBody>
                  <a:tcPr/>
                </a:tc>
                <a:tc>
                  <a:txBody>
                    <a:bodyPr/>
                    <a:lstStyle/>
                    <a:p>
                      <a:pPr algn="ctr"/>
                      <a:r>
                        <a:rPr lang="fr-FR" sz="1600" dirty="0"/>
                        <a:t>x</a:t>
                      </a:r>
                    </a:p>
                  </a:txBody>
                  <a:tcPr/>
                </a:tc>
                <a:tc>
                  <a:txBody>
                    <a:bodyPr/>
                    <a:lstStyle/>
                    <a:p>
                      <a:pPr algn="ctr"/>
                      <a:r>
                        <a:rPr lang="fr-FR" sz="1600" dirty="0"/>
                        <a:t>PS  PC</a:t>
                      </a:r>
                    </a:p>
                  </a:txBody>
                  <a:tcPr/>
                </a:tc>
                <a:extLst>
                  <a:ext uri="{0D108BD9-81ED-4DB2-BD59-A6C34878D82A}">
                    <a16:rowId xmlns:a16="http://schemas.microsoft.com/office/drawing/2014/main" val="229748504"/>
                  </a:ext>
                </a:extLst>
              </a:tr>
              <a:tr h="512033">
                <a:tc>
                  <a:txBody>
                    <a:bodyPr/>
                    <a:lstStyle/>
                    <a:p>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extLst>
                  <a:ext uri="{0D108BD9-81ED-4DB2-BD59-A6C34878D82A}">
                    <a16:rowId xmlns:a16="http://schemas.microsoft.com/office/drawing/2014/main" val="4173651320"/>
                  </a:ext>
                </a:extLst>
              </a:tr>
              <a:tr h="512033">
                <a:tc>
                  <a:txBody>
                    <a:bodyPr/>
                    <a:lstStyle/>
                    <a:p>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extLst>
                  <a:ext uri="{0D108BD9-81ED-4DB2-BD59-A6C34878D82A}">
                    <a16:rowId xmlns:a16="http://schemas.microsoft.com/office/drawing/2014/main" val="715779043"/>
                  </a:ext>
                </a:extLst>
              </a:tr>
              <a:tr h="512033">
                <a:tc>
                  <a:txBody>
                    <a:bodyPr/>
                    <a:lstStyle/>
                    <a:p>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extLst>
                  <a:ext uri="{0D108BD9-81ED-4DB2-BD59-A6C34878D82A}">
                    <a16:rowId xmlns:a16="http://schemas.microsoft.com/office/drawing/2014/main" val="3030656307"/>
                  </a:ext>
                </a:extLst>
              </a:tr>
              <a:tr h="512033">
                <a:tc>
                  <a:txBody>
                    <a:bodyPr/>
                    <a:lstStyle/>
                    <a:p>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extLst>
                  <a:ext uri="{0D108BD9-81ED-4DB2-BD59-A6C34878D82A}">
                    <a16:rowId xmlns:a16="http://schemas.microsoft.com/office/drawing/2014/main" val="3770140309"/>
                  </a:ext>
                </a:extLst>
              </a:tr>
              <a:tr h="512033">
                <a:tc>
                  <a:txBody>
                    <a:bodyPr/>
                    <a:lstStyle/>
                    <a:p>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tc>
                  <a:txBody>
                    <a:bodyPr/>
                    <a:lstStyle/>
                    <a:p>
                      <a:pPr algn="ctr"/>
                      <a:endParaRPr lang="fr-FR" sz="1000" dirty="0"/>
                    </a:p>
                  </a:txBody>
                  <a:tcPr/>
                </a:tc>
                <a:extLst>
                  <a:ext uri="{0D108BD9-81ED-4DB2-BD59-A6C34878D82A}">
                    <a16:rowId xmlns:a16="http://schemas.microsoft.com/office/drawing/2014/main" val="1406512350"/>
                  </a:ext>
                </a:extLst>
              </a:tr>
            </a:tbl>
          </a:graphicData>
        </a:graphic>
      </p:graphicFrame>
      <p:sp>
        <p:nvSpPr>
          <p:cNvPr id="2" name="Espace réservé du pied de page 1">
            <a:extLst>
              <a:ext uri="{FF2B5EF4-FFF2-40B4-BE49-F238E27FC236}">
                <a16:creationId xmlns:a16="http://schemas.microsoft.com/office/drawing/2014/main" id="{619750BE-B814-465D-9677-005E4E3401DE}"/>
              </a:ext>
            </a:extLst>
          </p:cNvPr>
          <p:cNvSpPr>
            <a:spLocks noGrp="1"/>
          </p:cNvSpPr>
          <p:nvPr>
            <p:ph type="ftr" sz="quarter" idx="11"/>
          </p:nvPr>
        </p:nvSpPr>
        <p:spPr/>
        <p:txBody>
          <a:bodyPr/>
          <a:lstStyle/>
          <a:p>
            <a:r>
              <a:rPr lang="fr-FR"/>
              <a:t>Inspection Pédagogique Régionale d'EPS -  Académie de Dijon</a:t>
            </a:r>
          </a:p>
        </p:txBody>
      </p:sp>
      <p:pic>
        <p:nvPicPr>
          <p:cNvPr id="7" name="Image 6">
            <a:extLst>
              <a:ext uri="{FF2B5EF4-FFF2-40B4-BE49-F238E27FC236}">
                <a16:creationId xmlns:a16="http://schemas.microsoft.com/office/drawing/2014/main" id="{D27039FD-6535-47C3-BC00-A1AAD61325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Tree>
    <p:extLst>
      <p:ext uri="{BB962C8B-B14F-4D97-AF65-F5344CB8AC3E}">
        <p14:creationId xmlns:p14="http://schemas.microsoft.com/office/powerpoint/2010/main" val="869376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97C9F04-5194-4EBA-B33C-C78586025D0A}"/>
              </a:ext>
            </a:extLst>
          </p:cNvPr>
          <p:cNvSpPr txBox="1"/>
          <p:nvPr/>
        </p:nvSpPr>
        <p:spPr>
          <a:xfrm>
            <a:off x="2946400" y="1427716"/>
            <a:ext cx="7302500" cy="646331"/>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1. </a:t>
            </a:r>
            <a:r>
              <a:rPr kumimoji="0" lang="fr-FR" sz="1800" b="1" i="0" u="none" strike="noStrike" kern="1200" cap="none" spc="0" normalizeH="0" baseline="0" noProof="0" dirty="0">
                <a:ln>
                  <a:noFill/>
                </a:ln>
                <a:solidFill>
                  <a:prstClr val="black"/>
                </a:solidFill>
                <a:effectLst/>
                <a:uLnTx/>
                <a:uFillTx/>
                <a:latin typeface="Calibri"/>
                <a:ea typeface="+mn-ea"/>
                <a:cs typeface="+mn-cs"/>
              </a:rPr>
              <a:t>Etablir un diagnostic : </a:t>
            </a:r>
            <a:r>
              <a:rPr kumimoji="0" lang="fr-FR" sz="1800" b="0" i="0" u="none" strike="noStrike" kern="1200" cap="none" spc="0" normalizeH="0" baseline="0" noProof="0" dirty="0">
                <a:ln>
                  <a:noFill/>
                </a:ln>
                <a:solidFill>
                  <a:prstClr val="black"/>
                </a:solidFill>
                <a:effectLst/>
                <a:uLnTx/>
                <a:uFillTx/>
                <a:latin typeface="Calibri"/>
                <a:ea typeface="+mn-ea"/>
                <a:cs typeface="+mn-cs"/>
              </a:rPr>
              <a:t>description du contexte et analyse des besoins de formation des élèves</a:t>
            </a:r>
          </a:p>
        </p:txBody>
      </p:sp>
      <p:sp>
        <p:nvSpPr>
          <p:cNvPr id="3" name="Espace réservé du pied de page 2">
            <a:extLst>
              <a:ext uri="{FF2B5EF4-FFF2-40B4-BE49-F238E27FC236}">
                <a16:creationId xmlns:a16="http://schemas.microsoft.com/office/drawing/2014/main" id="{661BB918-A7C3-4E4F-8037-FEEB2DDCB72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4" name="Image 3">
            <a:extLst>
              <a:ext uri="{FF2B5EF4-FFF2-40B4-BE49-F238E27FC236}">
                <a16:creationId xmlns:a16="http://schemas.microsoft.com/office/drawing/2014/main" id="{B2C2A4BA-4293-46E6-B6C7-95442D7904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28" y="0"/>
            <a:ext cx="1273040" cy="1467233"/>
          </a:xfrm>
          <a:prstGeom prst="rect">
            <a:avLst/>
          </a:prstGeom>
        </p:spPr>
      </p:pic>
      <p:sp>
        <p:nvSpPr>
          <p:cNvPr id="5" name="Rectangle 4">
            <a:extLst>
              <a:ext uri="{FF2B5EF4-FFF2-40B4-BE49-F238E27FC236}">
                <a16:creationId xmlns:a16="http://schemas.microsoft.com/office/drawing/2014/main" id="{E882C2C7-AA0E-4458-8977-BAC3738356B9}"/>
              </a:ext>
            </a:extLst>
          </p:cNvPr>
          <p:cNvSpPr/>
          <p:nvPr/>
        </p:nvSpPr>
        <p:spPr>
          <a:xfrm>
            <a:off x="2946400" y="502783"/>
            <a:ext cx="775997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noProof="0" dirty="0">
                <a:ln>
                  <a:noFill/>
                </a:ln>
                <a:solidFill>
                  <a:prstClr val="black"/>
                </a:solidFill>
                <a:effectLst/>
                <a:uLnTx/>
                <a:uFillTx/>
                <a:latin typeface="Calibri"/>
                <a:ea typeface="+mn-ea"/>
                <a:cs typeface="+mn-cs"/>
              </a:rPr>
              <a:t>LES 4 ÉTAPES D’ÉLABORATION DU PROJET PÉDAGOGIQUE D’EPS</a:t>
            </a:r>
          </a:p>
        </p:txBody>
      </p:sp>
      <p:sp>
        <p:nvSpPr>
          <p:cNvPr id="6" name="ZoneTexte 5">
            <a:extLst>
              <a:ext uri="{FF2B5EF4-FFF2-40B4-BE49-F238E27FC236}">
                <a16:creationId xmlns:a16="http://schemas.microsoft.com/office/drawing/2014/main" id="{A204D58E-42CB-49DF-B538-2A651B48DA81}"/>
              </a:ext>
            </a:extLst>
          </p:cNvPr>
          <p:cNvSpPr txBox="1"/>
          <p:nvPr/>
        </p:nvSpPr>
        <p:spPr>
          <a:xfrm>
            <a:off x="2946400" y="2427562"/>
            <a:ext cx="7239000" cy="369332"/>
          </a:xfrm>
          <a:prstGeom prst="rect">
            <a:avLst/>
          </a:prstGeom>
          <a:solidFill>
            <a:schemeClr val="accent5">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2. </a:t>
            </a:r>
            <a:r>
              <a:rPr kumimoji="0" lang="fr-FR" sz="1800" b="1" i="0" u="none" strike="noStrike" kern="1200" cap="none" spc="0" normalizeH="0" baseline="0" noProof="0" dirty="0">
                <a:ln>
                  <a:noFill/>
                </a:ln>
                <a:solidFill>
                  <a:prstClr val="black"/>
                </a:solidFill>
                <a:effectLst/>
                <a:uLnTx/>
                <a:uFillTx/>
                <a:latin typeface="Calibri"/>
                <a:ea typeface="+mn-ea"/>
                <a:cs typeface="+mn-cs"/>
              </a:rPr>
              <a:t>Définir des objectifs </a:t>
            </a:r>
            <a:r>
              <a:rPr kumimoji="0" lang="fr-FR" sz="1800" b="0" i="0" u="none" strike="noStrike" kern="1200" cap="none" spc="0" normalizeH="0" baseline="0" noProof="0" dirty="0">
                <a:ln>
                  <a:noFill/>
                </a:ln>
                <a:solidFill>
                  <a:prstClr val="black"/>
                </a:solidFill>
                <a:effectLst/>
                <a:uLnTx/>
                <a:uFillTx/>
                <a:latin typeface="Calibri"/>
                <a:ea typeface="+mn-ea"/>
                <a:cs typeface="+mn-cs"/>
              </a:rPr>
              <a:t>en relation avec le projet d’établissement</a:t>
            </a:r>
          </a:p>
        </p:txBody>
      </p:sp>
      <p:sp>
        <p:nvSpPr>
          <p:cNvPr id="7" name="ZoneTexte 6">
            <a:extLst>
              <a:ext uri="{FF2B5EF4-FFF2-40B4-BE49-F238E27FC236}">
                <a16:creationId xmlns:a16="http://schemas.microsoft.com/office/drawing/2014/main" id="{AED2C40B-1360-4BAF-9ADF-408E1B46DCB7}"/>
              </a:ext>
            </a:extLst>
          </p:cNvPr>
          <p:cNvSpPr txBox="1"/>
          <p:nvPr/>
        </p:nvSpPr>
        <p:spPr>
          <a:xfrm>
            <a:off x="2946400" y="3293473"/>
            <a:ext cx="7239000" cy="646331"/>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3. </a:t>
            </a:r>
            <a:r>
              <a:rPr kumimoji="0" lang="fr-FR" sz="1800" b="1" i="0" u="none" strike="noStrike" kern="1200" cap="none" spc="0" normalizeH="0" baseline="0" noProof="0" dirty="0">
                <a:ln>
                  <a:noFill/>
                </a:ln>
                <a:solidFill>
                  <a:prstClr val="black"/>
                </a:solidFill>
                <a:effectLst/>
                <a:uLnTx/>
                <a:uFillTx/>
                <a:latin typeface="Calibri"/>
                <a:ea typeface="+mn-ea"/>
                <a:cs typeface="+mn-cs"/>
              </a:rPr>
              <a:t>Formuler un plan d’action </a:t>
            </a:r>
            <a:r>
              <a:rPr kumimoji="0" lang="fr-FR" sz="1800" b="0" i="0" u="none" strike="noStrike" kern="1200" cap="none" spc="0" normalizeH="0" baseline="0" noProof="0" dirty="0">
                <a:ln>
                  <a:noFill/>
                </a:ln>
                <a:solidFill>
                  <a:prstClr val="black"/>
                </a:solidFill>
                <a:effectLst/>
                <a:uLnTx/>
                <a:uFillTx/>
                <a:latin typeface="Calibri"/>
                <a:ea typeface="+mn-ea"/>
                <a:cs typeface="+mn-cs"/>
              </a:rPr>
              <a:t>en précisant ce qui sera mis en œuvre pour atteindre les objectifs</a:t>
            </a:r>
          </a:p>
        </p:txBody>
      </p:sp>
      <p:sp>
        <p:nvSpPr>
          <p:cNvPr id="8" name="ZoneTexte 7">
            <a:extLst>
              <a:ext uri="{FF2B5EF4-FFF2-40B4-BE49-F238E27FC236}">
                <a16:creationId xmlns:a16="http://schemas.microsoft.com/office/drawing/2014/main" id="{47C1D557-5388-4802-B840-DFAFF555EAAE}"/>
              </a:ext>
            </a:extLst>
          </p:cNvPr>
          <p:cNvSpPr txBox="1"/>
          <p:nvPr/>
        </p:nvSpPr>
        <p:spPr>
          <a:xfrm>
            <a:off x="2946057" y="4436383"/>
            <a:ext cx="7239000" cy="646331"/>
          </a:xfrm>
          <a:prstGeom prst="rect">
            <a:avLst/>
          </a:prstGeom>
          <a:solidFill>
            <a:schemeClr val="bg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4. </a:t>
            </a:r>
            <a:r>
              <a:rPr kumimoji="0" lang="fr-FR" sz="1800" b="1" i="0" u="none" strike="noStrike" kern="1200" cap="none" spc="0" normalizeH="0" baseline="0" noProof="0" dirty="0">
                <a:ln>
                  <a:noFill/>
                </a:ln>
                <a:solidFill>
                  <a:prstClr val="black"/>
                </a:solidFill>
                <a:effectLst/>
                <a:uLnTx/>
                <a:uFillTx/>
                <a:latin typeface="Calibri"/>
                <a:ea typeface="+mn-ea"/>
                <a:cs typeface="+mn-cs"/>
              </a:rPr>
              <a:t>Déterminer des indicateurs d’évaluation </a:t>
            </a:r>
            <a:r>
              <a:rPr kumimoji="0" lang="fr-FR" sz="1800" b="0" i="0" u="none" strike="noStrike" kern="1200" cap="none" spc="0" normalizeH="0" baseline="0" noProof="0" dirty="0">
                <a:ln>
                  <a:noFill/>
                </a:ln>
                <a:solidFill>
                  <a:prstClr val="black"/>
                </a:solidFill>
                <a:effectLst/>
                <a:uLnTx/>
                <a:uFillTx/>
                <a:latin typeface="Calibri"/>
                <a:ea typeface="+mn-ea"/>
                <a:cs typeface="+mn-cs"/>
              </a:rPr>
              <a:t>qui doivent permettre de mesurer, à une échéance donnée, l’atteinte ou non des objectifs fixés</a:t>
            </a:r>
          </a:p>
        </p:txBody>
      </p:sp>
    </p:spTree>
    <p:extLst>
      <p:ext uri="{BB962C8B-B14F-4D97-AF65-F5344CB8AC3E}">
        <p14:creationId xmlns:p14="http://schemas.microsoft.com/office/powerpoint/2010/main" val="1802431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BA2E0E9-F8C3-42FA-B4C7-B88C0EEAD436}"/>
              </a:ext>
            </a:extLst>
          </p:cNvPr>
          <p:cNvSpPr txBox="1"/>
          <p:nvPr/>
        </p:nvSpPr>
        <p:spPr>
          <a:xfrm>
            <a:off x="4038600" y="626180"/>
            <a:ext cx="8934450" cy="1231106"/>
          </a:xfrm>
          <a:prstGeom prst="rect">
            <a:avLst/>
          </a:prstGeom>
          <a:noFill/>
        </p:spPr>
        <p:txBody>
          <a:bodyPr wrap="square" rtlCol="0">
            <a:spAutoFit/>
          </a:bodyPr>
          <a:lstStyle/>
          <a:p>
            <a:r>
              <a:rPr lang="fr-FR" b="1" dirty="0"/>
              <a:t>              3.8 LIAISONS INTER-DEGRÉS</a:t>
            </a:r>
          </a:p>
          <a:p>
            <a:r>
              <a:rPr lang="fr-FR" sz="2800" dirty="0"/>
              <a:t>                                                   </a:t>
            </a:r>
            <a:r>
              <a:rPr lang="fr-FR" b="1" i="1" dirty="0">
                <a:solidFill>
                  <a:srgbClr val="FF0000"/>
                </a:solidFill>
              </a:rPr>
              <a:t>A renseigner pour le 20 juin 2020</a:t>
            </a:r>
          </a:p>
          <a:p>
            <a:r>
              <a:rPr lang="fr-FR" sz="2800" b="1" dirty="0">
                <a:solidFill>
                  <a:srgbClr val="FF0000"/>
                </a:solidFill>
              </a:rPr>
              <a:t>  </a:t>
            </a:r>
          </a:p>
        </p:txBody>
      </p:sp>
      <p:graphicFrame>
        <p:nvGraphicFramePr>
          <p:cNvPr id="3" name="Tableau 3">
            <a:extLst>
              <a:ext uri="{FF2B5EF4-FFF2-40B4-BE49-F238E27FC236}">
                <a16:creationId xmlns:a16="http://schemas.microsoft.com/office/drawing/2014/main" id="{17DC1F55-909F-4434-9C52-EE29E344C933}"/>
              </a:ext>
            </a:extLst>
          </p:cNvPr>
          <p:cNvGraphicFramePr>
            <a:graphicFrameLocks noGrp="1"/>
          </p:cNvGraphicFramePr>
          <p:nvPr>
            <p:extLst>
              <p:ext uri="{D42A27DB-BD31-4B8C-83A1-F6EECF244321}">
                <p14:modId xmlns:p14="http://schemas.microsoft.com/office/powerpoint/2010/main" val="211915009"/>
              </p:ext>
            </p:extLst>
          </p:nvPr>
        </p:nvGraphicFramePr>
        <p:xfrm>
          <a:off x="69850" y="2015066"/>
          <a:ext cx="12052300" cy="3738034"/>
        </p:xfrm>
        <a:graphic>
          <a:graphicData uri="http://schemas.openxmlformats.org/drawingml/2006/table">
            <a:tbl>
              <a:tblPr firstRow="1" bandRow="1">
                <a:tableStyleId>{5C22544A-7EE6-4342-B048-85BDC9FD1C3A}</a:tableStyleId>
              </a:tblPr>
              <a:tblGrid>
                <a:gridCol w="2235200">
                  <a:extLst>
                    <a:ext uri="{9D8B030D-6E8A-4147-A177-3AD203B41FA5}">
                      <a16:colId xmlns:a16="http://schemas.microsoft.com/office/drawing/2014/main" val="2685770172"/>
                    </a:ext>
                  </a:extLst>
                </a:gridCol>
                <a:gridCol w="1943100">
                  <a:extLst>
                    <a:ext uri="{9D8B030D-6E8A-4147-A177-3AD203B41FA5}">
                      <a16:colId xmlns:a16="http://schemas.microsoft.com/office/drawing/2014/main" val="2333787548"/>
                    </a:ext>
                  </a:extLst>
                </a:gridCol>
                <a:gridCol w="1371600">
                  <a:extLst>
                    <a:ext uri="{9D8B030D-6E8A-4147-A177-3AD203B41FA5}">
                      <a16:colId xmlns:a16="http://schemas.microsoft.com/office/drawing/2014/main" val="3434817162"/>
                    </a:ext>
                  </a:extLst>
                </a:gridCol>
                <a:gridCol w="1422400">
                  <a:extLst>
                    <a:ext uri="{9D8B030D-6E8A-4147-A177-3AD203B41FA5}">
                      <a16:colId xmlns:a16="http://schemas.microsoft.com/office/drawing/2014/main" val="412983826"/>
                    </a:ext>
                  </a:extLst>
                </a:gridCol>
                <a:gridCol w="2794000">
                  <a:extLst>
                    <a:ext uri="{9D8B030D-6E8A-4147-A177-3AD203B41FA5}">
                      <a16:colId xmlns:a16="http://schemas.microsoft.com/office/drawing/2014/main" val="1505029605"/>
                    </a:ext>
                  </a:extLst>
                </a:gridCol>
                <a:gridCol w="2286000">
                  <a:extLst>
                    <a:ext uri="{9D8B030D-6E8A-4147-A177-3AD203B41FA5}">
                      <a16:colId xmlns:a16="http://schemas.microsoft.com/office/drawing/2014/main" val="1611907651"/>
                    </a:ext>
                  </a:extLst>
                </a:gridCol>
              </a:tblGrid>
              <a:tr h="1425522">
                <a:tc>
                  <a:txBody>
                    <a:bodyPr/>
                    <a:lstStyle/>
                    <a:p>
                      <a:r>
                        <a:rPr lang="fr-FR" dirty="0"/>
                        <a:t>Liens avec les projets</a:t>
                      </a:r>
                    </a:p>
                    <a:p>
                      <a:r>
                        <a:rPr lang="fr-FR" dirty="0"/>
                        <a:t>(établissement, EPS…)</a:t>
                      </a:r>
                    </a:p>
                  </a:txBody>
                  <a:tcPr/>
                </a:tc>
                <a:tc>
                  <a:txBody>
                    <a:bodyPr/>
                    <a:lstStyle/>
                    <a:p>
                      <a:r>
                        <a:rPr lang="fr-FR" b="1" dirty="0"/>
                        <a:t>Objectifs recherchés</a:t>
                      </a:r>
                    </a:p>
                  </a:txBody>
                  <a:tcPr/>
                </a:tc>
                <a:tc>
                  <a:txBody>
                    <a:bodyPr/>
                    <a:lstStyle/>
                    <a:p>
                      <a:r>
                        <a:rPr lang="fr-FR" dirty="0"/>
                        <a:t>Niveaux de liaison concernés</a:t>
                      </a:r>
                    </a:p>
                  </a:txBody>
                  <a:tcPr/>
                </a:tc>
                <a:tc>
                  <a:txBody>
                    <a:bodyPr/>
                    <a:lstStyle/>
                    <a:p>
                      <a:r>
                        <a:rPr lang="fr-FR" dirty="0"/>
                        <a:t>Moments de concertation</a:t>
                      </a:r>
                    </a:p>
                  </a:txBody>
                  <a:tcPr/>
                </a:tc>
                <a:tc>
                  <a:txBody>
                    <a:bodyPr/>
                    <a:lstStyle/>
                    <a:p>
                      <a:r>
                        <a:rPr lang="fr-FR" dirty="0"/>
                        <a:t>Actions concrètes</a:t>
                      </a:r>
                    </a:p>
                  </a:txBody>
                  <a:tcPr/>
                </a:tc>
                <a:tc>
                  <a:txBody>
                    <a:bodyPr/>
                    <a:lstStyle/>
                    <a:p>
                      <a:r>
                        <a:rPr lang="fr-FR" dirty="0"/>
                        <a:t>Suivi du dispositif</a:t>
                      </a:r>
                    </a:p>
                  </a:txBody>
                  <a:tcPr/>
                </a:tc>
                <a:extLst>
                  <a:ext uri="{0D108BD9-81ED-4DB2-BD59-A6C34878D82A}">
                    <a16:rowId xmlns:a16="http://schemas.microsoft.com/office/drawing/2014/main" val="1519340340"/>
                  </a:ext>
                </a:extLst>
              </a:tr>
              <a:tr h="578128">
                <a:tc>
                  <a:txBody>
                    <a:bodyPr/>
                    <a:lstStyle/>
                    <a:p>
                      <a:endParaRPr lang="fr-FR" sz="1000" dirty="0"/>
                    </a:p>
                  </a:txBody>
                  <a:tcPr/>
                </a:tc>
                <a:tc>
                  <a:txBody>
                    <a:bodyPr/>
                    <a:lstStyle/>
                    <a:p>
                      <a:endParaRPr lang="fr-FR" sz="1000" b="1"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4007951967"/>
                  </a:ext>
                </a:extLst>
              </a:tr>
              <a:tr h="578128">
                <a:tc>
                  <a:txBody>
                    <a:bodyPr/>
                    <a:lstStyle/>
                    <a:p>
                      <a:endParaRPr lang="fr-FR" sz="1000" dirty="0"/>
                    </a:p>
                  </a:txBody>
                  <a:tcPr/>
                </a:tc>
                <a:tc>
                  <a:txBody>
                    <a:bodyPr/>
                    <a:lstStyle/>
                    <a:p>
                      <a:endParaRPr lang="fr-FR" sz="1000" b="1"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874920397"/>
                  </a:ext>
                </a:extLst>
              </a:tr>
              <a:tr h="578128">
                <a:tc>
                  <a:txBody>
                    <a:bodyPr/>
                    <a:lstStyle/>
                    <a:p>
                      <a:endParaRPr lang="fr-FR" sz="1000" dirty="0"/>
                    </a:p>
                  </a:txBody>
                  <a:tcPr/>
                </a:tc>
                <a:tc>
                  <a:txBody>
                    <a:bodyPr/>
                    <a:lstStyle/>
                    <a:p>
                      <a:endParaRPr lang="fr-FR" sz="1000" b="1"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810502258"/>
                  </a:ext>
                </a:extLst>
              </a:tr>
              <a:tr h="578128">
                <a:tc>
                  <a:txBody>
                    <a:bodyPr/>
                    <a:lstStyle/>
                    <a:p>
                      <a:endParaRPr lang="fr-FR" sz="1000" dirty="0"/>
                    </a:p>
                  </a:txBody>
                  <a:tcPr/>
                </a:tc>
                <a:tc>
                  <a:txBody>
                    <a:bodyPr/>
                    <a:lstStyle/>
                    <a:p>
                      <a:endParaRPr lang="fr-FR" sz="1000" b="1"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500460808"/>
                  </a:ext>
                </a:extLst>
              </a:tr>
            </a:tbl>
          </a:graphicData>
        </a:graphic>
      </p:graphicFrame>
      <p:sp>
        <p:nvSpPr>
          <p:cNvPr id="4" name="Espace réservé du pied de page 3">
            <a:extLst>
              <a:ext uri="{FF2B5EF4-FFF2-40B4-BE49-F238E27FC236}">
                <a16:creationId xmlns:a16="http://schemas.microsoft.com/office/drawing/2014/main" id="{9604B54A-57DF-49EE-A385-C2540112A451}"/>
              </a:ext>
            </a:extLst>
          </p:cNvPr>
          <p:cNvSpPr>
            <a:spLocks noGrp="1"/>
          </p:cNvSpPr>
          <p:nvPr>
            <p:ph type="ftr" sz="quarter" idx="11"/>
          </p:nvPr>
        </p:nvSpPr>
        <p:spPr/>
        <p:txBody>
          <a:bodyPr/>
          <a:lstStyle/>
          <a:p>
            <a:r>
              <a:rPr lang="fr-FR"/>
              <a:t>Inspection Pédagogique Régionale d'EPS -  Académie de Dijon</a:t>
            </a:r>
          </a:p>
        </p:txBody>
      </p:sp>
      <p:pic>
        <p:nvPicPr>
          <p:cNvPr id="5" name="Image 4">
            <a:extLst>
              <a:ext uri="{FF2B5EF4-FFF2-40B4-BE49-F238E27FC236}">
                <a16:creationId xmlns:a16="http://schemas.microsoft.com/office/drawing/2014/main" id="{A3B94AB7-A2A6-4F9A-8041-2EB9A894ED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Tree>
    <p:extLst>
      <p:ext uri="{BB962C8B-B14F-4D97-AF65-F5344CB8AC3E}">
        <p14:creationId xmlns:p14="http://schemas.microsoft.com/office/powerpoint/2010/main" val="1257827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AEDBB42-6FE4-4C71-BBE1-010398DA063A}"/>
              </a:ext>
            </a:extLst>
          </p:cNvPr>
          <p:cNvSpPr txBox="1"/>
          <p:nvPr/>
        </p:nvSpPr>
        <p:spPr>
          <a:xfrm>
            <a:off x="4368800" y="584200"/>
            <a:ext cx="2491388" cy="369332"/>
          </a:xfrm>
          <a:prstGeom prst="rect">
            <a:avLst/>
          </a:prstGeom>
          <a:noFill/>
        </p:spPr>
        <p:txBody>
          <a:bodyPr wrap="none" rtlCol="0">
            <a:spAutoFit/>
          </a:bodyPr>
          <a:lstStyle/>
          <a:p>
            <a:r>
              <a:rPr lang="fr-FR" b="1" dirty="0"/>
              <a:t>3.9 EPS ET NUMÉRIQUE </a:t>
            </a:r>
          </a:p>
        </p:txBody>
      </p:sp>
      <p:graphicFrame>
        <p:nvGraphicFramePr>
          <p:cNvPr id="3" name="Tableau 3">
            <a:extLst>
              <a:ext uri="{FF2B5EF4-FFF2-40B4-BE49-F238E27FC236}">
                <a16:creationId xmlns:a16="http://schemas.microsoft.com/office/drawing/2014/main" id="{F2CEC18F-B966-4E4B-A11E-0585493DAEBE}"/>
              </a:ext>
            </a:extLst>
          </p:cNvPr>
          <p:cNvGraphicFramePr>
            <a:graphicFrameLocks noGrp="1"/>
          </p:cNvGraphicFramePr>
          <p:nvPr>
            <p:extLst>
              <p:ext uri="{D42A27DB-BD31-4B8C-83A1-F6EECF244321}">
                <p14:modId xmlns:p14="http://schemas.microsoft.com/office/powerpoint/2010/main" val="743025652"/>
              </p:ext>
            </p:extLst>
          </p:nvPr>
        </p:nvGraphicFramePr>
        <p:xfrm>
          <a:off x="340965" y="1845720"/>
          <a:ext cx="11644206" cy="3183481"/>
        </p:xfrm>
        <a:graphic>
          <a:graphicData uri="http://schemas.openxmlformats.org/drawingml/2006/table">
            <a:tbl>
              <a:tblPr firstRow="1" bandRow="1">
                <a:tableStyleId>{5C22544A-7EE6-4342-B048-85BDC9FD1C3A}</a:tableStyleId>
              </a:tblPr>
              <a:tblGrid>
                <a:gridCol w="1697077">
                  <a:extLst>
                    <a:ext uri="{9D8B030D-6E8A-4147-A177-3AD203B41FA5}">
                      <a16:colId xmlns:a16="http://schemas.microsoft.com/office/drawing/2014/main" val="288340839"/>
                    </a:ext>
                  </a:extLst>
                </a:gridCol>
                <a:gridCol w="1848224">
                  <a:extLst>
                    <a:ext uri="{9D8B030D-6E8A-4147-A177-3AD203B41FA5}">
                      <a16:colId xmlns:a16="http://schemas.microsoft.com/office/drawing/2014/main" val="3804339656"/>
                    </a:ext>
                  </a:extLst>
                </a:gridCol>
                <a:gridCol w="1391565">
                  <a:extLst>
                    <a:ext uri="{9D8B030D-6E8A-4147-A177-3AD203B41FA5}">
                      <a16:colId xmlns:a16="http://schemas.microsoft.com/office/drawing/2014/main" val="1183432728"/>
                    </a:ext>
                  </a:extLst>
                </a:gridCol>
                <a:gridCol w="1447227">
                  <a:extLst>
                    <a:ext uri="{9D8B030D-6E8A-4147-A177-3AD203B41FA5}">
                      <a16:colId xmlns:a16="http://schemas.microsoft.com/office/drawing/2014/main" val="1721109622"/>
                    </a:ext>
                  </a:extLst>
                </a:gridCol>
                <a:gridCol w="2727467">
                  <a:extLst>
                    <a:ext uri="{9D8B030D-6E8A-4147-A177-3AD203B41FA5}">
                      <a16:colId xmlns:a16="http://schemas.microsoft.com/office/drawing/2014/main" val="766385641"/>
                    </a:ext>
                  </a:extLst>
                </a:gridCol>
                <a:gridCol w="2532646">
                  <a:extLst>
                    <a:ext uri="{9D8B030D-6E8A-4147-A177-3AD203B41FA5}">
                      <a16:colId xmlns:a16="http://schemas.microsoft.com/office/drawing/2014/main" val="3500213610"/>
                    </a:ext>
                  </a:extLst>
                </a:gridCol>
              </a:tblGrid>
              <a:tr h="900631">
                <a:tc>
                  <a:txBody>
                    <a:bodyPr/>
                    <a:lstStyle/>
                    <a:p>
                      <a:r>
                        <a:rPr lang="fr-FR" sz="1400" dirty="0">
                          <a:latin typeface="+mn-lt"/>
                        </a:rPr>
                        <a:t>Outils numériques à disposition</a:t>
                      </a:r>
                    </a:p>
                  </a:txBody>
                  <a:tcPr/>
                </a:tc>
                <a:tc>
                  <a:txBody>
                    <a:bodyPr/>
                    <a:lstStyle/>
                    <a:p>
                      <a:r>
                        <a:rPr lang="fr-FR" sz="1400" dirty="0">
                          <a:latin typeface="+mn-lt"/>
                        </a:rPr>
                        <a:t>Objectifs recherchés dans l’usage du numérique</a:t>
                      </a:r>
                    </a:p>
                  </a:txBody>
                  <a:tcPr/>
                </a:tc>
                <a:tc>
                  <a:txBody>
                    <a:bodyPr/>
                    <a:lstStyle/>
                    <a:p>
                      <a:r>
                        <a:rPr lang="fr-FR" sz="1400" dirty="0">
                          <a:latin typeface="+mn-lt"/>
                        </a:rPr>
                        <a:t>Champs d’apprentissages concernés</a:t>
                      </a:r>
                    </a:p>
                  </a:txBody>
                  <a:tcPr/>
                </a:tc>
                <a:tc>
                  <a:txBody>
                    <a:bodyPr/>
                    <a:lstStyle/>
                    <a:p>
                      <a:r>
                        <a:rPr lang="fr-FR" sz="1400" dirty="0">
                          <a:latin typeface="+mn-lt"/>
                        </a:rPr>
                        <a:t>Champs d’apprentissages </a:t>
                      </a:r>
                      <a:r>
                        <a:rPr lang="fr-FR" sz="1400" i="0" dirty="0">
                          <a:latin typeface="+mn-lt"/>
                        </a:rPr>
                        <a:t>privilégiés</a:t>
                      </a:r>
                    </a:p>
                  </a:txBody>
                  <a:tcPr/>
                </a:tc>
                <a:tc>
                  <a:txBody>
                    <a:bodyPr/>
                    <a:lstStyle/>
                    <a:p>
                      <a:r>
                        <a:rPr lang="fr-FR" sz="1400" dirty="0">
                          <a:latin typeface="+mn-lt"/>
                        </a:rPr>
                        <a:t>Archivage des données recueillies </a:t>
                      </a:r>
                    </a:p>
                  </a:txBody>
                  <a:tcPr/>
                </a:tc>
                <a:tc>
                  <a:txBody>
                    <a:bodyPr/>
                    <a:lstStyle/>
                    <a:p>
                      <a:r>
                        <a:rPr lang="fr-FR" sz="1400" dirty="0">
                          <a:latin typeface="+mn-lt"/>
                        </a:rPr>
                        <a:t>Gestion du droit à l’image, de la voix (fiche, autorisation, règlement intérieur…)</a:t>
                      </a:r>
                    </a:p>
                  </a:txBody>
                  <a:tcPr/>
                </a:tc>
                <a:extLst>
                  <a:ext uri="{0D108BD9-81ED-4DB2-BD59-A6C34878D82A}">
                    <a16:rowId xmlns:a16="http://schemas.microsoft.com/office/drawing/2014/main" val="1089915369"/>
                  </a:ext>
                </a:extLst>
              </a:tr>
              <a:tr h="456570">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975892079"/>
                  </a:ext>
                </a:extLst>
              </a:tr>
              <a:tr h="456570">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3044341113"/>
                  </a:ext>
                </a:extLst>
              </a:tr>
              <a:tr h="456570">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1895573660"/>
                  </a:ext>
                </a:extLst>
              </a:tr>
              <a:tr h="456570">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39883439"/>
                  </a:ext>
                </a:extLst>
              </a:tr>
              <a:tr h="456570">
                <a:tc>
                  <a:txBody>
                    <a:bodyPr/>
                    <a:lstStyle/>
                    <a:p>
                      <a:endParaRPr lang="fr-FR" sz="1000"/>
                    </a:p>
                  </a:txBody>
                  <a:tcPr/>
                </a:tc>
                <a:tc>
                  <a:txBody>
                    <a:bodyPr/>
                    <a:lstStyle/>
                    <a:p>
                      <a:endParaRPr lang="fr-FR" sz="1000" dirty="0"/>
                    </a:p>
                  </a:txBody>
                  <a:tcPr/>
                </a:tc>
                <a:tc>
                  <a:txBody>
                    <a:bodyPr/>
                    <a:lstStyle/>
                    <a:p>
                      <a:endParaRPr lang="fr-FR" sz="1000"/>
                    </a:p>
                  </a:txBody>
                  <a:tcPr/>
                </a:tc>
                <a:tc>
                  <a:txBody>
                    <a:bodyPr/>
                    <a:lstStyle/>
                    <a:p>
                      <a:endParaRPr lang="fr-FR" sz="100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3706637030"/>
                  </a:ext>
                </a:extLst>
              </a:tr>
            </a:tbl>
          </a:graphicData>
        </a:graphic>
      </p:graphicFrame>
      <p:sp>
        <p:nvSpPr>
          <p:cNvPr id="5" name="ZoneTexte 4">
            <a:extLst>
              <a:ext uri="{FF2B5EF4-FFF2-40B4-BE49-F238E27FC236}">
                <a16:creationId xmlns:a16="http://schemas.microsoft.com/office/drawing/2014/main" id="{4D09C925-199C-40A9-8D98-876D435BA713}"/>
              </a:ext>
            </a:extLst>
          </p:cNvPr>
          <p:cNvSpPr txBox="1"/>
          <p:nvPr/>
        </p:nvSpPr>
        <p:spPr>
          <a:xfrm>
            <a:off x="1295400" y="5687720"/>
            <a:ext cx="10147300" cy="646331"/>
          </a:xfrm>
          <a:prstGeom prst="rect">
            <a:avLst/>
          </a:prstGeom>
          <a:noFill/>
        </p:spPr>
        <p:txBody>
          <a:bodyPr wrap="square" rtlCol="0">
            <a:spAutoFit/>
          </a:bodyPr>
          <a:lstStyle/>
          <a:p>
            <a:r>
              <a:rPr lang="fr-FR" dirty="0">
                <a:hlinkClick r:id="rId2"/>
              </a:rPr>
              <a:t>https://eduscol.education.fr/internet-responsable/ressources/boite-a-outils.html</a:t>
            </a:r>
            <a:endParaRPr lang="fr-FR" dirty="0"/>
          </a:p>
          <a:p>
            <a:endParaRPr lang="fr-FR" dirty="0"/>
          </a:p>
        </p:txBody>
      </p:sp>
      <p:sp>
        <p:nvSpPr>
          <p:cNvPr id="6" name="ZoneTexte 5">
            <a:extLst>
              <a:ext uri="{FF2B5EF4-FFF2-40B4-BE49-F238E27FC236}">
                <a16:creationId xmlns:a16="http://schemas.microsoft.com/office/drawing/2014/main" id="{E6FA6006-7CCF-45BF-B507-1DE6A07B1FB1}"/>
              </a:ext>
            </a:extLst>
          </p:cNvPr>
          <p:cNvSpPr txBox="1"/>
          <p:nvPr/>
        </p:nvSpPr>
        <p:spPr>
          <a:xfrm>
            <a:off x="1333500" y="5283200"/>
            <a:ext cx="4672498" cy="369332"/>
          </a:xfrm>
          <a:prstGeom prst="rect">
            <a:avLst/>
          </a:prstGeom>
          <a:noFill/>
        </p:spPr>
        <p:txBody>
          <a:bodyPr wrap="none" rtlCol="0">
            <a:spAutoFit/>
          </a:bodyPr>
          <a:lstStyle/>
          <a:p>
            <a:r>
              <a:rPr lang="fr-FR" dirty="0"/>
              <a:t>Document utilisable : droit à l’image et à la voix</a:t>
            </a:r>
          </a:p>
        </p:txBody>
      </p:sp>
      <p:sp>
        <p:nvSpPr>
          <p:cNvPr id="4" name="Espace réservé du pied de page 3">
            <a:extLst>
              <a:ext uri="{FF2B5EF4-FFF2-40B4-BE49-F238E27FC236}">
                <a16:creationId xmlns:a16="http://schemas.microsoft.com/office/drawing/2014/main" id="{DF0DE511-1DF9-4C1A-A11E-4A7F1EAC59AD}"/>
              </a:ext>
            </a:extLst>
          </p:cNvPr>
          <p:cNvSpPr>
            <a:spLocks noGrp="1"/>
          </p:cNvSpPr>
          <p:nvPr>
            <p:ph type="ftr" sz="quarter" idx="11"/>
          </p:nvPr>
        </p:nvSpPr>
        <p:spPr/>
        <p:txBody>
          <a:bodyPr/>
          <a:lstStyle/>
          <a:p>
            <a:r>
              <a:rPr lang="fr-FR"/>
              <a:t>Inspection Pédagogique Régionale d'EPS -  Académie de Dijon</a:t>
            </a:r>
          </a:p>
        </p:txBody>
      </p:sp>
      <p:pic>
        <p:nvPicPr>
          <p:cNvPr id="7" name="Image 6">
            <a:extLst>
              <a:ext uri="{FF2B5EF4-FFF2-40B4-BE49-F238E27FC236}">
                <a16:creationId xmlns:a16="http://schemas.microsoft.com/office/drawing/2014/main" id="{C84F6FD8-FA31-4F3F-92F2-57819601B5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8" name="Rectangle 7">
            <a:extLst>
              <a:ext uri="{FF2B5EF4-FFF2-40B4-BE49-F238E27FC236}">
                <a16:creationId xmlns:a16="http://schemas.microsoft.com/office/drawing/2014/main" id="{0729EABB-73B1-474D-9F0A-1E3975FA6D98}"/>
              </a:ext>
            </a:extLst>
          </p:cNvPr>
          <p:cNvSpPr/>
          <p:nvPr/>
        </p:nvSpPr>
        <p:spPr>
          <a:xfrm>
            <a:off x="7400212" y="1035274"/>
            <a:ext cx="3936590" cy="369332"/>
          </a:xfrm>
          <a:prstGeom prst="rect">
            <a:avLst/>
          </a:prstGeom>
        </p:spPr>
        <p:txBody>
          <a:bodyPr wrap="none">
            <a:spAutoFit/>
          </a:bodyPr>
          <a:lstStyle/>
          <a:p>
            <a:pPr lvl="0">
              <a:defRPr/>
            </a:pPr>
            <a:r>
              <a:rPr lang="fr-FR" b="1" i="1" dirty="0">
                <a:solidFill>
                  <a:srgbClr val="FF0000"/>
                </a:solidFill>
              </a:rPr>
              <a:t>A renseigner pour le 8 novembre 2019  </a:t>
            </a:r>
            <a:endParaRPr lang="fr-FR" b="1" dirty="0">
              <a:solidFill>
                <a:srgbClr val="FF0000"/>
              </a:solidFill>
            </a:endParaRPr>
          </a:p>
        </p:txBody>
      </p:sp>
    </p:spTree>
    <p:extLst>
      <p:ext uri="{BB962C8B-B14F-4D97-AF65-F5344CB8AC3E}">
        <p14:creationId xmlns:p14="http://schemas.microsoft.com/office/powerpoint/2010/main" val="2026433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6" name="Tableau 6">
            <a:extLst>
              <a:ext uri="{FF2B5EF4-FFF2-40B4-BE49-F238E27FC236}">
                <a16:creationId xmlns:a16="http://schemas.microsoft.com/office/drawing/2014/main" id="{14D3A42D-17BE-4ADD-88C3-60B1519A5406}"/>
              </a:ext>
            </a:extLst>
          </p:cNvPr>
          <p:cNvGraphicFramePr>
            <a:graphicFrameLocks noGrp="1"/>
          </p:cNvGraphicFramePr>
          <p:nvPr>
            <p:extLst>
              <p:ext uri="{D42A27DB-BD31-4B8C-83A1-F6EECF244321}">
                <p14:modId xmlns:p14="http://schemas.microsoft.com/office/powerpoint/2010/main" val="75125719"/>
              </p:ext>
            </p:extLst>
          </p:nvPr>
        </p:nvGraphicFramePr>
        <p:xfrm>
          <a:off x="158750" y="1316567"/>
          <a:ext cx="11874500" cy="5020732"/>
        </p:xfrm>
        <a:graphic>
          <a:graphicData uri="http://schemas.openxmlformats.org/drawingml/2006/table">
            <a:tbl>
              <a:tblPr firstRow="1" bandRow="1">
                <a:tableStyleId>{5C22544A-7EE6-4342-B048-85BDC9FD1C3A}</a:tableStyleId>
              </a:tblPr>
              <a:tblGrid>
                <a:gridCol w="2609850">
                  <a:extLst>
                    <a:ext uri="{9D8B030D-6E8A-4147-A177-3AD203B41FA5}">
                      <a16:colId xmlns:a16="http://schemas.microsoft.com/office/drawing/2014/main" val="2202348508"/>
                    </a:ext>
                  </a:extLst>
                </a:gridCol>
                <a:gridCol w="2139950">
                  <a:extLst>
                    <a:ext uri="{9D8B030D-6E8A-4147-A177-3AD203B41FA5}">
                      <a16:colId xmlns:a16="http://schemas.microsoft.com/office/drawing/2014/main" val="2791818654"/>
                    </a:ext>
                  </a:extLst>
                </a:gridCol>
                <a:gridCol w="2374900">
                  <a:extLst>
                    <a:ext uri="{9D8B030D-6E8A-4147-A177-3AD203B41FA5}">
                      <a16:colId xmlns:a16="http://schemas.microsoft.com/office/drawing/2014/main" val="757314137"/>
                    </a:ext>
                  </a:extLst>
                </a:gridCol>
                <a:gridCol w="2374900">
                  <a:extLst>
                    <a:ext uri="{9D8B030D-6E8A-4147-A177-3AD203B41FA5}">
                      <a16:colId xmlns:a16="http://schemas.microsoft.com/office/drawing/2014/main" val="2462176909"/>
                    </a:ext>
                  </a:extLst>
                </a:gridCol>
                <a:gridCol w="2374900">
                  <a:extLst>
                    <a:ext uri="{9D8B030D-6E8A-4147-A177-3AD203B41FA5}">
                      <a16:colId xmlns:a16="http://schemas.microsoft.com/office/drawing/2014/main" val="1593232461"/>
                    </a:ext>
                  </a:extLst>
                </a:gridCol>
              </a:tblGrid>
              <a:tr h="1204441">
                <a:tc rowSpan="2">
                  <a:txBody>
                    <a:bodyPr/>
                    <a:lstStyle/>
                    <a:p>
                      <a:r>
                        <a:rPr lang="fr-FR" dirty="0"/>
                        <a:t>Axes du projet d’EPS au service des parcours PS/PA/PC/PEAC</a:t>
                      </a:r>
                    </a:p>
                  </a:txBody>
                  <a:tcPr/>
                </a:tc>
                <a:tc>
                  <a:txBody>
                    <a:bodyPr/>
                    <a:lstStyle/>
                    <a:p>
                      <a:pPr algn="ctr"/>
                      <a:r>
                        <a:rPr lang="fr-FR" dirty="0"/>
                        <a:t>Parcours sante (PS)</a:t>
                      </a:r>
                    </a:p>
                  </a:txBody>
                  <a:tcPr/>
                </a:tc>
                <a:tc>
                  <a:txBody>
                    <a:bodyPr/>
                    <a:lstStyle/>
                    <a:p>
                      <a:pPr algn="ctr"/>
                      <a:r>
                        <a:rPr lang="fr-FR" dirty="0"/>
                        <a:t>Parcours avenir (PA)</a:t>
                      </a:r>
                    </a:p>
                  </a:txBody>
                  <a:tcPr/>
                </a:tc>
                <a:tc>
                  <a:txBody>
                    <a:bodyPr/>
                    <a:lstStyle/>
                    <a:p>
                      <a:pPr algn="ctr"/>
                      <a:r>
                        <a:rPr lang="fr-FR" dirty="0"/>
                        <a:t>Parcours citoyen (PC)</a:t>
                      </a:r>
                    </a:p>
                  </a:txBody>
                  <a:tcPr/>
                </a:tc>
                <a:tc>
                  <a:txBody>
                    <a:bodyPr/>
                    <a:lstStyle/>
                    <a:p>
                      <a:pPr algn="ctr"/>
                      <a:r>
                        <a:rPr lang="fr-FR" dirty="0"/>
                        <a:t>Parcours éducatif artistique et culturel (PEAC)</a:t>
                      </a:r>
                    </a:p>
                  </a:txBody>
                  <a:tcPr/>
                </a:tc>
                <a:extLst>
                  <a:ext uri="{0D108BD9-81ED-4DB2-BD59-A6C34878D82A}">
                    <a16:rowId xmlns:a16="http://schemas.microsoft.com/office/drawing/2014/main" val="4262533148"/>
                  </a:ext>
                </a:extLst>
              </a:tr>
              <a:tr h="925635">
                <a:tc vMerge="1">
                  <a:txBody>
                    <a:bodyPr/>
                    <a:lstStyle/>
                    <a:p>
                      <a:endParaRPr lang="fr-FR" dirty="0"/>
                    </a:p>
                  </a:txBody>
                  <a:tcPr/>
                </a:tc>
                <a:tc gridSpan="4">
                  <a:txBody>
                    <a:bodyPr/>
                    <a:lstStyle/>
                    <a:p>
                      <a:pPr algn="ctr"/>
                      <a:r>
                        <a:rPr lang="fr-FR" sz="2400" dirty="0"/>
                        <a:t>Actions particulières</a:t>
                      </a:r>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701924984"/>
                  </a:ext>
                </a:extLst>
              </a:tr>
              <a:tr h="481776">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a:p>
                  </a:txBody>
                  <a:tcPr/>
                </a:tc>
                <a:tc>
                  <a:txBody>
                    <a:bodyPr/>
                    <a:lstStyle/>
                    <a:p>
                      <a:endParaRPr lang="fr-FR" sz="1000"/>
                    </a:p>
                  </a:txBody>
                  <a:tcPr/>
                </a:tc>
                <a:extLst>
                  <a:ext uri="{0D108BD9-81ED-4DB2-BD59-A6C34878D82A}">
                    <a16:rowId xmlns:a16="http://schemas.microsoft.com/office/drawing/2014/main" val="444881330"/>
                  </a:ext>
                </a:extLst>
              </a:tr>
              <a:tr h="481776">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a:p>
                  </a:txBody>
                  <a:tcPr/>
                </a:tc>
                <a:extLst>
                  <a:ext uri="{0D108BD9-81ED-4DB2-BD59-A6C34878D82A}">
                    <a16:rowId xmlns:a16="http://schemas.microsoft.com/office/drawing/2014/main" val="3282189723"/>
                  </a:ext>
                </a:extLst>
              </a:tr>
              <a:tr h="481776">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3454281844"/>
                  </a:ext>
                </a:extLst>
              </a:tr>
              <a:tr h="481776">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3182563116"/>
                  </a:ext>
                </a:extLst>
              </a:tr>
              <a:tr h="481776">
                <a:tc>
                  <a:txBody>
                    <a:bodyPr/>
                    <a:lstStyle/>
                    <a:p>
                      <a:endParaRPr lang="fr-FR" sz="1000" dirty="0"/>
                    </a:p>
                  </a:txBody>
                  <a:tcPr/>
                </a:tc>
                <a:tc>
                  <a:txBody>
                    <a:bodyPr/>
                    <a:lstStyle/>
                    <a:p>
                      <a:endParaRPr lang="fr-FR" sz="1000" dirty="0"/>
                    </a:p>
                  </a:txBody>
                  <a:tcPr/>
                </a:tc>
                <a:tc>
                  <a:txBody>
                    <a:bodyPr/>
                    <a:lstStyle/>
                    <a:p>
                      <a:endParaRPr lang="fr-FR" sz="100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736970830"/>
                  </a:ext>
                </a:extLst>
              </a:tr>
              <a:tr h="481776">
                <a:tc>
                  <a:txBody>
                    <a:bodyPr/>
                    <a:lstStyle/>
                    <a:p>
                      <a:endParaRPr lang="fr-FR" sz="1000" dirty="0"/>
                    </a:p>
                  </a:txBody>
                  <a:tcPr/>
                </a:tc>
                <a:tc>
                  <a:txBody>
                    <a:bodyPr/>
                    <a:lstStyle/>
                    <a:p>
                      <a:endParaRPr lang="fr-FR" sz="1000" dirty="0"/>
                    </a:p>
                  </a:txBody>
                  <a:tcPr/>
                </a:tc>
                <a:tc>
                  <a:txBody>
                    <a:bodyPr/>
                    <a:lstStyle/>
                    <a:p>
                      <a:endParaRPr lang="fr-FR" sz="100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08176077"/>
                  </a:ext>
                </a:extLst>
              </a:tr>
            </a:tbl>
          </a:graphicData>
        </a:graphic>
      </p:graphicFrame>
      <p:sp>
        <p:nvSpPr>
          <p:cNvPr id="8" name="ZoneTexte 7">
            <a:extLst>
              <a:ext uri="{FF2B5EF4-FFF2-40B4-BE49-F238E27FC236}">
                <a16:creationId xmlns:a16="http://schemas.microsoft.com/office/drawing/2014/main" id="{87859F45-3287-4F81-B360-740622D71144}"/>
              </a:ext>
            </a:extLst>
          </p:cNvPr>
          <p:cNvSpPr txBox="1"/>
          <p:nvPr/>
        </p:nvSpPr>
        <p:spPr>
          <a:xfrm>
            <a:off x="4292600" y="157202"/>
            <a:ext cx="774065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noProof="0" dirty="0">
                <a:ln>
                  <a:noFill/>
                </a:ln>
                <a:solidFill>
                  <a:prstClr val="black"/>
                </a:solidFill>
                <a:effectLst/>
                <a:uLnTx/>
                <a:uFillTx/>
                <a:latin typeface="Calibri"/>
                <a:ea typeface="+mn-ea"/>
                <a:cs typeface="+mn-cs"/>
              </a:rPr>
              <a:t>3.10 CONTRIBUTION AUX PARCOURS ÉDUCATIFS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                                                                                    </a:t>
            </a:r>
            <a:r>
              <a:rPr kumimoji="0" lang="fr-FR" sz="1800" b="1" i="1" u="none" strike="noStrike" kern="1200" cap="none" spc="0" normalizeH="0" baseline="0" noProof="0" dirty="0">
                <a:ln>
                  <a:noFill/>
                </a:ln>
                <a:solidFill>
                  <a:srgbClr val="FF0000"/>
                </a:solidFill>
                <a:effectLst/>
                <a:uLnTx/>
                <a:uFillTx/>
                <a:latin typeface="Calibri"/>
                <a:ea typeface="+mn-ea"/>
                <a:cs typeface="+mn-cs"/>
              </a:rPr>
              <a:t>A renseigner pour le 20 juin 2020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Espace réservé du pied de page 1">
            <a:extLst>
              <a:ext uri="{FF2B5EF4-FFF2-40B4-BE49-F238E27FC236}">
                <a16:creationId xmlns:a16="http://schemas.microsoft.com/office/drawing/2014/main" id="{357E5574-656F-4AC4-A333-C9C06209E09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5" name="Image 4">
            <a:extLst>
              <a:ext uri="{FF2B5EF4-FFF2-40B4-BE49-F238E27FC236}">
                <a16:creationId xmlns:a16="http://schemas.microsoft.com/office/drawing/2014/main" id="{D32B489F-12CF-4255-AF97-FBDA8D26B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5466"/>
            <a:ext cx="1081435" cy="1246400"/>
          </a:xfrm>
          <a:prstGeom prst="rect">
            <a:avLst/>
          </a:prstGeom>
        </p:spPr>
      </p:pic>
    </p:spTree>
    <p:extLst>
      <p:ext uri="{BB962C8B-B14F-4D97-AF65-F5344CB8AC3E}">
        <p14:creationId xmlns:p14="http://schemas.microsoft.com/office/powerpoint/2010/main" val="1547805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AEB878D8-8475-43FB-A54C-3876543B7DE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3" name="ZoneTexte 2">
            <a:extLst>
              <a:ext uri="{FF2B5EF4-FFF2-40B4-BE49-F238E27FC236}">
                <a16:creationId xmlns:a16="http://schemas.microsoft.com/office/drawing/2014/main" id="{4DF1A9D3-1C93-4999-ACD9-FFD628B833D2}"/>
              </a:ext>
            </a:extLst>
          </p:cNvPr>
          <p:cNvSpPr txBox="1"/>
          <p:nvPr/>
        </p:nvSpPr>
        <p:spPr>
          <a:xfrm>
            <a:off x="664657" y="136525"/>
            <a:ext cx="11119104" cy="646331"/>
          </a:xfrm>
          <a:prstGeom prst="rect">
            <a:avLst/>
          </a:prstGeom>
          <a:noFill/>
        </p:spPr>
        <p:txBody>
          <a:bodyPr wrap="square" rtlCol="0">
            <a:spAutoFit/>
          </a:bodyPr>
          <a:lstStyle/>
          <a:p>
            <a:pPr lvl="0" algn="ctr">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  </a:t>
            </a:r>
            <a:r>
              <a:rPr kumimoji="0" lang="fr-FR" b="1" i="0" u="none" strike="noStrike" kern="1200" cap="none" spc="0" normalizeH="0" baseline="0" noProof="0" dirty="0">
                <a:ln>
                  <a:noFill/>
                </a:ln>
                <a:solidFill>
                  <a:prstClr val="black"/>
                </a:solidFill>
                <a:effectLst/>
                <a:uLnTx/>
                <a:uFillTx/>
                <a:latin typeface="Calibri"/>
                <a:ea typeface="+mn-ea"/>
                <a:cs typeface="+mn-cs"/>
              </a:rPr>
              <a:t>ETAPE 3.11 CONTRIBUTIONS DE L’EPS</a:t>
            </a:r>
          </a:p>
          <a:p>
            <a:pPr lvl="0" algn="ctr">
              <a:defRPr/>
            </a:pPr>
            <a:r>
              <a:rPr lang="fr-FR" b="1" dirty="0">
                <a:solidFill>
                  <a:prstClr val="black"/>
                </a:solidFill>
                <a:latin typeface="Calibri"/>
              </a:rPr>
              <a:t>                                                                                                                                                    </a:t>
            </a:r>
            <a:r>
              <a:rPr lang="fr-FR" b="1" i="1" dirty="0">
                <a:solidFill>
                  <a:srgbClr val="FF0000"/>
                </a:solidFill>
              </a:rPr>
              <a:t> A renseigner pour le 20 juin 2020</a:t>
            </a:r>
            <a:r>
              <a:rPr kumimoji="0" lang="fr-FR" b="1" i="0" u="none" strike="noStrike" kern="1200" cap="none" spc="0" normalizeH="0" baseline="0" noProof="0" dirty="0">
                <a:ln>
                  <a:noFill/>
                </a:ln>
                <a:solidFill>
                  <a:prstClr val="black"/>
                </a:solidFill>
                <a:effectLst/>
                <a:uLnTx/>
                <a:uFillTx/>
                <a:latin typeface="Calibri"/>
                <a:ea typeface="+mn-ea"/>
                <a:cs typeface="+mn-cs"/>
              </a:rPr>
              <a:t> </a:t>
            </a:r>
          </a:p>
        </p:txBody>
      </p:sp>
      <p:graphicFrame>
        <p:nvGraphicFramePr>
          <p:cNvPr id="4" name="Tableau 4">
            <a:extLst>
              <a:ext uri="{FF2B5EF4-FFF2-40B4-BE49-F238E27FC236}">
                <a16:creationId xmlns:a16="http://schemas.microsoft.com/office/drawing/2014/main" id="{88DFF35D-77FC-48D7-B9E3-BA350183D7DA}"/>
              </a:ext>
            </a:extLst>
          </p:cNvPr>
          <p:cNvGraphicFramePr>
            <a:graphicFrameLocks noGrp="1"/>
          </p:cNvGraphicFramePr>
          <p:nvPr>
            <p:extLst>
              <p:ext uri="{D42A27DB-BD31-4B8C-83A1-F6EECF244321}">
                <p14:modId xmlns:p14="http://schemas.microsoft.com/office/powerpoint/2010/main" val="2005826526"/>
              </p:ext>
            </p:extLst>
          </p:nvPr>
        </p:nvGraphicFramePr>
        <p:xfrm>
          <a:off x="260033" y="853776"/>
          <a:ext cx="11523728" cy="5502574"/>
        </p:xfrm>
        <a:graphic>
          <a:graphicData uri="http://schemas.openxmlformats.org/drawingml/2006/table">
            <a:tbl>
              <a:tblPr firstRow="1" bandRow="1">
                <a:tableStyleId>{5C22544A-7EE6-4342-B048-85BDC9FD1C3A}</a:tableStyleId>
              </a:tblPr>
              <a:tblGrid>
                <a:gridCol w="2880932">
                  <a:extLst>
                    <a:ext uri="{9D8B030D-6E8A-4147-A177-3AD203B41FA5}">
                      <a16:colId xmlns:a16="http://schemas.microsoft.com/office/drawing/2014/main" val="31605518"/>
                    </a:ext>
                  </a:extLst>
                </a:gridCol>
                <a:gridCol w="2880932">
                  <a:extLst>
                    <a:ext uri="{9D8B030D-6E8A-4147-A177-3AD203B41FA5}">
                      <a16:colId xmlns:a16="http://schemas.microsoft.com/office/drawing/2014/main" val="3094974240"/>
                    </a:ext>
                  </a:extLst>
                </a:gridCol>
                <a:gridCol w="2880932">
                  <a:extLst>
                    <a:ext uri="{9D8B030D-6E8A-4147-A177-3AD203B41FA5}">
                      <a16:colId xmlns:a16="http://schemas.microsoft.com/office/drawing/2014/main" val="562280180"/>
                    </a:ext>
                  </a:extLst>
                </a:gridCol>
                <a:gridCol w="2880932">
                  <a:extLst>
                    <a:ext uri="{9D8B030D-6E8A-4147-A177-3AD203B41FA5}">
                      <a16:colId xmlns:a16="http://schemas.microsoft.com/office/drawing/2014/main" val="3730129046"/>
                    </a:ext>
                  </a:extLst>
                </a:gridCol>
              </a:tblGrid>
              <a:tr h="1016005">
                <a:tc>
                  <a:txBody>
                    <a:bodyPr/>
                    <a:lstStyle/>
                    <a:p>
                      <a:pPr algn="ctr"/>
                      <a:r>
                        <a:rPr lang="fr-FR" sz="2000" dirty="0"/>
                        <a:t>Actions et modalités de mise en œuvre particulières</a:t>
                      </a:r>
                    </a:p>
                  </a:txBody>
                  <a:tcPr/>
                </a:tc>
                <a:tc>
                  <a:txBody>
                    <a:bodyPr/>
                    <a:lstStyle/>
                    <a:p>
                      <a:pPr algn="ctr"/>
                      <a:r>
                        <a:rPr lang="fr-FR" sz="2000" dirty="0"/>
                        <a:t>EPS et AP</a:t>
                      </a:r>
                    </a:p>
                  </a:txBody>
                  <a:tcPr/>
                </a:tc>
                <a:tc>
                  <a:txBody>
                    <a:bodyPr/>
                    <a:lstStyle/>
                    <a:p>
                      <a:pPr algn="ctr"/>
                      <a:r>
                        <a:rPr lang="fr-FR" sz="2000" dirty="0"/>
                        <a:t>EPS et chef d’œuvre</a:t>
                      </a:r>
                    </a:p>
                  </a:txBody>
                  <a:tcPr/>
                </a:tc>
                <a:tc>
                  <a:txBody>
                    <a:bodyPr/>
                    <a:lstStyle/>
                    <a:p>
                      <a:pPr algn="ctr"/>
                      <a:r>
                        <a:rPr lang="fr-FR" sz="2000" dirty="0"/>
                        <a:t>EPS et Prévention Santé et Environnement (PSE)</a:t>
                      </a:r>
                    </a:p>
                  </a:txBody>
                  <a:tcPr/>
                </a:tc>
                <a:extLst>
                  <a:ext uri="{0D108BD9-81ED-4DB2-BD59-A6C34878D82A}">
                    <a16:rowId xmlns:a16="http://schemas.microsoft.com/office/drawing/2014/main" val="3745102058"/>
                  </a:ext>
                </a:extLst>
              </a:tr>
              <a:tr h="1495523">
                <a:tc>
                  <a:txBody>
                    <a:bodyPr/>
                    <a:lstStyle/>
                    <a:p>
                      <a:pPr algn="ctr"/>
                      <a:r>
                        <a:rPr lang="fr-FR" sz="2000" dirty="0"/>
                        <a:t>Actions particulières</a:t>
                      </a:r>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126456994"/>
                  </a:ext>
                </a:extLst>
              </a:tr>
              <a:tr h="1495523">
                <a:tc>
                  <a:txBody>
                    <a:bodyPr/>
                    <a:lstStyle/>
                    <a:p>
                      <a:pPr algn="ctr"/>
                      <a:r>
                        <a:rPr lang="fr-FR" sz="2000" dirty="0"/>
                        <a:t>Modalités de mise en œuvre</a:t>
                      </a:r>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887046203"/>
                  </a:ext>
                </a:extLst>
              </a:tr>
              <a:tr h="1495523">
                <a:tc>
                  <a:txBody>
                    <a:bodyPr/>
                    <a:lstStyle/>
                    <a:p>
                      <a:pPr algn="ctr"/>
                      <a:r>
                        <a:rPr lang="fr-FR" sz="2000" dirty="0"/>
                        <a:t>Partenaires (autres disciplines, ressources établissement, extérieures…)</a:t>
                      </a:r>
                    </a:p>
                  </a:txBody>
                  <a:tcPr/>
                </a:tc>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1227613837"/>
                  </a:ext>
                </a:extLst>
              </a:tr>
            </a:tbl>
          </a:graphicData>
        </a:graphic>
      </p:graphicFrame>
    </p:spTree>
    <p:extLst>
      <p:ext uri="{BB962C8B-B14F-4D97-AF65-F5344CB8AC3E}">
        <p14:creationId xmlns:p14="http://schemas.microsoft.com/office/powerpoint/2010/main" val="1907260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46FE8A1-3207-40C9-8559-78FC6B60E045}"/>
              </a:ext>
            </a:extLst>
          </p:cNvPr>
          <p:cNvSpPr txBox="1"/>
          <p:nvPr/>
        </p:nvSpPr>
        <p:spPr>
          <a:xfrm>
            <a:off x="2708448" y="1099340"/>
            <a:ext cx="9381952" cy="1508105"/>
          </a:xfrm>
          <a:prstGeom prst="rect">
            <a:avLst/>
          </a:prstGeom>
          <a:noFill/>
        </p:spPr>
        <p:txBody>
          <a:bodyPr wrap="square" rtlCol="0">
            <a:spAutoFit/>
          </a:bodyPr>
          <a:lstStyle/>
          <a:p>
            <a:pPr lvl="0"/>
            <a:r>
              <a:rPr lang="fr-FR" sz="2000" b="1" dirty="0"/>
              <a:t>ETAPE 4  </a:t>
            </a:r>
            <a:r>
              <a:rPr lang="fr-FR" dirty="0"/>
              <a:t>: </a:t>
            </a:r>
            <a:r>
              <a:rPr lang="fr-FR" b="1" dirty="0">
                <a:solidFill>
                  <a:prstClr val="black"/>
                </a:solidFill>
              </a:rPr>
              <a:t>DETERMINER DES INDICATEURS D’EVALUATION </a:t>
            </a:r>
            <a:r>
              <a:rPr lang="fr-FR" dirty="0">
                <a:solidFill>
                  <a:prstClr val="black"/>
                </a:solidFill>
              </a:rPr>
              <a:t>qui doivent permettre de mesurer, à une échéance donnée, l’atteinte ou non des objectifs fixés</a:t>
            </a:r>
          </a:p>
          <a:p>
            <a:endParaRPr lang="fr-FR" dirty="0"/>
          </a:p>
          <a:p>
            <a:r>
              <a:rPr lang="fr-FR" b="1" i="1" dirty="0">
                <a:solidFill>
                  <a:srgbClr val="FF0000"/>
                </a:solidFill>
              </a:rPr>
              <a:t>                                                                                                                  A renseigner pour le 20 juin 2020</a:t>
            </a:r>
            <a:endParaRPr lang="fr-FR" dirty="0"/>
          </a:p>
          <a:p>
            <a:endParaRPr lang="fr-FR" dirty="0"/>
          </a:p>
        </p:txBody>
      </p:sp>
      <p:sp>
        <p:nvSpPr>
          <p:cNvPr id="3" name="Espace réservé du pied de page 2">
            <a:extLst>
              <a:ext uri="{FF2B5EF4-FFF2-40B4-BE49-F238E27FC236}">
                <a16:creationId xmlns:a16="http://schemas.microsoft.com/office/drawing/2014/main" id="{2DA0EB9E-E9F1-4C26-8FA0-7101C5B43F44}"/>
              </a:ext>
            </a:extLst>
          </p:cNvPr>
          <p:cNvSpPr>
            <a:spLocks noGrp="1"/>
          </p:cNvSpPr>
          <p:nvPr>
            <p:ph type="ftr" sz="quarter" idx="11"/>
          </p:nvPr>
        </p:nvSpPr>
        <p:spPr/>
        <p:txBody>
          <a:bodyPr/>
          <a:lstStyle/>
          <a:p>
            <a:r>
              <a:rPr lang="fr-FR"/>
              <a:t>Inspection Pédagogique Régionale d'EPS -  Académie de Dijon</a:t>
            </a:r>
          </a:p>
        </p:txBody>
      </p:sp>
      <p:pic>
        <p:nvPicPr>
          <p:cNvPr id="4" name="Image 3">
            <a:extLst>
              <a:ext uri="{FF2B5EF4-FFF2-40B4-BE49-F238E27FC236}">
                <a16:creationId xmlns:a16="http://schemas.microsoft.com/office/drawing/2014/main" id="{E944546A-BED9-47AA-ADB1-9827E8FC6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
        <p:nvSpPr>
          <p:cNvPr id="5" name="ZoneTexte 4">
            <a:extLst>
              <a:ext uri="{FF2B5EF4-FFF2-40B4-BE49-F238E27FC236}">
                <a16:creationId xmlns:a16="http://schemas.microsoft.com/office/drawing/2014/main" id="{7632009F-0E9F-4B42-A61E-70C7F81DD693}"/>
              </a:ext>
            </a:extLst>
          </p:cNvPr>
          <p:cNvSpPr txBox="1"/>
          <p:nvPr/>
        </p:nvSpPr>
        <p:spPr>
          <a:xfrm>
            <a:off x="1328783" y="3250792"/>
            <a:ext cx="10782300" cy="3416320"/>
          </a:xfrm>
          <a:prstGeom prst="rect">
            <a:avLst/>
          </a:prstGeom>
          <a:noFill/>
        </p:spPr>
        <p:txBody>
          <a:bodyPr wrap="square" rtlCol="0">
            <a:spAutoFit/>
          </a:bodyPr>
          <a:lstStyle/>
          <a:p>
            <a:r>
              <a:rPr lang="fr-FR" dirty="0"/>
              <a:t>INDICATEURS OBJECTIFS : évolution de </a:t>
            </a:r>
          </a:p>
          <a:p>
            <a:pPr marL="285750" indent="-285750">
              <a:buFont typeface="Arial" panose="020B0604020202020204" pitchFamily="34" charset="0"/>
              <a:buChar char="•"/>
            </a:pPr>
            <a:r>
              <a:rPr lang="fr-FR" dirty="0"/>
              <a:t>La moyenne générale aux examens</a:t>
            </a:r>
          </a:p>
          <a:p>
            <a:pPr marL="285750" indent="-285750">
              <a:buFont typeface="Arial" panose="020B0604020202020204" pitchFamily="34" charset="0"/>
              <a:buChar char="•"/>
            </a:pPr>
            <a:r>
              <a:rPr lang="fr-FR" dirty="0"/>
              <a:t>La moyenne filles et la moyenne garçons</a:t>
            </a:r>
          </a:p>
          <a:p>
            <a:pPr marL="285750" indent="-285750">
              <a:buFont typeface="Arial" panose="020B0604020202020204" pitchFamily="34" charset="0"/>
              <a:buChar char="•"/>
            </a:pPr>
            <a:r>
              <a:rPr lang="fr-FR" dirty="0"/>
              <a:t>Écart garçons/filles</a:t>
            </a:r>
          </a:p>
          <a:p>
            <a:pPr marL="285750" indent="-285750">
              <a:buFont typeface="Arial" panose="020B0604020202020204" pitchFamily="34" charset="0"/>
              <a:buChar char="•"/>
            </a:pPr>
            <a:r>
              <a:rPr lang="fr-FR" dirty="0"/>
              <a:t>Taux d’inaptitudes, global, filles et garçons</a:t>
            </a:r>
          </a:p>
          <a:p>
            <a:pPr marL="285750" indent="-285750">
              <a:buFont typeface="Arial" panose="020B0604020202020204" pitchFamily="34" charset="0"/>
              <a:buChar char="•"/>
            </a:pPr>
            <a:r>
              <a:rPr lang="fr-FR" dirty="0"/>
              <a:t>Etc.</a:t>
            </a:r>
          </a:p>
          <a:p>
            <a:endParaRPr lang="fr-FR" dirty="0"/>
          </a:p>
          <a:p>
            <a:r>
              <a:rPr lang="fr-FR" dirty="0"/>
              <a:t>INDICATEURS SUBJECTIFS : </a:t>
            </a:r>
          </a:p>
          <a:p>
            <a:pPr marL="285750" indent="-285750">
              <a:buFont typeface="Arial" panose="020B0604020202020204" pitchFamily="34" charset="0"/>
              <a:buChar char="•"/>
            </a:pPr>
            <a:r>
              <a:rPr lang="fr-FR" dirty="0"/>
              <a:t>Climat de classe </a:t>
            </a:r>
          </a:p>
          <a:p>
            <a:pPr marL="285750" indent="-285750">
              <a:buFont typeface="Arial" panose="020B0604020202020204" pitchFamily="34" charset="0"/>
              <a:buChar char="•"/>
            </a:pPr>
            <a:r>
              <a:rPr lang="fr-FR" dirty="0"/>
              <a:t>Estime de soi </a:t>
            </a:r>
          </a:p>
          <a:p>
            <a:pPr marL="285750" indent="-285750">
              <a:buFont typeface="Arial" panose="020B0604020202020204" pitchFamily="34" charset="0"/>
              <a:buChar char="•"/>
            </a:pPr>
            <a:r>
              <a:rPr lang="fr-FR" dirty="0"/>
              <a:t>Relations entre les élèves ou entre les élèves et les personnels…</a:t>
            </a:r>
          </a:p>
          <a:p>
            <a:pPr marL="285750" indent="-285750">
              <a:buFont typeface="Arial" panose="020B0604020202020204" pitchFamily="34" charset="0"/>
              <a:buChar char="•"/>
            </a:pPr>
            <a:r>
              <a:rPr lang="fr-FR" dirty="0"/>
              <a:t>Etc.</a:t>
            </a:r>
          </a:p>
        </p:txBody>
      </p:sp>
    </p:spTree>
    <p:extLst>
      <p:ext uri="{BB962C8B-B14F-4D97-AF65-F5344CB8AC3E}">
        <p14:creationId xmlns:p14="http://schemas.microsoft.com/office/powerpoint/2010/main" val="780929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97C9F04-5194-4EBA-B33C-C78586025D0A}"/>
              </a:ext>
            </a:extLst>
          </p:cNvPr>
          <p:cNvSpPr txBox="1"/>
          <p:nvPr/>
        </p:nvSpPr>
        <p:spPr>
          <a:xfrm>
            <a:off x="2882900" y="1635117"/>
            <a:ext cx="7302500" cy="646331"/>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1. </a:t>
            </a:r>
            <a:r>
              <a:rPr kumimoji="0" lang="fr-FR" sz="1800" b="1" i="0" u="none" strike="noStrike" kern="1200" cap="none" spc="0" normalizeH="0" baseline="0" noProof="0" dirty="0">
                <a:ln>
                  <a:noFill/>
                </a:ln>
                <a:solidFill>
                  <a:prstClr val="black"/>
                </a:solidFill>
                <a:effectLst/>
                <a:uLnTx/>
                <a:uFillTx/>
                <a:latin typeface="Calibri"/>
                <a:ea typeface="+mn-ea"/>
                <a:cs typeface="+mn-cs"/>
              </a:rPr>
              <a:t>Etablir un diagnostic : </a:t>
            </a:r>
            <a:r>
              <a:rPr kumimoji="0" lang="fr-FR" sz="1800" b="0" i="0" u="none" strike="noStrike" kern="1200" cap="none" spc="0" normalizeH="0" baseline="0" noProof="0" dirty="0">
                <a:ln>
                  <a:noFill/>
                </a:ln>
                <a:solidFill>
                  <a:prstClr val="black"/>
                </a:solidFill>
                <a:effectLst/>
                <a:uLnTx/>
                <a:uFillTx/>
                <a:latin typeface="Calibri"/>
                <a:ea typeface="+mn-ea"/>
                <a:cs typeface="+mn-cs"/>
              </a:rPr>
              <a:t>description du contexte et analyse des besoins de formation des élèves</a:t>
            </a:r>
          </a:p>
        </p:txBody>
      </p:sp>
      <p:sp>
        <p:nvSpPr>
          <p:cNvPr id="3" name="Espace réservé du pied de page 2">
            <a:extLst>
              <a:ext uri="{FF2B5EF4-FFF2-40B4-BE49-F238E27FC236}">
                <a16:creationId xmlns:a16="http://schemas.microsoft.com/office/drawing/2014/main" id="{661BB918-A7C3-4E4F-8037-FEEB2DDCB72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4" name="Image 3">
            <a:extLst>
              <a:ext uri="{FF2B5EF4-FFF2-40B4-BE49-F238E27FC236}">
                <a16:creationId xmlns:a16="http://schemas.microsoft.com/office/drawing/2014/main" id="{B2C2A4BA-4293-46E6-B6C7-95442D7904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28" y="0"/>
            <a:ext cx="1273040" cy="1467233"/>
          </a:xfrm>
          <a:prstGeom prst="rect">
            <a:avLst/>
          </a:prstGeom>
        </p:spPr>
      </p:pic>
      <p:sp>
        <p:nvSpPr>
          <p:cNvPr id="5" name="Rectangle 4">
            <a:extLst>
              <a:ext uri="{FF2B5EF4-FFF2-40B4-BE49-F238E27FC236}">
                <a16:creationId xmlns:a16="http://schemas.microsoft.com/office/drawing/2014/main" id="{E882C2C7-AA0E-4458-8977-BAC3738356B9}"/>
              </a:ext>
            </a:extLst>
          </p:cNvPr>
          <p:cNvSpPr/>
          <p:nvPr/>
        </p:nvSpPr>
        <p:spPr>
          <a:xfrm>
            <a:off x="1672046" y="169817"/>
            <a:ext cx="10241280" cy="123110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a:noFill/>
                </a:ln>
                <a:solidFill>
                  <a:prstClr val="black"/>
                </a:solidFill>
                <a:effectLst/>
                <a:uLnTx/>
                <a:uFillTx/>
                <a:latin typeface="Calibri"/>
                <a:ea typeface="+mn-ea"/>
                <a:cs typeface="+mn-cs"/>
              </a:rPr>
              <a:t>L’association sportive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Les étapes d’élaboration du projet de développement de l’AS		</a:t>
            </a:r>
            <a:r>
              <a:rPr kumimoji="0" lang="fr-FR" sz="1800" b="1" i="0" u="none" strike="noStrike" kern="1200" cap="none" spc="0" normalizeH="0" baseline="0" noProof="0" dirty="0">
                <a:ln>
                  <a:noFill/>
                </a:ln>
                <a:solidFill>
                  <a:srgbClr val="FF0000"/>
                </a:solidFill>
                <a:effectLst/>
                <a:uLnTx/>
                <a:uFillTx/>
                <a:latin typeface="Calibri"/>
                <a:ea typeface="+mn-ea"/>
                <a:cs typeface="+mn-cs"/>
              </a:rPr>
              <a:t>A renseigner pour le 8 Novembre 2019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ZoneTexte 5">
            <a:extLst>
              <a:ext uri="{FF2B5EF4-FFF2-40B4-BE49-F238E27FC236}">
                <a16:creationId xmlns:a16="http://schemas.microsoft.com/office/drawing/2014/main" id="{A204D58E-42CB-49DF-B538-2A651B48DA81}"/>
              </a:ext>
            </a:extLst>
          </p:cNvPr>
          <p:cNvSpPr txBox="1"/>
          <p:nvPr/>
        </p:nvSpPr>
        <p:spPr>
          <a:xfrm>
            <a:off x="2946400" y="2427561"/>
            <a:ext cx="7158010" cy="923330"/>
          </a:xfrm>
          <a:prstGeom prst="rect">
            <a:avLst/>
          </a:prstGeom>
          <a:solidFill>
            <a:schemeClr val="accent5">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2. </a:t>
            </a:r>
            <a:r>
              <a:rPr kumimoji="0" lang="fr-FR" sz="1800" b="1" i="0" u="none" strike="noStrike" kern="1200" cap="none" spc="0" normalizeH="0" baseline="0" noProof="0" dirty="0">
                <a:ln>
                  <a:noFill/>
                </a:ln>
                <a:solidFill>
                  <a:prstClr val="black"/>
                </a:solidFill>
                <a:effectLst/>
                <a:uLnTx/>
                <a:uFillTx/>
                <a:latin typeface="Calibri"/>
                <a:ea typeface="+mn-ea"/>
                <a:cs typeface="+mn-cs"/>
              </a:rPr>
              <a:t>Définir des objectifs </a:t>
            </a:r>
            <a:r>
              <a:rPr kumimoji="0" lang="fr-FR" sz="1800" b="0" i="0" u="none" strike="noStrike" kern="1200" cap="none" spc="0" normalizeH="0" baseline="0" noProof="0" dirty="0">
                <a:ln>
                  <a:noFill/>
                </a:ln>
                <a:solidFill>
                  <a:prstClr val="black"/>
                </a:solidFill>
                <a:effectLst/>
                <a:uLnTx/>
                <a:uFillTx/>
                <a:latin typeface="Calibri"/>
                <a:ea typeface="+mn-ea"/>
                <a:cs typeface="+mn-cs"/>
              </a:rPr>
              <a:t>en relation avec le projet d’établissement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ZoneTexte 6">
            <a:extLst>
              <a:ext uri="{FF2B5EF4-FFF2-40B4-BE49-F238E27FC236}">
                <a16:creationId xmlns:a16="http://schemas.microsoft.com/office/drawing/2014/main" id="{AED2C40B-1360-4BAF-9ADF-408E1B46DCB7}"/>
              </a:ext>
            </a:extLst>
          </p:cNvPr>
          <p:cNvSpPr txBox="1"/>
          <p:nvPr/>
        </p:nvSpPr>
        <p:spPr>
          <a:xfrm>
            <a:off x="2946400" y="3502092"/>
            <a:ext cx="7239000" cy="646331"/>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3. </a:t>
            </a:r>
            <a:r>
              <a:rPr kumimoji="0" lang="fr-FR" sz="1800" b="1" i="0" u="none" strike="noStrike" kern="1200" cap="none" spc="0" normalizeH="0" baseline="0" noProof="0" dirty="0">
                <a:ln>
                  <a:noFill/>
                </a:ln>
                <a:solidFill>
                  <a:prstClr val="black"/>
                </a:solidFill>
                <a:effectLst/>
                <a:uLnTx/>
                <a:uFillTx/>
                <a:latin typeface="Calibri"/>
                <a:ea typeface="+mn-ea"/>
                <a:cs typeface="+mn-cs"/>
              </a:rPr>
              <a:t>Formuler un plan d’action </a:t>
            </a:r>
            <a:r>
              <a:rPr kumimoji="0" lang="fr-FR" sz="1800" b="0" i="0" u="none" strike="noStrike" kern="1200" cap="none" spc="0" normalizeH="0" baseline="0" noProof="0" dirty="0">
                <a:ln>
                  <a:noFill/>
                </a:ln>
                <a:solidFill>
                  <a:prstClr val="black"/>
                </a:solidFill>
                <a:effectLst/>
                <a:uLnTx/>
                <a:uFillTx/>
                <a:latin typeface="Calibri"/>
                <a:ea typeface="+mn-ea"/>
                <a:cs typeface="+mn-cs"/>
              </a:rPr>
              <a:t>en précisant ce qui sera mis en œuvre pour atteindre les objectifs</a:t>
            </a:r>
          </a:p>
        </p:txBody>
      </p:sp>
      <p:sp>
        <p:nvSpPr>
          <p:cNvPr id="8" name="ZoneTexte 7">
            <a:extLst>
              <a:ext uri="{FF2B5EF4-FFF2-40B4-BE49-F238E27FC236}">
                <a16:creationId xmlns:a16="http://schemas.microsoft.com/office/drawing/2014/main" id="{47C1D557-5388-4802-B840-DFAFF555EAAE}"/>
              </a:ext>
            </a:extLst>
          </p:cNvPr>
          <p:cNvSpPr txBox="1"/>
          <p:nvPr/>
        </p:nvSpPr>
        <p:spPr>
          <a:xfrm>
            <a:off x="2946400" y="4450838"/>
            <a:ext cx="7158010" cy="646331"/>
          </a:xfrm>
          <a:prstGeom prst="rect">
            <a:avLst/>
          </a:prstGeom>
          <a:solidFill>
            <a:schemeClr val="bg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4. </a:t>
            </a:r>
            <a:r>
              <a:rPr kumimoji="0" lang="fr-FR" sz="1800" b="1" i="0" u="none" strike="noStrike" kern="1200" cap="none" spc="0" normalizeH="0" baseline="0" noProof="0" dirty="0">
                <a:ln>
                  <a:noFill/>
                </a:ln>
                <a:solidFill>
                  <a:prstClr val="black"/>
                </a:solidFill>
                <a:effectLst/>
                <a:uLnTx/>
                <a:uFillTx/>
                <a:latin typeface="Calibri"/>
                <a:ea typeface="+mn-ea"/>
                <a:cs typeface="+mn-cs"/>
              </a:rPr>
              <a:t>Déterminer des indicateurs d’évaluation </a:t>
            </a:r>
            <a:r>
              <a:rPr kumimoji="0" lang="fr-FR" sz="1800" b="0" i="0" u="none" strike="noStrike" kern="1200" cap="none" spc="0" normalizeH="0" baseline="0" noProof="0" dirty="0">
                <a:ln>
                  <a:noFill/>
                </a:ln>
                <a:solidFill>
                  <a:prstClr val="black"/>
                </a:solidFill>
                <a:effectLst/>
                <a:uLnTx/>
                <a:uFillTx/>
                <a:latin typeface="Calibri"/>
                <a:ea typeface="+mn-ea"/>
                <a:cs typeface="+mn-cs"/>
              </a:rPr>
              <a:t>qui doivent permettre de mesurer, à une échéance donnée, l’atteinte ou non des objectifs fixés</a:t>
            </a:r>
          </a:p>
        </p:txBody>
      </p:sp>
    </p:spTree>
    <p:extLst>
      <p:ext uri="{BB962C8B-B14F-4D97-AF65-F5344CB8AC3E}">
        <p14:creationId xmlns:p14="http://schemas.microsoft.com/office/powerpoint/2010/main" val="28009470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1BA2E310-39A8-464E-93A5-4991ED735945}"/>
              </a:ext>
            </a:extLst>
          </p:cNvPr>
          <p:cNvSpPr>
            <a:spLocks noGrp="1"/>
          </p:cNvSpPr>
          <p:nvPr>
            <p:ph type="ftr" sz="quarter" idx="11"/>
          </p:nvPr>
        </p:nvSpPr>
        <p:spPr/>
        <p:txBody>
          <a:bodyPr/>
          <a:lstStyle/>
          <a:p>
            <a:r>
              <a:rPr lang="fr-FR"/>
              <a:t>Inspection Pédagogique Régionale d'EPS -  Académie de Dijon</a:t>
            </a:r>
          </a:p>
        </p:txBody>
      </p:sp>
      <p:graphicFrame>
        <p:nvGraphicFramePr>
          <p:cNvPr id="3" name="Tableau 2">
            <a:extLst>
              <a:ext uri="{FF2B5EF4-FFF2-40B4-BE49-F238E27FC236}">
                <a16:creationId xmlns:a16="http://schemas.microsoft.com/office/drawing/2014/main" id="{CA042E31-A921-4A0B-90C7-A7E74F74ACBF}"/>
              </a:ext>
            </a:extLst>
          </p:cNvPr>
          <p:cNvGraphicFramePr>
            <a:graphicFrameLocks noGrp="1"/>
          </p:cNvGraphicFramePr>
          <p:nvPr>
            <p:extLst>
              <p:ext uri="{D42A27DB-BD31-4B8C-83A1-F6EECF244321}">
                <p14:modId xmlns:p14="http://schemas.microsoft.com/office/powerpoint/2010/main" val="1808970956"/>
              </p:ext>
            </p:extLst>
          </p:nvPr>
        </p:nvGraphicFramePr>
        <p:xfrm>
          <a:off x="114300" y="1410789"/>
          <a:ext cx="12077700" cy="3435531"/>
        </p:xfrm>
        <a:graphic>
          <a:graphicData uri="http://schemas.openxmlformats.org/drawingml/2006/table">
            <a:tbl>
              <a:tblPr firstRow="1" bandRow="1">
                <a:tableStyleId>{5C22544A-7EE6-4342-B048-85BDC9FD1C3A}</a:tableStyleId>
              </a:tblPr>
              <a:tblGrid>
                <a:gridCol w="4025900">
                  <a:extLst>
                    <a:ext uri="{9D8B030D-6E8A-4147-A177-3AD203B41FA5}">
                      <a16:colId xmlns:a16="http://schemas.microsoft.com/office/drawing/2014/main" val="1631215224"/>
                    </a:ext>
                  </a:extLst>
                </a:gridCol>
                <a:gridCol w="4025900">
                  <a:extLst>
                    <a:ext uri="{9D8B030D-6E8A-4147-A177-3AD203B41FA5}">
                      <a16:colId xmlns:a16="http://schemas.microsoft.com/office/drawing/2014/main" val="4222493966"/>
                    </a:ext>
                  </a:extLst>
                </a:gridCol>
                <a:gridCol w="4025900">
                  <a:extLst>
                    <a:ext uri="{9D8B030D-6E8A-4147-A177-3AD203B41FA5}">
                      <a16:colId xmlns:a16="http://schemas.microsoft.com/office/drawing/2014/main" val="2974048827"/>
                    </a:ext>
                  </a:extLst>
                </a:gridCol>
              </a:tblGrid>
              <a:tr h="730743">
                <a:tc>
                  <a:txBody>
                    <a:bodyPr/>
                    <a:lstStyle/>
                    <a:p>
                      <a:r>
                        <a:rPr lang="fr-FR" dirty="0"/>
                        <a:t>Contexte d’enseignement</a:t>
                      </a:r>
                    </a:p>
                  </a:txBody>
                  <a:tcPr/>
                </a:tc>
                <a:tc>
                  <a:txBody>
                    <a:bodyPr/>
                    <a:lstStyle/>
                    <a:p>
                      <a:r>
                        <a:rPr lang="fr-FR" dirty="0"/>
                        <a:t>Caractéristiques des élèves</a:t>
                      </a:r>
                    </a:p>
                  </a:txBody>
                  <a:tcPr/>
                </a:tc>
                <a:tc>
                  <a:txBody>
                    <a:bodyPr/>
                    <a:lstStyle/>
                    <a:p>
                      <a:r>
                        <a:rPr lang="fr-FR" dirty="0"/>
                        <a:t>Besoins de formation des élèves                                 (moteur, méthodologique et social)</a:t>
                      </a:r>
                    </a:p>
                  </a:txBody>
                  <a:tcPr/>
                </a:tc>
                <a:extLst>
                  <a:ext uri="{0D108BD9-81ED-4DB2-BD59-A6C34878D82A}">
                    <a16:rowId xmlns:a16="http://schemas.microsoft.com/office/drawing/2014/main" val="4250578910"/>
                  </a:ext>
                </a:extLst>
              </a:tr>
              <a:tr h="2704788">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63581692"/>
                  </a:ext>
                </a:extLst>
              </a:tr>
            </a:tbl>
          </a:graphicData>
        </a:graphic>
      </p:graphicFrame>
      <p:sp>
        <p:nvSpPr>
          <p:cNvPr id="4" name="ZoneTexte 3">
            <a:extLst>
              <a:ext uri="{FF2B5EF4-FFF2-40B4-BE49-F238E27FC236}">
                <a16:creationId xmlns:a16="http://schemas.microsoft.com/office/drawing/2014/main" id="{A939AFA2-C770-40D6-A7C4-2EF423CBA911}"/>
              </a:ext>
            </a:extLst>
          </p:cNvPr>
          <p:cNvSpPr txBox="1"/>
          <p:nvPr/>
        </p:nvSpPr>
        <p:spPr>
          <a:xfrm>
            <a:off x="114300" y="748395"/>
            <a:ext cx="5747658" cy="369332"/>
          </a:xfrm>
          <a:prstGeom prst="rect">
            <a:avLst/>
          </a:prstGeom>
          <a:noFill/>
        </p:spPr>
        <p:txBody>
          <a:bodyPr wrap="square" rtlCol="0">
            <a:spAutoFit/>
          </a:bodyPr>
          <a:lstStyle/>
          <a:p>
            <a:r>
              <a:rPr lang="fr-FR" b="1" dirty="0"/>
              <a:t>Nombre de forfaits AS dans l’équipe EPS :                   </a:t>
            </a:r>
          </a:p>
        </p:txBody>
      </p:sp>
      <p:sp>
        <p:nvSpPr>
          <p:cNvPr id="5" name="ZoneTexte 4">
            <a:extLst>
              <a:ext uri="{FF2B5EF4-FFF2-40B4-BE49-F238E27FC236}">
                <a16:creationId xmlns:a16="http://schemas.microsoft.com/office/drawing/2014/main" id="{E411A61A-91D5-40D7-9C06-1F85FBA75519}"/>
              </a:ext>
            </a:extLst>
          </p:cNvPr>
          <p:cNvSpPr txBox="1"/>
          <p:nvPr/>
        </p:nvSpPr>
        <p:spPr>
          <a:xfrm>
            <a:off x="4441372" y="178509"/>
            <a:ext cx="4170241" cy="369332"/>
          </a:xfrm>
          <a:prstGeom prst="rect">
            <a:avLst/>
          </a:prstGeom>
          <a:noFill/>
        </p:spPr>
        <p:txBody>
          <a:bodyPr wrap="square" rtlCol="0">
            <a:spAutoFit/>
          </a:bodyPr>
          <a:lstStyle/>
          <a:p>
            <a:r>
              <a:rPr lang="fr-FR" b="1" dirty="0">
                <a:solidFill>
                  <a:prstClr val="black"/>
                </a:solidFill>
                <a:latin typeface="Calibri"/>
              </a:rPr>
              <a:t>Etape 1 : DIAGNOSTIC</a:t>
            </a:r>
          </a:p>
        </p:txBody>
      </p:sp>
      <p:graphicFrame>
        <p:nvGraphicFramePr>
          <p:cNvPr id="6" name="Tableau 6">
            <a:extLst>
              <a:ext uri="{FF2B5EF4-FFF2-40B4-BE49-F238E27FC236}">
                <a16:creationId xmlns:a16="http://schemas.microsoft.com/office/drawing/2014/main" id="{3167A5DB-4B38-423B-9979-933B09118A3E}"/>
              </a:ext>
            </a:extLst>
          </p:cNvPr>
          <p:cNvGraphicFramePr>
            <a:graphicFrameLocks noGrp="1"/>
          </p:cNvGraphicFramePr>
          <p:nvPr>
            <p:extLst>
              <p:ext uri="{D42A27DB-BD31-4B8C-83A1-F6EECF244321}">
                <p14:modId xmlns:p14="http://schemas.microsoft.com/office/powerpoint/2010/main" val="1202004639"/>
              </p:ext>
            </p:extLst>
          </p:nvPr>
        </p:nvGraphicFramePr>
        <p:xfrm>
          <a:off x="114301" y="5063112"/>
          <a:ext cx="12077698" cy="1293238"/>
        </p:xfrm>
        <a:graphic>
          <a:graphicData uri="http://schemas.openxmlformats.org/drawingml/2006/table">
            <a:tbl>
              <a:tblPr firstRow="1" bandRow="1">
                <a:tableStyleId>{5C22544A-7EE6-4342-B048-85BDC9FD1C3A}</a:tableStyleId>
              </a:tblPr>
              <a:tblGrid>
                <a:gridCol w="1607135">
                  <a:extLst>
                    <a:ext uri="{9D8B030D-6E8A-4147-A177-3AD203B41FA5}">
                      <a16:colId xmlns:a16="http://schemas.microsoft.com/office/drawing/2014/main" val="3693510086"/>
                    </a:ext>
                  </a:extLst>
                </a:gridCol>
                <a:gridCol w="1607135">
                  <a:extLst>
                    <a:ext uri="{9D8B030D-6E8A-4147-A177-3AD203B41FA5}">
                      <a16:colId xmlns:a16="http://schemas.microsoft.com/office/drawing/2014/main" val="512901471"/>
                    </a:ext>
                  </a:extLst>
                </a:gridCol>
                <a:gridCol w="1607135">
                  <a:extLst>
                    <a:ext uri="{9D8B030D-6E8A-4147-A177-3AD203B41FA5}">
                      <a16:colId xmlns:a16="http://schemas.microsoft.com/office/drawing/2014/main" val="3238499418"/>
                    </a:ext>
                  </a:extLst>
                </a:gridCol>
                <a:gridCol w="1607135">
                  <a:extLst>
                    <a:ext uri="{9D8B030D-6E8A-4147-A177-3AD203B41FA5}">
                      <a16:colId xmlns:a16="http://schemas.microsoft.com/office/drawing/2014/main" val="3209226206"/>
                    </a:ext>
                  </a:extLst>
                </a:gridCol>
                <a:gridCol w="1607135">
                  <a:extLst>
                    <a:ext uri="{9D8B030D-6E8A-4147-A177-3AD203B41FA5}">
                      <a16:colId xmlns:a16="http://schemas.microsoft.com/office/drawing/2014/main" val="2914670031"/>
                    </a:ext>
                  </a:extLst>
                </a:gridCol>
                <a:gridCol w="1607135">
                  <a:extLst>
                    <a:ext uri="{9D8B030D-6E8A-4147-A177-3AD203B41FA5}">
                      <a16:colId xmlns:a16="http://schemas.microsoft.com/office/drawing/2014/main" val="4187169308"/>
                    </a:ext>
                  </a:extLst>
                </a:gridCol>
                <a:gridCol w="1225506">
                  <a:extLst>
                    <a:ext uri="{9D8B030D-6E8A-4147-A177-3AD203B41FA5}">
                      <a16:colId xmlns:a16="http://schemas.microsoft.com/office/drawing/2014/main" val="217698292"/>
                    </a:ext>
                  </a:extLst>
                </a:gridCol>
                <a:gridCol w="1209382">
                  <a:extLst>
                    <a:ext uri="{9D8B030D-6E8A-4147-A177-3AD203B41FA5}">
                      <a16:colId xmlns:a16="http://schemas.microsoft.com/office/drawing/2014/main" val="2675674298"/>
                    </a:ext>
                  </a:extLst>
                </a:gridCol>
              </a:tblGrid>
              <a:tr h="520484">
                <a:tc gridSpan="2">
                  <a:txBody>
                    <a:bodyPr/>
                    <a:lstStyle/>
                    <a:p>
                      <a:r>
                        <a:rPr lang="fr-FR" dirty="0"/>
                        <a:t>TAUX DE LICENCIES 2019-2020</a:t>
                      </a:r>
                    </a:p>
                  </a:txBody>
                  <a:tcPr/>
                </a:tc>
                <a:tc hMerge="1">
                  <a:txBody>
                    <a:bodyPr/>
                    <a:lstStyle/>
                    <a:p>
                      <a:endParaRPr lang="fr-FR"/>
                    </a:p>
                  </a:txBody>
                  <a:tcPr/>
                </a:tc>
                <a:tc gridSpan="2">
                  <a:txBody>
                    <a:bodyPr/>
                    <a:lstStyle/>
                    <a:p>
                      <a:r>
                        <a:rPr lang="fr-FR" dirty="0"/>
                        <a:t>    2018-2019</a:t>
                      </a:r>
                    </a:p>
                  </a:txBody>
                  <a:tcPr/>
                </a:tc>
                <a:tc hMerge="1">
                  <a:txBody>
                    <a:bodyPr/>
                    <a:lstStyle/>
                    <a:p>
                      <a:endParaRPr lang="fr-FR"/>
                    </a:p>
                  </a:txBody>
                  <a:tcPr/>
                </a:tc>
                <a:tc gridSpan="2">
                  <a:txBody>
                    <a:bodyPr/>
                    <a:lstStyle/>
                    <a:p>
                      <a:r>
                        <a:rPr lang="fr-FR" dirty="0"/>
                        <a:t>2017-2018</a:t>
                      </a:r>
                    </a:p>
                  </a:txBody>
                  <a:tcPr/>
                </a:tc>
                <a:tc hMerge="1">
                  <a:txBody>
                    <a:bodyPr/>
                    <a:lstStyle/>
                    <a:p>
                      <a:endParaRPr lang="fr-FR"/>
                    </a:p>
                  </a:txBody>
                  <a:tcPr/>
                </a:tc>
                <a:tc gridSpan="2">
                  <a:txBody>
                    <a:bodyPr/>
                    <a:lstStyle/>
                    <a:p>
                      <a:r>
                        <a:rPr lang="fr-FR" dirty="0"/>
                        <a:t>2016-2017</a:t>
                      </a:r>
                    </a:p>
                  </a:txBody>
                  <a:tcPr/>
                </a:tc>
                <a:tc hMerge="1">
                  <a:txBody>
                    <a:bodyPr/>
                    <a:lstStyle/>
                    <a:p>
                      <a:endParaRPr lang="fr-FR"/>
                    </a:p>
                  </a:txBody>
                  <a:tcPr/>
                </a:tc>
                <a:extLst>
                  <a:ext uri="{0D108BD9-81ED-4DB2-BD59-A6C34878D82A}">
                    <a16:rowId xmlns:a16="http://schemas.microsoft.com/office/drawing/2014/main" val="2854568011"/>
                  </a:ext>
                </a:extLst>
              </a:tr>
              <a:tr h="386377">
                <a:tc>
                  <a:txBody>
                    <a:bodyPr/>
                    <a:lstStyle/>
                    <a:p>
                      <a:r>
                        <a:rPr lang="fr-FR" dirty="0"/>
                        <a:t>F</a:t>
                      </a:r>
                    </a:p>
                  </a:txBody>
                  <a:tcPr/>
                </a:tc>
                <a:tc>
                  <a:txBody>
                    <a:bodyPr/>
                    <a:lstStyle/>
                    <a:p>
                      <a:r>
                        <a:rPr lang="fr-FR" dirty="0"/>
                        <a:t>G</a:t>
                      </a:r>
                    </a:p>
                  </a:txBody>
                  <a:tcPr/>
                </a:tc>
                <a:tc>
                  <a:txBody>
                    <a:bodyPr/>
                    <a:lstStyle/>
                    <a:p>
                      <a:r>
                        <a:rPr lang="fr-FR" dirty="0"/>
                        <a:t>F</a:t>
                      </a:r>
                    </a:p>
                  </a:txBody>
                  <a:tcPr/>
                </a:tc>
                <a:tc>
                  <a:txBody>
                    <a:bodyPr/>
                    <a:lstStyle/>
                    <a:p>
                      <a:r>
                        <a:rPr lang="fr-FR" dirty="0"/>
                        <a:t>G</a:t>
                      </a:r>
                    </a:p>
                  </a:txBody>
                  <a:tcPr/>
                </a:tc>
                <a:tc>
                  <a:txBody>
                    <a:bodyPr/>
                    <a:lstStyle/>
                    <a:p>
                      <a:r>
                        <a:rPr lang="fr-FR" dirty="0"/>
                        <a:t>F</a:t>
                      </a:r>
                    </a:p>
                  </a:txBody>
                  <a:tcPr/>
                </a:tc>
                <a:tc>
                  <a:txBody>
                    <a:bodyPr/>
                    <a:lstStyle/>
                    <a:p>
                      <a:r>
                        <a:rPr lang="fr-FR" dirty="0"/>
                        <a:t>G</a:t>
                      </a:r>
                    </a:p>
                  </a:txBody>
                  <a:tcPr/>
                </a:tc>
                <a:tc>
                  <a:txBody>
                    <a:bodyPr/>
                    <a:lstStyle/>
                    <a:p>
                      <a:r>
                        <a:rPr lang="fr-FR" dirty="0"/>
                        <a:t>F</a:t>
                      </a:r>
                    </a:p>
                  </a:txBody>
                  <a:tcPr/>
                </a:tc>
                <a:tc>
                  <a:txBody>
                    <a:bodyPr/>
                    <a:lstStyle/>
                    <a:p>
                      <a:r>
                        <a:rPr lang="fr-FR" dirty="0"/>
                        <a:t>G</a:t>
                      </a:r>
                    </a:p>
                  </a:txBody>
                  <a:tcPr/>
                </a:tc>
                <a:extLst>
                  <a:ext uri="{0D108BD9-81ED-4DB2-BD59-A6C34878D82A}">
                    <a16:rowId xmlns:a16="http://schemas.microsoft.com/office/drawing/2014/main" val="3916788483"/>
                  </a:ext>
                </a:extLst>
              </a:tr>
              <a:tr h="386377">
                <a:tc>
                  <a:txBody>
                    <a:bodyPr/>
                    <a:lstStyle/>
                    <a:p>
                      <a:r>
                        <a:rPr lang="fr-FR" dirty="0"/>
                        <a:t>TOTAL</a:t>
                      </a:r>
                    </a:p>
                  </a:txBody>
                  <a:tcPr/>
                </a:tc>
                <a:tc>
                  <a:txBody>
                    <a:bodyPr/>
                    <a:lstStyle/>
                    <a:p>
                      <a:endParaRPr lang="fr-FR" dirty="0"/>
                    </a:p>
                  </a:txBody>
                  <a:tcPr/>
                </a:tc>
                <a:tc>
                  <a:txBody>
                    <a:bodyPr/>
                    <a:lstStyle/>
                    <a:p>
                      <a:r>
                        <a:rPr lang="fr-FR" dirty="0"/>
                        <a:t>TOTAL</a:t>
                      </a:r>
                    </a:p>
                  </a:txBody>
                  <a:tcPr/>
                </a:tc>
                <a:tc>
                  <a:txBody>
                    <a:bodyPr/>
                    <a:lstStyle/>
                    <a:p>
                      <a:endParaRPr lang="fr-FR" dirty="0"/>
                    </a:p>
                  </a:txBody>
                  <a:tcPr/>
                </a:tc>
                <a:tc>
                  <a:txBody>
                    <a:bodyPr/>
                    <a:lstStyle/>
                    <a:p>
                      <a:r>
                        <a:rPr lang="fr-FR" dirty="0"/>
                        <a:t>TOTAL</a:t>
                      </a:r>
                    </a:p>
                  </a:txBody>
                  <a:tcPr/>
                </a:tc>
                <a:tc>
                  <a:txBody>
                    <a:bodyPr/>
                    <a:lstStyle/>
                    <a:p>
                      <a:endParaRPr lang="fr-FR" dirty="0"/>
                    </a:p>
                  </a:txBody>
                  <a:tcPr/>
                </a:tc>
                <a:tc>
                  <a:txBody>
                    <a:bodyPr/>
                    <a:lstStyle/>
                    <a:p>
                      <a:r>
                        <a:rPr lang="fr-FR" dirty="0"/>
                        <a:t>TOTAL</a:t>
                      </a:r>
                    </a:p>
                  </a:txBody>
                  <a:tcPr/>
                </a:tc>
                <a:tc>
                  <a:txBody>
                    <a:bodyPr/>
                    <a:lstStyle/>
                    <a:p>
                      <a:endParaRPr lang="fr-FR" dirty="0"/>
                    </a:p>
                  </a:txBody>
                  <a:tcPr/>
                </a:tc>
                <a:extLst>
                  <a:ext uri="{0D108BD9-81ED-4DB2-BD59-A6C34878D82A}">
                    <a16:rowId xmlns:a16="http://schemas.microsoft.com/office/drawing/2014/main" val="790371806"/>
                  </a:ext>
                </a:extLst>
              </a:tr>
            </a:tbl>
          </a:graphicData>
        </a:graphic>
      </p:graphicFrame>
      <p:sp>
        <p:nvSpPr>
          <p:cNvPr id="7" name="Rectangle 6">
            <a:extLst>
              <a:ext uri="{FF2B5EF4-FFF2-40B4-BE49-F238E27FC236}">
                <a16:creationId xmlns:a16="http://schemas.microsoft.com/office/drawing/2014/main" id="{003E56FF-B607-4E0E-8A47-3AB931EE68F7}"/>
              </a:ext>
            </a:extLst>
          </p:cNvPr>
          <p:cNvSpPr/>
          <p:nvPr/>
        </p:nvSpPr>
        <p:spPr>
          <a:xfrm>
            <a:off x="8328378" y="545738"/>
            <a:ext cx="3863622" cy="369332"/>
          </a:xfrm>
          <a:prstGeom prst="rect">
            <a:avLst/>
          </a:prstGeom>
        </p:spPr>
        <p:txBody>
          <a:bodyPr wrap="none">
            <a:spAutoFit/>
          </a:bodyPr>
          <a:lstStyle/>
          <a:p>
            <a:r>
              <a:rPr lang="fr-FR" b="1" dirty="0">
                <a:solidFill>
                  <a:srgbClr val="FF0000"/>
                </a:solidFill>
              </a:rPr>
              <a:t>A renseigner pour le 8 Novembre 2019</a:t>
            </a:r>
            <a:endParaRPr lang="fr-FR" dirty="0"/>
          </a:p>
        </p:txBody>
      </p:sp>
    </p:spTree>
    <p:extLst>
      <p:ext uri="{BB962C8B-B14F-4D97-AF65-F5344CB8AC3E}">
        <p14:creationId xmlns:p14="http://schemas.microsoft.com/office/powerpoint/2010/main" val="1154304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DBFB5151-32C2-48C1-9F25-D1BEEA69212A}"/>
              </a:ext>
            </a:extLst>
          </p:cNvPr>
          <p:cNvSpPr>
            <a:spLocks noGrp="1"/>
          </p:cNvSpPr>
          <p:nvPr>
            <p:ph type="ftr" sz="quarter" idx="11"/>
          </p:nvPr>
        </p:nvSpPr>
        <p:spPr/>
        <p:txBody>
          <a:bodyPr/>
          <a:lstStyle/>
          <a:p>
            <a:r>
              <a:rPr lang="fr-FR"/>
              <a:t>Inspection Pédagogique Régionale d'EPS -  Académie de Dijon</a:t>
            </a:r>
          </a:p>
        </p:txBody>
      </p:sp>
      <p:graphicFrame>
        <p:nvGraphicFramePr>
          <p:cNvPr id="3" name="Tableau 2">
            <a:extLst>
              <a:ext uri="{FF2B5EF4-FFF2-40B4-BE49-F238E27FC236}">
                <a16:creationId xmlns:a16="http://schemas.microsoft.com/office/drawing/2014/main" id="{F6DE9AF4-3AA2-4255-947E-11CD42024661}"/>
              </a:ext>
            </a:extLst>
          </p:cNvPr>
          <p:cNvGraphicFramePr>
            <a:graphicFrameLocks noGrp="1"/>
          </p:cNvGraphicFramePr>
          <p:nvPr>
            <p:extLst>
              <p:ext uri="{D42A27DB-BD31-4B8C-83A1-F6EECF244321}">
                <p14:modId xmlns:p14="http://schemas.microsoft.com/office/powerpoint/2010/main" val="2068449592"/>
              </p:ext>
            </p:extLst>
          </p:nvPr>
        </p:nvGraphicFramePr>
        <p:xfrm>
          <a:off x="277130" y="1684019"/>
          <a:ext cx="11637740" cy="4416335"/>
        </p:xfrm>
        <a:graphic>
          <a:graphicData uri="http://schemas.openxmlformats.org/drawingml/2006/table">
            <a:tbl>
              <a:tblPr firstRow="1" bandRow="1">
                <a:tableStyleId>{5C22544A-7EE6-4342-B048-85BDC9FD1C3A}</a:tableStyleId>
              </a:tblPr>
              <a:tblGrid>
                <a:gridCol w="2327548">
                  <a:extLst>
                    <a:ext uri="{9D8B030D-6E8A-4147-A177-3AD203B41FA5}">
                      <a16:colId xmlns:a16="http://schemas.microsoft.com/office/drawing/2014/main" val="458312932"/>
                    </a:ext>
                  </a:extLst>
                </a:gridCol>
                <a:gridCol w="2327548">
                  <a:extLst>
                    <a:ext uri="{9D8B030D-6E8A-4147-A177-3AD203B41FA5}">
                      <a16:colId xmlns:a16="http://schemas.microsoft.com/office/drawing/2014/main" val="1885543200"/>
                    </a:ext>
                  </a:extLst>
                </a:gridCol>
                <a:gridCol w="1837255">
                  <a:extLst>
                    <a:ext uri="{9D8B030D-6E8A-4147-A177-3AD203B41FA5}">
                      <a16:colId xmlns:a16="http://schemas.microsoft.com/office/drawing/2014/main" val="894911062"/>
                    </a:ext>
                  </a:extLst>
                </a:gridCol>
                <a:gridCol w="2817841">
                  <a:extLst>
                    <a:ext uri="{9D8B030D-6E8A-4147-A177-3AD203B41FA5}">
                      <a16:colId xmlns:a16="http://schemas.microsoft.com/office/drawing/2014/main" val="4268234638"/>
                    </a:ext>
                  </a:extLst>
                </a:gridCol>
                <a:gridCol w="2327548">
                  <a:extLst>
                    <a:ext uri="{9D8B030D-6E8A-4147-A177-3AD203B41FA5}">
                      <a16:colId xmlns:a16="http://schemas.microsoft.com/office/drawing/2014/main" val="259831103"/>
                    </a:ext>
                  </a:extLst>
                </a:gridCol>
              </a:tblGrid>
              <a:tr h="635838">
                <a:tc gridSpan="4">
                  <a:txBody>
                    <a:bodyPr/>
                    <a:lstStyle/>
                    <a:p>
                      <a:pPr algn="ctr"/>
                      <a:r>
                        <a:rPr lang="fr-FR" dirty="0"/>
                        <a:t>                                                      ENCADREMENT</a:t>
                      </a:r>
                    </a:p>
                  </a:txBody>
                  <a:tcPr/>
                </a:tc>
                <a:tc hMerge="1">
                  <a:txBody>
                    <a:bodyPr/>
                    <a:lstStyle/>
                    <a:p>
                      <a:endParaRPr lang="fr-FR"/>
                    </a:p>
                  </a:txBody>
                  <a:tcPr/>
                </a:tc>
                <a:tc hMerge="1">
                  <a:txBody>
                    <a:bodyPr/>
                    <a:lstStyle/>
                    <a:p>
                      <a:endParaRPr lang="fr-FR"/>
                    </a:p>
                  </a:txBody>
                  <a:tcPr/>
                </a:tc>
                <a:tc hMerge="1">
                  <a:txBody>
                    <a:bodyPr/>
                    <a:lstStyle/>
                    <a:p>
                      <a:endParaRPr lang="fr-FR" dirty="0"/>
                    </a:p>
                  </a:txBody>
                  <a:tcPr/>
                </a:tc>
                <a:tc>
                  <a:txBody>
                    <a:bodyPr/>
                    <a:lstStyle/>
                    <a:p>
                      <a:pPr algn="ctr"/>
                      <a:endParaRPr lang="fr-FR" dirty="0"/>
                    </a:p>
                  </a:txBody>
                  <a:tcPr/>
                </a:tc>
                <a:extLst>
                  <a:ext uri="{0D108BD9-81ED-4DB2-BD59-A6C34878D82A}">
                    <a16:rowId xmlns:a16="http://schemas.microsoft.com/office/drawing/2014/main" val="3853421481"/>
                  </a:ext>
                </a:extLst>
              </a:tr>
              <a:tr h="1133157">
                <a:tc>
                  <a:txBody>
                    <a:bodyPr/>
                    <a:lstStyle/>
                    <a:p>
                      <a:pPr algn="ctr"/>
                      <a:r>
                        <a:rPr lang="fr-FR" sz="1600" dirty="0"/>
                        <a:t>NOMS PROFESSEURS</a:t>
                      </a:r>
                    </a:p>
                  </a:txBody>
                  <a:tcPr>
                    <a:solidFill>
                      <a:schemeClr val="accent6">
                        <a:lumMod val="20000"/>
                        <a:lumOff val="80000"/>
                      </a:schemeClr>
                    </a:solidFill>
                  </a:tcPr>
                </a:tc>
                <a:tc>
                  <a:txBody>
                    <a:bodyPr/>
                    <a:lstStyle/>
                    <a:p>
                      <a:pPr algn="ctr"/>
                      <a:r>
                        <a:rPr lang="fr-FR" sz="1600" dirty="0"/>
                        <a:t>ACTIVITES ENCADREES</a:t>
                      </a:r>
                    </a:p>
                  </a:txBody>
                  <a:tcPr>
                    <a:solidFill>
                      <a:schemeClr val="accent6">
                        <a:lumMod val="20000"/>
                        <a:lumOff val="80000"/>
                      </a:schemeClr>
                    </a:solidFill>
                  </a:tcPr>
                </a:tc>
                <a:tc>
                  <a:txBody>
                    <a:bodyPr/>
                    <a:lstStyle/>
                    <a:p>
                      <a:pPr algn="ctr"/>
                      <a:r>
                        <a:rPr lang="fr-FR" sz="1600" dirty="0"/>
                        <a:t> DUREE ET JOURS CONCERNES</a:t>
                      </a:r>
                    </a:p>
                  </a:txBody>
                  <a:tcPr>
                    <a:solidFill>
                      <a:schemeClr val="accent6">
                        <a:lumMod val="20000"/>
                        <a:lumOff val="80000"/>
                      </a:schemeClr>
                    </a:solidFill>
                  </a:tcPr>
                </a:tc>
                <a:tc>
                  <a:txBody>
                    <a:bodyPr/>
                    <a:lstStyle/>
                    <a:p>
                      <a:pPr algn="ctr"/>
                      <a:r>
                        <a:rPr lang="fr-FR" sz="1600" dirty="0"/>
                        <a:t> FONCTIONS</a:t>
                      </a:r>
                      <a:r>
                        <a:rPr lang="fr-FR" sz="1600" baseline="0" dirty="0"/>
                        <a:t> </a:t>
                      </a:r>
                      <a:r>
                        <a:rPr lang="fr-FR" sz="1600" dirty="0"/>
                        <a:t>PARTICULIERES :</a:t>
                      </a:r>
                      <a:r>
                        <a:rPr lang="fr-FR" sz="1600" baseline="0" dirty="0"/>
                        <a:t> </a:t>
                      </a:r>
                      <a:r>
                        <a:rPr lang="fr-FR" sz="1600" dirty="0"/>
                        <a:t>trésorier, secrétaire, autres</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t>Gestion des absences                   à l’AS</a:t>
                      </a:r>
                    </a:p>
                  </a:txBody>
                  <a:tcPr>
                    <a:solidFill>
                      <a:schemeClr val="accent6">
                        <a:lumMod val="20000"/>
                        <a:lumOff val="80000"/>
                      </a:schemeClr>
                    </a:solidFill>
                  </a:tcPr>
                </a:tc>
                <a:extLst>
                  <a:ext uri="{0D108BD9-81ED-4DB2-BD59-A6C34878D82A}">
                    <a16:rowId xmlns:a16="http://schemas.microsoft.com/office/drawing/2014/main" val="4277976244"/>
                  </a:ext>
                </a:extLst>
              </a:tr>
              <a:tr h="475886">
                <a:tc>
                  <a:txBody>
                    <a:bodyPr/>
                    <a:lstStyle/>
                    <a:p>
                      <a:endParaRPr lang="fr-FR" dirty="0"/>
                    </a:p>
                  </a:txBody>
                  <a:tcPr>
                    <a:solidFill>
                      <a:schemeClr val="accent6">
                        <a:lumMod val="20000"/>
                        <a:lumOff val="80000"/>
                      </a:schemeClr>
                    </a:solidFill>
                  </a:tcPr>
                </a:tc>
                <a:tc>
                  <a:txBody>
                    <a:bodyPr/>
                    <a:lstStyle/>
                    <a:p>
                      <a:endParaRPr lang="fr-FR" dirty="0"/>
                    </a:p>
                  </a:txBody>
                  <a:tcPr>
                    <a:solidFill>
                      <a:schemeClr val="accent6">
                        <a:lumMod val="20000"/>
                        <a:lumOff val="80000"/>
                      </a:schemeClr>
                    </a:solidFill>
                  </a:tcPr>
                </a:tc>
                <a:tc>
                  <a:txBody>
                    <a:bodyPr/>
                    <a:lstStyle/>
                    <a:p>
                      <a:endParaRPr lang="fr-FR" dirty="0"/>
                    </a:p>
                  </a:txBody>
                  <a:tcPr>
                    <a:solidFill>
                      <a:schemeClr val="accent6">
                        <a:lumMod val="20000"/>
                        <a:lumOff val="80000"/>
                      </a:schemeClr>
                    </a:solidFill>
                  </a:tcPr>
                </a:tc>
                <a:tc>
                  <a:txBody>
                    <a:bodyPr/>
                    <a:lstStyle/>
                    <a:p>
                      <a:endParaRPr lang="fr-FR" dirty="0"/>
                    </a:p>
                  </a:txBody>
                  <a:tcPr>
                    <a:solidFill>
                      <a:schemeClr val="accent6">
                        <a:lumMod val="20000"/>
                        <a:lumOff val="80000"/>
                      </a:schemeClr>
                    </a:solidFill>
                  </a:tcPr>
                </a:tc>
                <a:tc rowSpan="6">
                  <a:txBody>
                    <a:bodyPr/>
                    <a:lstStyle/>
                    <a:p>
                      <a:endParaRPr lang="fr-FR" sz="1000" dirty="0"/>
                    </a:p>
                  </a:txBody>
                  <a:tcPr>
                    <a:solidFill>
                      <a:schemeClr val="accent6">
                        <a:lumMod val="20000"/>
                        <a:lumOff val="80000"/>
                      </a:schemeClr>
                    </a:solidFill>
                  </a:tcPr>
                </a:tc>
                <a:extLst>
                  <a:ext uri="{0D108BD9-81ED-4DB2-BD59-A6C34878D82A}">
                    <a16:rowId xmlns:a16="http://schemas.microsoft.com/office/drawing/2014/main" val="4283069449"/>
                  </a:ext>
                </a:extLst>
              </a:tr>
              <a:tr h="475886">
                <a:tc>
                  <a:txBody>
                    <a:bodyPr/>
                    <a:lstStyle/>
                    <a:p>
                      <a:endParaRPr lang="fr-FR" dirty="0"/>
                    </a:p>
                  </a:txBody>
                  <a:tcPr>
                    <a:solidFill>
                      <a:schemeClr val="accent6">
                        <a:lumMod val="20000"/>
                        <a:lumOff val="80000"/>
                      </a:schemeClr>
                    </a:solidFill>
                  </a:tcPr>
                </a:tc>
                <a:tc>
                  <a:txBody>
                    <a:bodyPr/>
                    <a:lstStyle/>
                    <a:p>
                      <a:endParaRPr lang="fr-FR" dirty="0"/>
                    </a:p>
                  </a:txBody>
                  <a:tcPr>
                    <a:solidFill>
                      <a:schemeClr val="accent6">
                        <a:lumMod val="20000"/>
                        <a:lumOff val="80000"/>
                      </a:schemeClr>
                    </a:solidFill>
                  </a:tcPr>
                </a:tc>
                <a:tc>
                  <a:txBody>
                    <a:bodyPr/>
                    <a:lstStyle/>
                    <a:p>
                      <a:endParaRPr lang="fr-FR" dirty="0"/>
                    </a:p>
                  </a:txBody>
                  <a:tcPr>
                    <a:solidFill>
                      <a:schemeClr val="accent6">
                        <a:lumMod val="20000"/>
                        <a:lumOff val="80000"/>
                      </a:schemeClr>
                    </a:solidFill>
                  </a:tcPr>
                </a:tc>
                <a:tc>
                  <a:txBody>
                    <a:bodyPr/>
                    <a:lstStyle/>
                    <a:p>
                      <a:endParaRPr lang="fr-FR"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58247045"/>
                  </a:ext>
                </a:extLst>
              </a:tr>
              <a:tr h="423892">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154555049"/>
                  </a:ext>
                </a:extLst>
              </a:tr>
              <a:tr h="423892">
                <a:tc>
                  <a:txBody>
                    <a:bodyPr/>
                    <a:lstStyle/>
                    <a:p>
                      <a:endParaRPr lang="fr-FR" sz="100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1563635218"/>
                  </a:ext>
                </a:extLst>
              </a:tr>
              <a:tr h="423892">
                <a:tc>
                  <a:txBody>
                    <a:bodyPr/>
                    <a:lstStyle/>
                    <a:p>
                      <a:endParaRPr lang="fr-FR" sz="1000"/>
                    </a:p>
                  </a:txBody>
                  <a:tcPr>
                    <a:solidFill>
                      <a:schemeClr val="accent6">
                        <a:lumMod val="20000"/>
                        <a:lumOff val="80000"/>
                      </a:schemeClr>
                    </a:solidFill>
                  </a:tcPr>
                </a:tc>
                <a:tc>
                  <a:txBody>
                    <a:bodyPr/>
                    <a:lstStyle/>
                    <a:p>
                      <a:endParaRPr lang="fr-FR" sz="100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4229439217"/>
                  </a:ext>
                </a:extLst>
              </a:tr>
              <a:tr h="423892">
                <a:tc>
                  <a:txBody>
                    <a:bodyPr/>
                    <a:lstStyle/>
                    <a:p>
                      <a:endParaRPr lang="fr-FR" sz="1000" dirty="0"/>
                    </a:p>
                  </a:txBody>
                  <a:tcPr>
                    <a:solidFill>
                      <a:schemeClr val="accent6">
                        <a:lumMod val="20000"/>
                        <a:lumOff val="80000"/>
                      </a:schemeClr>
                    </a:solidFill>
                  </a:tcPr>
                </a:tc>
                <a:tc>
                  <a:txBody>
                    <a:bodyPr/>
                    <a:lstStyle/>
                    <a:p>
                      <a:endParaRPr lang="fr-FR" sz="100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622306801"/>
                  </a:ext>
                </a:extLst>
              </a:tr>
            </a:tbl>
          </a:graphicData>
        </a:graphic>
      </p:graphicFrame>
      <p:sp>
        <p:nvSpPr>
          <p:cNvPr id="4" name="Rectangle 3">
            <a:extLst>
              <a:ext uri="{FF2B5EF4-FFF2-40B4-BE49-F238E27FC236}">
                <a16:creationId xmlns:a16="http://schemas.microsoft.com/office/drawing/2014/main" id="{231930D6-F7BD-4661-A32C-8BBDFF162739}"/>
              </a:ext>
            </a:extLst>
          </p:cNvPr>
          <p:cNvSpPr/>
          <p:nvPr/>
        </p:nvSpPr>
        <p:spPr>
          <a:xfrm>
            <a:off x="4638188" y="816432"/>
            <a:ext cx="3515212" cy="369332"/>
          </a:xfrm>
          <a:prstGeom prst="rect">
            <a:avLst/>
          </a:prstGeom>
        </p:spPr>
        <p:txBody>
          <a:bodyPr wrap="square">
            <a:spAutoFit/>
          </a:bodyPr>
          <a:lstStyle/>
          <a:p>
            <a:r>
              <a:rPr lang="fr-FR" b="1" dirty="0"/>
              <a:t>Etape 1 DIAGNOSTIC (suite)</a:t>
            </a:r>
          </a:p>
        </p:txBody>
      </p:sp>
      <p:sp>
        <p:nvSpPr>
          <p:cNvPr id="5" name="Rectangle 4">
            <a:extLst>
              <a:ext uri="{FF2B5EF4-FFF2-40B4-BE49-F238E27FC236}">
                <a16:creationId xmlns:a16="http://schemas.microsoft.com/office/drawing/2014/main" id="{FC91EBFC-8E56-4E79-9C49-B4088D82869B}"/>
              </a:ext>
            </a:extLst>
          </p:cNvPr>
          <p:cNvSpPr/>
          <p:nvPr/>
        </p:nvSpPr>
        <p:spPr>
          <a:xfrm>
            <a:off x="8328378" y="880894"/>
            <a:ext cx="3863622" cy="369332"/>
          </a:xfrm>
          <a:prstGeom prst="rect">
            <a:avLst/>
          </a:prstGeom>
        </p:spPr>
        <p:txBody>
          <a:bodyPr wrap="none">
            <a:spAutoFit/>
          </a:bodyPr>
          <a:lstStyle/>
          <a:p>
            <a:r>
              <a:rPr lang="fr-FR" b="1" dirty="0">
                <a:solidFill>
                  <a:srgbClr val="FF0000"/>
                </a:solidFill>
              </a:rPr>
              <a:t>A renseigner pour le 8 Novembre 2019</a:t>
            </a:r>
            <a:endParaRPr lang="fr-FR" dirty="0"/>
          </a:p>
        </p:txBody>
      </p:sp>
    </p:spTree>
    <p:extLst>
      <p:ext uri="{BB962C8B-B14F-4D97-AF65-F5344CB8AC3E}">
        <p14:creationId xmlns:p14="http://schemas.microsoft.com/office/powerpoint/2010/main" val="1113578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FC90CBA-B74A-4761-B2A2-D2A81B1E4D76}"/>
              </a:ext>
            </a:extLst>
          </p:cNvPr>
          <p:cNvSpPr txBox="1"/>
          <p:nvPr/>
        </p:nvSpPr>
        <p:spPr>
          <a:xfrm>
            <a:off x="3100333" y="521724"/>
            <a:ext cx="8361071" cy="369332"/>
          </a:xfrm>
          <a:prstGeom prst="rect">
            <a:avLst/>
          </a:prstGeom>
          <a:noFill/>
        </p:spPr>
        <p:txBody>
          <a:bodyPr wrap="none" rtlCol="0">
            <a:spAutoFit/>
          </a:bodyPr>
          <a:lstStyle/>
          <a:p>
            <a:r>
              <a:rPr lang="fr-FR" b="1" dirty="0"/>
              <a:t>ETAPE 2 : FIXER DES OBJECTIFS EN LIEN AVEC LES PROJETS D’EPS ET D’ÉTABLISSEMENT</a:t>
            </a:r>
          </a:p>
        </p:txBody>
      </p:sp>
      <p:graphicFrame>
        <p:nvGraphicFramePr>
          <p:cNvPr id="3" name="Tableau 3">
            <a:extLst>
              <a:ext uri="{FF2B5EF4-FFF2-40B4-BE49-F238E27FC236}">
                <a16:creationId xmlns:a16="http://schemas.microsoft.com/office/drawing/2014/main" id="{E8D53E68-2746-4FC4-B349-ACE0E0AE8CCF}"/>
              </a:ext>
            </a:extLst>
          </p:cNvPr>
          <p:cNvGraphicFramePr>
            <a:graphicFrameLocks noGrp="1"/>
          </p:cNvGraphicFramePr>
          <p:nvPr>
            <p:extLst>
              <p:ext uri="{D42A27DB-BD31-4B8C-83A1-F6EECF244321}">
                <p14:modId xmlns:p14="http://schemas.microsoft.com/office/powerpoint/2010/main" val="2589518119"/>
              </p:ext>
            </p:extLst>
          </p:nvPr>
        </p:nvGraphicFramePr>
        <p:xfrm>
          <a:off x="723900" y="1824566"/>
          <a:ext cx="11201400" cy="4347117"/>
        </p:xfrm>
        <a:graphic>
          <a:graphicData uri="http://schemas.openxmlformats.org/drawingml/2006/table">
            <a:tbl>
              <a:tblPr firstRow="1" bandRow="1">
                <a:tableStyleId>{5C22544A-7EE6-4342-B048-85BDC9FD1C3A}</a:tableStyleId>
              </a:tblPr>
              <a:tblGrid>
                <a:gridCol w="3632200">
                  <a:extLst>
                    <a:ext uri="{9D8B030D-6E8A-4147-A177-3AD203B41FA5}">
                      <a16:colId xmlns:a16="http://schemas.microsoft.com/office/drawing/2014/main" val="1645863130"/>
                    </a:ext>
                  </a:extLst>
                </a:gridCol>
                <a:gridCol w="7569200">
                  <a:extLst>
                    <a:ext uri="{9D8B030D-6E8A-4147-A177-3AD203B41FA5}">
                      <a16:colId xmlns:a16="http://schemas.microsoft.com/office/drawing/2014/main" val="1391019529"/>
                    </a:ext>
                  </a:extLst>
                </a:gridCol>
              </a:tblGrid>
              <a:tr h="11858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Objectifs</a:t>
                      </a:r>
                    </a:p>
                  </a:txBody>
                  <a:tcPr/>
                </a:tc>
                <a:tc>
                  <a:txBody>
                    <a:bodyPr/>
                    <a:lstStyle/>
                    <a:p>
                      <a:r>
                        <a:rPr lang="fr-FR" dirty="0"/>
                        <a:t>Justifications</a:t>
                      </a:r>
                    </a:p>
                    <a:p>
                      <a:r>
                        <a:rPr lang="fr-FR" dirty="0"/>
                        <a:t>(en</a:t>
                      </a:r>
                      <a:r>
                        <a:rPr lang="fr-FR" baseline="0" dirty="0"/>
                        <a:t> rapport au </a:t>
                      </a:r>
                      <a:r>
                        <a:rPr lang="fr-FR" dirty="0"/>
                        <a:t>diagnostic et au</a:t>
                      </a:r>
                      <a:r>
                        <a:rPr lang="fr-FR" baseline="0" dirty="0"/>
                        <a:t> </a:t>
                      </a:r>
                      <a:r>
                        <a:rPr lang="fr-FR" dirty="0"/>
                        <a:t>projet</a:t>
                      </a:r>
                      <a:r>
                        <a:rPr lang="fr-FR" baseline="0" dirty="0"/>
                        <a:t> d’</a:t>
                      </a:r>
                      <a:r>
                        <a:rPr lang="fr-FR" dirty="0"/>
                        <a:t>établissement </a:t>
                      </a:r>
                      <a:r>
                        <a:rPr lang="fr-FR" baseline="0" dirty="0"/>
                        <a:t>et au projet d’</a:t>
                      </a:r>
                      <a:r>
                        <a:rPr lang="fr-FR" dirty="0"/>
                        <a:t>EPS)</a:t>
                      </a:r>
                    </a:p>
                  </a:txBody>
                  <a:tcPr/>
                </a:tc>
                <a:extLst>
                  <a:ext uri="{0D108BD9-81ED-4DB2-BD59-A6C34878D82A}">
                    <a16:rowId xmlns:a16="http://schemas.microsoft.com/office/drawing/2014/main" val="2378765578"/>
                  </a:ext>
                </a:extLst>
              </a:tr>
              <a:tr h="1053769">
                <a:tc>
                  <a:txBody>
                    <a:bodyPr/>
                    <a:lstStyle/>
                    <a:p>
                      <a:endParaRPr lang="fr-FR" sz="1000" dirty="0"/>
                    </a:p>
                  </a:txBody>
                  <a:tcPr/>
                </a:tc>
                <a:tc rowSpan="3">
                  <a:txBody>
                    <a:bodyPr/>
                    <a:lstStyle/>
                    <a:p>
                      <a:endParaRPr lang="fr-FR" sz="1000" dirty="0"/>
                    </a:p>
                  </a:txBody>
                  <a:tcPr/>
                </a:tc>
                <a:extLst>
                  <a:ext uri="{0D108BD9-81ED-4DB2-BD59-A6C34878D82A}">
                    <a16:rowId xmlns:a16="http://schemas.microsoft.com/office/drawing/2014/main" val="3135006650"/>
                  </a:ext>
                </a:extLst>
              </a:tr>
              <a:tr h="1053769">
                <a:tc>
                  <a:txBody>
                    <a:bodyPr/>
                    <a:lstStyle/>
                    <a:p>
                      <a:endParaRPr lang="fr-FR" sz="1000" dirty="0"/>
                    </a:p>
                  </a:txBody>
                  <a:tcPr/>
                </a:tc>
                <a:tc vMerge="1">
                  <a:txBody>
                    <a:bodyPr/>
                    <a:lstStyle/>
                    <a:p>
                      <a:endParaRPr lang="fr-FR" dirty="0"/>
                    </a:p>
                  </a:txBody>
                  <a:tcPr/>
                </a:tc>
                <a:extLst>
                  <a:ext uri="{0D108BD9-81ED-4DB2-BD59-A6C34878D82A}">
                    <a16:rowId xmlns:a16="http://schemas.microsoft.com/office/drawing/2014/main" val="4189251718"/>
                  </a:ext>
                </a:extLst>
              </a:tr>
              <a:tr h="1053769">
                <a:tc>
                  <a:txBody>
                    <a:bodyPr/>
                    <a:lstStyle/>
                    <a:p>
                      <a:endParaRPr lang="fr-FR" sz="1000" dirty="0"/>
                    </a:p>
                  </a:txBody>
                  <a:tcPr/>
                </a:tc>
                <a:tc vMerge="1">
                  <a:txBody>
                    <a:bodyPr/>
                    <a:lstStyle/>
                    <a:p>
                      <a:endParaRPr lang="fr-FR" dirty="0"/>
                    </a:p>
                  </a:txBody>
                  <a:tcPr/>
                </a:tc>
                <a:extLst>
                  <a:ext uri="{0D108BD9-81ED-4DB2-BD59-A6C34878D82A}">
                    <a16:rowId xmlns:a16="http://schemas.microsoft.com/office/drawing/2014/main" val="2648828178"/>
                  </a:ext>
                </a:extLst>
              </a:tr>
            </a:tbl>
          </a:graphicData>
        </a:graphic>
      </p:graphicFrame>
      <p:sp>
        <p:nvSpPr>
          <p:cNvPr id="5" name="Espace réservé du pied de page 4">
            <a:extLst>
              <a:ext uri="{FF2B5EF4-FFF2-40B4-BE49-F238E27FC236}">
                <a16:creationId xmlns:a16="http://schemas.microsoft.com/office/drawing/2014/main" id="{30792CA2-45B0-471E-9B98-1BC95CAE1844}"/>
              </a:ext>
            </a:extLst>
          </p:cNvPr>
          <p:cNvSpPr>
            <a:spLocks noGrp="1"/>
          </p:cNvSpPr>
          <p:nvPr>
            <p:ph type="ftr" sz="quarter" idx="11"/>
          </p:nvPr>
        </p:nvSpPr>
        <p:spPr/>
        <p:txBody>
          <a:bodyPr/>
          <a:lstStyle/>
          <a:p>
            <a:r>
              <a:rPr lang="fr-FR"/>
              <a:t>Inspection Pédagogique Régionale d'EPS -  Académie de Dijon</a:t>
            </a:r>
          </a:p>
        </p:txBody>
      </p:sp>
      <p:pic>
        <p:nvPicPr>
          <p:cNvPr id="6" name="Image 5">
            <a:extLst>
              <a:ext uri="{FF2B5EF4-FFF2-40B4-BE49-F238E27FC236}">
                <a16:creationId xmlns:a16="http://schemas.microsoft.com/office/drawing/2014/main" id="{34EACCBD-CBB3-4744-9F63-73C0D8411F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7" name="Rectangle 6">
            <a:extLst>
              <a:ext uri="{FF2B5EF4-FFF2-40B4-BE49-F238E27FC236}">
                <a16:creationId xmlns:a16="http://schemas.microsoft.com/office/drawing/2014/main" id="{9C829FE6-2418-477F-97B7-385267DF5411}"/>
              </a:ext>
            </a:extLst>
          </p:cNvPr>
          <p:cNvSpPr/>
          <p:nvPr/>
        </p:nvSpPr>
        <p:spPr>
          <a:xfrm>
            <a:off x="8078766" y="1378869"/>
            <a:ext cx="3967048" cy="369332"/>
          </a:xfrm>
          <a:prstGeom prst="rect">
            <a:avLst/>
          </a:prstGeom>
        </p:spPr>
        <p:txBody>
          <a:bodyPr wrap="none">
            <a:spAutoFit/>
          </a:bodyPr>
          <a:lstStyle/>
          <a:p>
            <a:pPr lvl="0" algn="ctr">
              <a:defRPr/>
            </a:pPr>
            <a:r>
              <a:rPr lang="fr-FR" b="1" i="1" dirty="0">
                <a:solidFill>
                  <a:srgbClr val="FF0000"/>
                </a:solidFill>
              </a:rPr>
              <a:t>A renseigner pour le 8 Novembre 2019  </a:t>
            </a:r>
            <a:endParaRPr lang="fr-FR" b="1" dirty="0">
              <a:solidFill>
                <a:srgbClr val="FF0000"/>
              </a:solidFill>
            </a:endParaRPr>
          </a:p>
        </p:txBody>
      </p:sp>
    </p:spTree>
    <p:extLst>
      <p:ext uri="{BB962C8B-B14F-4D97-AF65-F5344CB8AC3E}">
        <p14:creationId xmlns:p14="http://schemas.microsoft.com/office/powerpoint/2010/main" val="3820003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3AE5F99-81B4-4561-995D-867B30FD2F13}"/>
              </a:ext>
            </a:extLst>
          </p:cNvPr>
          <p:cNvSpPr txBox="1"/>
          <p:nvPr/>
        </p:nvSpPr>
        <p:spPr>
          <a:xfrm>
            <a:off x="5257800" y="1066800"/>
            <a:ext cx="3366755" cy="523220"/>
          </a:xfrm>
          <a:prstGeom prst="rect">
            <a:avLst/>
          </a:prstGeom>
          <a:noFill/>
        </p:spPr>
        <p:txBody>
          <a:bodyPr wrap="none" rtlCol="0">
            <a:spAutoFit/>
          </a:bodyPr>
          <a:lstStyle/>
          <a:p>
            <a:r>
              <a:rPr lang="fr-FR" sz="2800" b="1" dirty="0"/>
              <a:t>L’Association sportive</a:t>
            </a:r>
          </a:p>
        </p:txBody>
      </p:sp>
      <p:graphicFrame>
        <p:nvGraphicFramePr>
          <p:cNvPr id="5" name="Tableau 5">
            <a:extLst>
              <a:ext uri="{FF2B5EF4-FFF2-40B4-BE49-F238E27FC236}">
                <a16:creationId xmlns:a16="http://schemas.microsoft.com/office/drawing/2014/main" id="{8A48EACB-C69C-4C31-9104-7EECDDBBE396}"/>
              </a:ext>
            </a:extLst>
          </p:cNvPr>
          <p:cNvGraphicFramePr>
            <a:graphicFrameLocks noGrp="1"/>
          </p:cNvGraphicFramePr>
          <p:nvPr>
            <p:extLst>
              <p:ext uri="{D42A27DB-BD31-4B8C-83A1-F6EECF244321}">
                <p14:modId xmlns:p14="http://schemas.microsoft.com/office/powerpoint/2010/main" val="487313390"/>
              </p:ext>
            </p:extLst>
          </p:nvPr>
        </p:nvGraphicFramePr>
        <p:xfrm>
          <a:off x="115943" y="1056424"/>
          <a:ext cx="11566148" cy="4230750"/>
        </p:xfrm>
        <a:graphic>
          <a:graphicData uri="http://schemas.openxmlformats.org/drawingml/2006/table">
            <a:tbl>
              <a:tblPr firstRow="1" bandRow="1">
                <a:tableStyleId>{5C22544A-7EE6-4342-B048-85BDC9FD1C3A}</a:tableStyleId>
              </a:tblPr>
              <a:tblGrid>
                <a:gridCol w="2360438">
                  <a:extLst>
                    <a:ext uri="{9D8B030D-6E8A-4147-A177-3AD203B41FA5}">
                      <a16:colId xmlns:a16="http://schemas.microsoft.com/office/drawing/2014/main" val="2791577111"/>
                    </a:ext>
                  </a:extLst>
                </a:gridCol>
                <a:gridCol w="3422636">
                  <a:extLst>
                    <a:ext uri="{9D8B030D-6E8A-4147-A177-3AD203B41FA5}">
                      <a16:colId xmlns:a16="http://schemas.microsoft.com/office/drawing/2014/main" val="97791609"/>
                    </a:ext>
                  </a:extLst>
                </a:gridCol>
                <a:gridCol w="3356194">
                  <a:extLst>
                    <a:ext uri="{9D8B030D-6E8A-4147-A177-3AD203B41FA5}">
                      <a16:colId xmlns:a16="http://schemas.microsoft.com/office/drawing/2014/main" val="2139847617"/>
                    </a:ext>
                  </a:extLst>
                </a:gridCol>
                <a:gridCol w="2426880">
                  <a:extLst>
                    <a:ext uri="{9D8B030D-6E8A-4147-A177-3AD203B41FA5}">
                      <a16:colId xmlns:a16="http://schemas.microsoft.com/office/drawing/2014/main" val="2027010487"/>
                    </a:ext>
                  </a:extLst>
                </a:gridCol>
              </a:tblGrid>
              <a:tr h="631579">
                <a:tc gridSpan="4">
                  <a:txBody>
                    <a:bodyPr/>
                    <a:lstStyle/>
                    <a:p>
                      <a:pPr algn="ctr"/>
                      <a:r>
                        <a:rPr lang="fr-FR" dirty="0"/>
                        <a:t>ASSOCIATION SPORTIVE</a:t>
                      </a:r>
                    </a:p>
                  </a:txBody>
                  <a:tcPr/>
                </a:tc>
                <a:tc hMerge="1">
                  <a:txBody>
                    <a:bodyPr/>
                    <a:lstStyle/>
                    <a:p>
                      <a:endParaRPr lang="fr-FR" dirty="0"/>
                    </a:p>
                  </a:txBody>
                  <a:tcPr/>
                </a:tc>
                <a:tc hMerge="1">
                  <a:txBody>
                    <a:bodyPr/>
                    <a:lstStyle/>
                    <a:p>
                      <a:pPr algn="ctr"/>
                      <a:endParaRPr lang="fr-FR" dirty="0"/>
                    </a:p>
                  </a:txBody>
                  <a:tcPr/>
                </a:tc>
                <a:tc hMerge="1">
                  <a:txBody>
                    <a:bodyPr/>
                    <a:lstStyle/>
                    <a:p>
                      <a:endParaRPr lang="fr-FR"/>
                    </a:p>
                  </a:txBody>
                  <a:tcPr/>
                </a:tc>
                <a:extLst>
                  <a:ext uri="{0D108BD9-81ED-4DB2-BD59-A6C34878D82A}">
                    <a16:rowId xmlns:a16="http://schemas.microsoft.com/office/drawing/2014/main" val="3015320708"/>
                  </a:ext>
                </a:extLst>
              </a:tr>
              <a:tr h="696851">
                <a:tc>
                  <a:txBody>
                    <a:bodyPr/>
                    <a:lstStyle/>
                    <a:p>
                      <a:pPr algn="ctr"/>
                      <a:r>
                        <a:rPr lang="fr-FR" sz="1600" dirty="0"/>
                        <a:t>Offre d’APSA</a:t>
                      </a:r>
                    </a:p>
                  </a:txBody>
                  <a:tcPr>
                    <a:solidFill>
                      <a:schemeClr val="accent6">
                        <a:lumMod val="20000"/>
                        <a:lumOff val="80000"/>
                      </a:schemeClr>
                    </a:solidFill>
                  </a:tcPr>
                </a:tc>
                <a:tc>
                  <a:txBody>
                    <a:bodyPr/>
                    <a:lstStyle/>
                    <a:p>
                      <a:pPr algn="ctr"/>
                      <a:r>
                        <a:rPr lang="fr-FR" sz="1600" dirty="0"/>
                        <a:t>Moments de pratique (pause méridienne, soirée, mercredis…)</a:t>
                      </a:r>
                    </a:p>
                  </a:txBody>
                  <a:tcPr>
                    <a:solidFill>
                      <a:schemeClr val="accent6">
                        <a:lumMod val="20000"/>
                        <a:lumOff val="80000"/>
                      </a:schemeClr>
                    </a:solidFill>
                  </a:tcPr>
                </a:tc>
                <a:tc>
                  <a:txBody>
                    <a:bodyPr/>
                    <a:lstStyle/>
                    <a:p>
                      <a:pPr algn="ctr"/>
                      <a:r>
                        <a:rPr lang="fr-FR" sz="1600" dirty="0"/>
                        <a:t>Formes de pratiques (compétition, promotionnelle, autres….)</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t>TEMPS FORTS</a:t>
                      </a:r>
                    </a:p>
                    <a:p>
                      <a:pPr algn="ctr"/>
                      <a:endParaRPr lang="fr-FR" sz="1600" dirty="0"/>
                    </a:p>
                  </a:txBody>
                  <a:tcPr>
                    <a:solidFill>
                      <a:schemeClr val="accent6">
                        <a:lumMod val="20000"/>
                        <a:lumOff val="80000"/>
                      </a:schemeClr>
                    </a:solidFill>
                  </a:tcPr>
                </a:tc>
                <a:extLst>
                  <a:ext uri="{0D108BD9-81ED-4DB2-BD59-A6C34878D82A}">
                    <a16:rowId xmlns:a16="http://schemas.microsoft.com/office/drawing/2014/main" val="503634773"/>
                  </a:ext>
                </a:extLst>
              </a:tr>
              <a:tr h="483720">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rowSpan="6">
                  <a:txBody>
                    <a:bodyPr/>
                    <a:lstStyle/>
                    <a:p>
                      <a:endParaRPr lang="fr-FR" sz="1000" dirty="0"/>
                    </a:p>
                  </a:txBody>
                  <a:tcPr>
                    <a:solidFill>
                      <a:schemeClr val="accent6">
                        <a:lumMod val="20000"/>
                        <a:lumOff val="80000"/>
                      </a:schemeClr>
                    </a:solidFill>
                  </a:tcPr>
                </a:tc>
                <a:extLst>
                  <a:ext uri="{0D108BD9-81ED-4DB2-BD59-A6C34878D82A}">
                    <a16:rowId xmlns:a16="http://schemas.microsoft.com/office/drawing/2014/main" val="2194738770"/>
                  </a:ext>
                </a:extLst>
              </a:tr>
              <a:tr h="483720">
                <a:tc>
                  <a:txBody>
                    <a:bodyPr/>
                    <a:lstStyle/>
                    <a:p>
                      <a:endParaRPr lang="fr-FR" sz="1000" dirty="0"/>
                    </a:p>
                  </a:txBody>
                  <a:tcPr>
                    <a:solidFill>
                      <a:schemeClr val="accent6">
                        <a:lumMod val="20000"/>
                        <a:lumOff val="80000"/>
                      </a:schemeClr>
                    </a:solidFill>
                  </a:tcPr>
                </a:tc>
                <a:tc>
                  <a:txBody>
                    <a:bodyPr/>
                    <a:lstStyle/>
                    <a:p>
                      <a:endParaRPr lang="fr-FR" sz="100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1894215039"/>
                  </a:ext>
                </a:extLst>
              </a:tr>
              <a:tr h="483720">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2983727242"/>
                  </a:ext>
                </a:extLst>
              </a:tr>
              <a:tr h="483720">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286444352"/>
                  </a:ext>
                </a:extLst>
              </a:tr>
              <a:tr h="483720">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208870270"/>
                  </a:ext>
                </a:extLst>
              </a:tr>
              <a:tr h="483720">
                <a:tc>
                  <a:txBody>
                    <a:bodyPr/>
                    <a:lstStyle/>
                    <a:p>
                      <a:endParaRPr lang="fr-FR" sz="1000" dirty="0"/>
                    </a:p>
                  </a:txBody>
                  <a:tcPr>
                    <a:solidFill>
                      <a:schemeClr val="accent6">
                        <a:lumMod val="20000"/>
                        <a:lumOff val="80000"/>
                      </a:schemeClr>
                    </a:solidFill>
                  </a:tcPr>
                </a:tc>
                <a:tc>
                  <a:txBody>
                    <a:bodyPr/>
                    <a:lstStyle/>
                    <a:p>
                      <a:endParaRPr lang="fr-FR" sz="1000"/>
                    </a:p>
                  </a:txBody>
                  <a:tcPr>
                    <a:solidFill>
                      <a:schemeClr val="accent6">
                        <a:lumMod val="20000"/>
                        <a:lumOff val="80000"/>
                      </a:schemeClr>
                    </a:solidFill>
                  </a:tcPr>
                </a:tc>
                <a:tc>
                  <a:txBody>
                    <a:bodyPr/>
                    <a:lstStyle/>
                    <a:p>
                      <a:endParaRPr lang="fr-FR" sz="1000" dirty="0"/>
                    </a:p>
                  </a:txBody>
                  <a:tcPr>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607799587"/>
                  </a:ext>
                </a:extLst>
              </a:tr>
            </a:tbl>
          </a:graphicData>
        </a:graphic>
      </p:graphicFrame>
      <p:sp>
        <p:nvSpPr>
          <p:cNvPr id="9" name="ZoneTexte 8">
            <a:extLst>
              <a:ext uri="{FF2B5EF4-FFF2-40B4-BE49-F238E27FC236}">
                <a16:creationId xmlns:a16="http://schemas.microsoft.com/office/drawing/2014/main" id="{B4953F65-91A5-4564-9C89-0B4070A4D88D}"/>
              </a:ext>
            </a:extLst>
          </p:cNvPr>
          <p:cNvSpPr txBox="1"/>
          <p:nvPr/>
        </p:nvSpPr>
        <p:spPr>
          <a:xfrm>
            <a:off x="3703497" y="136525"/>
            <a:ext cx="8171346" cy="646331"/>
          </a:xfrm>
          <a:prstGeom prst="rect">
            <a:avLst/>
          </a:prstGeom>
          <a:noFill/>
        </p:spPr>
        <p:txBody>
          <a:bodyPr wrap="square" rtlCol="0">
            <a:spAutoFit/>
          </a:bodyPr>
          <a:lstStyle/>
          <a:p>
            <a:r>
              <a:rPr lang="fr-FR" b="1" dirty="0"/>
              <a:t>ETAPE 3: FORMULER UN PLAN D’ACTION</a:t>
            </a:r>
          </a:p>
          <a:p>
            <a:r>
              <a:rPr lang="fr-FR" b="1" i="1" dirty="0">
                <a:solidFill>
                  <a:srgbClr val="FF0000"/>
                </a:solidFill>
              </a:rPr>
              <a:t>                                                                                  A renseigner pour le 8 Novembre 2019</a:t>
            </a:r>
            <a:endParaRPr lang="fr-FR" sz="2000" b="1" dirty="0"/>
          </a:p>
        </p:txBody>
      </p:sp>
      <p:sp>
        <p:nvSpPr>
          <p:cNvPr id="2" name="Espace réservé du pied de page 1">
            <a:extLst>
              <a:ext uri="{FF2B5EF4-FFF2-40B4-BE49-F238E27FC236}">
                <a16:creationId xmlns:a16="http://schemas.microsoft.com/office/drawing/2014/main" id="{198322C0-0C9D-4AD4-AAAC-9BA73A4F3DFA}"/>
              </a:ext>
            </a:extLst>
          </p:cNvPr>
          <p:cNvSpPr>
            <a:spLocks noGrp="1"/>
          </p:cNvSpPr>
          <p:nvPr>
            <p:ph type="ftr" sz="quarter" idx="11"/>
          </p:nvPr>
        </p:nvSpPr>
        <p:spPr/>
        <p:txBody>
          <a:bodyPr/>
          <a:lstStyle/>
          <a:p>
            <a:r>
              <a:rPr lang="fr-FR"/>
              <a:t>Inspection Pédagogique Régionale d'EPS -  Académie de Dijon</a:t>
            </a:r>
            <a:endParaRPr lang="fr-FR" dirty="0"/>
          </a:p>
        </p:txBody>
      </p:sp>
    </p:spTree>
    <p:extLst>
      <p:ext uri="{BB962C8B-B14F-4D97-AF65-F5344CB8AC3E}">
        <p14:creationId xmlns:p14="http://schemas.microsoft.com/office/powerpoint/2010/main" val="2235008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7B0602-52C0-47A2-B667-C2705B9FE0CA}"/>
              </a:ext>
            </a:extLst>
          </p:cNvPr>
          <p:cNvSpPr>
            <a:spLocks noGrp="1"/>
          </p:cNvSpPr>
          <p:nvPr>
            <p:ph type="ctrTitle"/>
          </p:nvPr>
        </p:nvSpPr>
        <p:spPr/>
        <p:txBody>
          <a:bodyPr/>
          <a:lstStyle/>
          <a:p>
            <a:endParaRPr lang="fr-FR" dirty="0"/>
          </a:p>
        </p:txBody>
      </p:sp>
      <p:sp>
        <p:nvSpPr>
          <p:cNvPr id="3" name="Sous-titre 2">
            <a:extLst>
              <a:ext uri="{FF2B5EF4-FFF2-40B4-BE49-F238E27FC236}">
                <a16:creationId xmlns:a16="http://schemas.microsoft.com/office/drawing/2014/main" id="{5DBA65C5-EDA6-4637-BAC2-CEEBDB22FFD8}"/>
              </a:ext>
            </a:extLst>
          </p:cNvPr>
          <p:cNvSpPr>
            <a:spLocks noGrp="1"/>
          </p:cNvSpPr>
          <p:nvPr>
            <p:ph type="subTitle" idx="1"/>
          </p:nvPr>
        </p:nvSpPr>
        <p:spPr/>
        <p:txBody>
          <a:bodyPr/>
          <a:lstStyle/>
          <a:p>
            <a:endParaRPr lang="fr-FR" dirty="0"/>
          </a:p>
        </p:txBody>
      </p:sp>
      <p:graphicFrame>
        <p:nvGraphicFramePr>
          <p:cNvPr id="4" name="Tableau 3">
            <a:extLst>
              <a:ext uri="{FF2B5EF4-FFF2-40B4-BE49-F238E27FC236}">
                <a16:creationId xmlns:a16="http://schemas.microsoft.com/office/drawing/2014/main" id="{2BB7322F-BD57-4DBA-8772-228C2E791A66}"/>
              </a:ext>
            </a:extLst>
          </p:cNvPr>
          <p:cNvGraphicFramePr>
            <a:graphicFrameLocks noGrp="1"/>
          </p:cNvGraphicFramePr>
          <p:nvPr>
            <p:extLst>
              <p:ext uri="{D42A27DB-BD31-4B8C-83A1-F6EECF244321}">
                <p14:modId xmlns:p14="http://schemas.microsoft.com/office/powerpoint/2010/main" val="1047131183"/>
              </p:ext>
            </p:extLst>
          </p:nvPr>
        </p:nvGraphicFramePr>
        <p:xfrm>
          <a:off x="897736" y="781024"/>
          <a:ext cx="10690923" cy="5865999"/>
        </p:xfrm>
        <a:graphic>
          <a:graphicData uri="http://schemas.openxmlformats.org/drawingml/2006/table">
            <a:tbl>
              <a:tblPr firstRow="1" bandRow="1">
                <a:tableStyleId>{5C22544A-7EE6-4342-B048-85BDC9FD1C3A}</a:tableStyleId>
              </a:tblPr>
              <a:tblGrid>
                <a:gridCol w="2680806">
                  <a:extLst>
                    <a:ext uri="{9D8B030D-6E8A-4147-A177-3AD203B41FA5}">
                      <a16:colId xmlns:a16="http://schemas.microsoft.com/office/drawing/2014/main" val="990888984"/>
                    </a:ext>
                  </a:extLst>
                </a:gridCol>
                <a:gridCol w="2680806">
                  <a:extLst>
                    <a:ext uri="{9D8B030D-6E8A-4147-A177-3AD203B41FA5}">
                      <a16:colId xmlns:a16="http://schemas.microsoft.com/office/drawing/2014/main" val="576699959"/>
                    </a:ext>
                  </a:extLst>
                </a:gridCol>
                <a:gridCol w="2680806">
                  <a:extLst>
                    <a:ext uri="{9D8B030D-6E8A-4147-A177-3AD203B41FA5}">
                      <a16:colId xmlns:a16="http://schemas.microsoft.com/office/drawing/2014/main" val="3529170745"/>
                    </a:ext>
                  </a:extLst>
                </a:gridCol>
                <a:gridCol w="2648505">
                  <a:extLst>
                    <a:ext uri="{9D8B030D-6E8A-4147-A177-3AD203B41FA5}">
                      <a16:colId xmlns:a16="http://schemas.microsoft.com/office/drawing/2014/main" val="1984648370"/>
                    </a:ext>
                  </a:extLst>
                </a:gridCol>
              </a:tblGrid>
              <a:tr h="2361087">
                <a:tc>
                  <a:txBody>
                    <a:bodyPr/>
                    <a:lstStyle/>
                    <a:p>
                      <a:pPr algn="ctr"/>
                      <a:r>
                        <a:rPr lang="fr-FR" sz="2400" dirty="0">
                          <a:solidFill>
                            <a:schemeClr val="bg1"/>
                          </a:solidFill>
                        </a:rPr>
                        <a:t>Public scolaire             </a:t>
                      </a:r>
                      <a:r>
                        <a:rPr lang="fr-FR" sz="1200" dirty="0">
                          <a:solidFill>
                            <a:schemeClr val="tx1"/>
                          </a:solidFill>
                        </a:rPr>
                        <a:t>Effectif, répartition F/G, internes/externes, recrutement,</a:t>
                      </a:r>
                      <a:r>
                        <a:rPr lang="fr-FR" sz="1200" baseline="0" dirty="0">
                          <a:solidFill>
                            <a:schemeClr val="tx1"/>
                          </a:solidFill>
                        </a:rPr>
                        <a:t> CSP, </a:t>
                      </a:r>
                      <a:r>
                        <a:rPr lang="fr-FR" sz="1200" dirty="0">
                          <a:solidFill>
                            <a:schemeClr val="tx1"/>
                          </a:solidFill>
                        </a:rPr>
                        <a:t>élèves à besoins éducatifs particuliers</a:t>
                      </a:r>
                      <a:r>
                        <a:rPr lang="fr-FR" sz="1200" baseline="0" dirty="0">
                          <a:solidFill>
                            <a:schemeClr val="tx1"/>
                          </a:solidFill>
                        </a:rPr>
                        <a:t> (élèves en situation de handicap  </a:t>
                      </a:r>
                      <a:r>
                        <a:rPr lang="fr-FR" sz="1200" dirty="0">
                          <a:solidFill>
                            <a:schemeClr val="tx1"/>
                          </a:solidFill>
                        </a:rPr>
                        <a:t> précoces, allophones,, sportifs</a:t>
                      </a:r>
                      <a:r>
                        <a:rPr lang="fr-FR" sz="1200" baseline="0" dirty="0">
                          <a:solidFill>
                            <a:schemeClr val="tx1"/>
                          </a:solidFill>
                        </a:rPr>
                        <a:t> de haut niveau</a:t>
                      </a:r>
                      <a:r>
                        <a:rPr lang="fr-FR" sz="1200" dirty="0">
                          <a:solidFill>
                            <a:schemeClr val="tx1"/>
                          </a:solidFill>
                        </a:rPr>
                        <a:t>…)</a:t>
                      </a:r>
                    </a:p>
                    <a:p>
                      <a:pPr algn="ctr"/>
                      <a:endParaRPr lang="fr-FR" sz="2400" dirty="0">
                        <a:solidFill>
                          <a:schemeClr val="bg1"/>
                        </a:solidFill>
                      </a:endParaRPr>
                    </a:p>
                    <a:p>
                      <a:pPr algn="ctr"/>
                      <a:r>
                        <a:rPr lang="fr-FR" sz="2400" dirty="0">
                          <a:solidFill>
                            <a:schemeClr val="bg1"/>
                          </a:solidFill>
                        </a:rPr>
                        <a:t> </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a:solidFill>
                            <a:schemeClr val="bg1"/>
                          </a:solidFill>
                        </a:rPr>
                        <a:t>Spécificités         </a:t>
                      </a:r>
                      <a:r>
                        <a:rPr lang="fr-FR" sz="1000" dirty="0">
                          <a:solidFill>
                            <a:schemeClr val="tx1"/>
                          </a:solidFill>
                        </a:rPr>
                        <a:t> </a:t>
                      </a:r>
                      <a:r>
                        <a:rPr lang="fr-FR" sz="1200" dirty="0">
                          <a:solidFill>
                            <a:schemeClr val="tx1"/>
                          </a:solidFill>
                        </a:rPr>
                        <a:t>Etablissement rural,  urbain, cité scolaire, sections sportives scolaires, accueil SHN, pôle, partenariats particuliers, ateliers artistiques</a:t>
                      </a:r>
                      <a:r>
                        <a:rPr lang="fr-FR" sz="1200" baseline="0" dirty="0">
                          <a:solidFill>
                            <a:schemeClr val="tx1"/>
                          </a:solidFill>
                        </a:rPr>
                        <a:t> ou option danse,</a:t>
                      </a:r>
                      <a:r>
                        <a:rPr lang="fr-FR" sz="1200" dirty="0">
                          <a:solidFill>
                            <a:schemeClr val="tx1"/>
                          </a:solidFill>
                        </a:rPr>
                        <a:t> spécialité ART – DANSE…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a:solidFill>
                            <a:schemeClr val="bg1"/>
                          </a:solidFill>
                        </a:rPr>
                        <a:t>Ressources  matérielles et humaines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chemeClr val="tx1"/>
                          </a:solidFill>
                        </a:rPr>
                        <a:t> Nombre de professeurs EPS, et fonctions particulières de chacun, éventuels</a:t>
                      </a:r>
                      <a:r>
                        <a:rPr lang="fr-FR" sz="1200" baseline="0" dirty="0">
                          <a:solidFill>
                            <a:schemeClr val="tx1"/>
                          </a:solidFill>
                        </a:rPr>
                        <a:t> temps</a:t>
                      </a:r>
                      <a:r>
                        <a:rPr lang="fr-FR" sz="1200" dirty="0">
                          <a:solidFill>
                            <a:schemeClr val="tx1"/>
                          </a:solidFill>
                        </a:rPr>
                        <a:t> partiels), missions particulières, statut (titulaires, TZR, PSTG, professeurs contractuels),</a:t>
                      </a:r>
                      <a:r>
                        <a:rPr lang="fr-FR" sz="1200" baseline="0" dirty="0">
                          <a:solidFill>
                            <a:srgbClr val="FF0000"/>
                          </a:solidFill>
                        </a:rPr>
                        <a:t> </a:t>
                      </a:r>
                      <a:r>
                        <a:rPr lang="fr-FR" sz="1200" dirty="0">
                          <a:solidFill>
                            <a:srgbClr val="FF0000"/>
                          </a:solidFill>
                        </a:rPr>
                        <a:t>moments de concertation prévus</a:t>
                      </a:r>
                      <a:r>
                        <a:rPr lang="fr-FR" sz="1200"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chemeClr val="tx1"/>
                          </a:solidFill>
                        </a:rPr>
                        <a:t>installations, numérique, transports , accès…</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2">
                        <a:lumMod val="75000"/>
                      </a:schemeClr>
                    </a:solidFill>
                  </a:tcPr>
                </a:tc>
                <a:tc>
                  <a:txBody>
                    <a:bodyPr/>
                    <a:lstStyle/>
                    <a:p>
                      <a:pPr algn="ctr"/>
                      <a:r>
                        <a:rPr lang="fr-FR" sz="2400" dirty="0">
                          <a:solidFill>
                            <a:schemeClr val="bg1"/>
                          </a:solidFill>
                        </a:rPr>
                        <a:t>Contraintes matérielles</a:t>
                      </a:r>
                      <a:r>
                        <a:rPr lang="fr-FR" sz="2400" baseline="0" dirty="0">
                          <a:solidFill>
                            <a:schemeClr val="bg1"/>
                          </a:solidFill>
                        </a:rPr>
                        <a:t> et humaines</a:t>
                      </a:r>
                    </a:p>
                    <a:p>
                      <a:pPr algn="ctr"/>
                      <a:endParaRPr lang="fr-FR" sz="2400" baseline="0" dirty="0">
                        <a:solidFill>
                          <a:schemeClr val="bg1"/>
                        </a:solidFill>
                      </a:endParaRPr>
                    </a:p>
                    <a:p>
                      <a:pPr algn="ctr"/>
                      <a:endParaRPr lang="fr-FR" sz="2400" baseline="0" dirty="0">
                        <a:solidFill>
                          <a:schemeClr val="bg1"/>
                        </a:solidFill>
                      </a:endParaRPr>
                    </a:p>
                    <a:p>
                      <a:pPr algn="ctr"/>
                      <a:endParaRPr lang="fr-FR" sz="2400" dirty="0">
                        <a:solidFill>
                          <a:schemeClr val="bg1"/>
                        </a:solidFill>
                      </a:endParaRP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2333685837"/>
                  </a:ext>
                </a:extLst>
              </a:tr>
              <a:tr h="3214239">
                <a:tc>
                  <a:txBody>
                    <a:bodyPr/>
                    <a:lstStyle/>
                    <a:p>
                      <a:endParaRPr lang="fr-FR" sz="1000" dirty="0">
                        <a:solidFill>
                          <a:schemeClr val="tx1"/>
                        </a:solidFill>
                      </a:endParaRPr>
                    </a:p>
                    <a:p>
                      <a:endParaRPr lang="fr-FR" sz="1000" dirty="0">
                        <a:solidFill>
                          <a:schemeClr val="tx1"/>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2"/>
                    </a:solidFill>
                  </a:tcPr>
                </a:tc>
                <a:tc>
                  <a:txBody>
                    <a:bodyPr/>
                    <a:lstStyle/>
                    <a:p>
                      <a:endParaRPr lang="fr-FR" sz="1000" dirty="0">
                        <a:solidFill>
                          <a:schemeClr val="tx1"/>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2"/>
                    </a:solidFill>
                  </a:tcPr>
                </a:tc>
                <a:tc>
                  <a:txBody>
                    <a:bodyPr/>
                    <a:lstStyle/>
                    <a:p>
                      <a:endParaRPr lang="fr-FR" sz="1000" dirty="0">
                        <a:solidFill>
                          <a:schemeClr val="tx1"/>
                        </a:solidFill>
                      </a:endParaRPr>
                    </a:p>
                    <a:p>
                      <a:endParaRPr lang="fr-FR" sz="1000" dirty="0">
                        <a:solidFill>
                          <a:schemeClr val="tx1"/>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2"/>
                    </a:solidFill>
                  </a:tcPr>
                </a:tc>
                <a:tc>
                  <a:txBody>
                    <a:bodyPr/>
                    <a:lstStyle/>
                    <a:p>
                      <a:endParaRPr lang="fr-FR" sz="1000" dirty="0">
                        <a:solidFill>
                          <a:schemeClr val="tx1"/>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2"/>
                    </a:solidFill>
                  </a:tcPr>
                </a:tc>
                <a:extLst>
                  <a:ext uri="{0D108BD9-81ED-4DB2-BD59-A6C34878D82A}">
                    <a16:rowId xmlns:a16="http://schemas.microsoft.com/office/drawing/2014/main" val="1317349416"/>
                  </a:ext>
                </a:extLst>
              </a:tr>
            </a:tbl>
          </a:graphicData>
        </a:graphic>
      </p:graphicFrame>
      <p:sp>
        <p:nvSpPr>
          <p:cNvPr id="5" name="ZoneTexte 4">
            <a:extLst>
              <a:ext uri="{FF2B5EF4-FFF2-40B4-BE49-F238E27FC236}">
                <a16:creationId xmlns:a16="http://schemas.microsoft.com/office/drawing/2014/main" id="{23EE121F-91BC-44B0-AEC8-C01D02B033EE}"/>
              </a:ext>
            </a:extLst>
          </p:cNvPr>
          <p:cNvSpPr txBox="1"/>
          <p:nvPr/>
        </p:nvSpPr>
        <p:spPr>
          <a:xfrm>
            <a:off x="2170776" y="152996"/>
            <a:ext cx="9417883" cy="923330"/>
          </a:xfrm>
          <a:prstGeom prst="rect">
            <a:avLst/>
          </a:prstGeom>
          <a:noFill/>
        </p:spPr>
        <p:txBody>
          <a:bodyPr wrap="square" rtlCol="0">
            <a:spAutoFit/>
          </a:bodyPr>
          <a:lstStyle/>
          <a:p>
            <a:r>
              <a:rPr lang="fr-FR" b="1" dirty="0"/>
              <a:t>Etape 1 </a:t>
            </a:r>
            <a:r>
              <a:rPr lang="fr-FR" dirty="0"/>
              <a:t>: </a:t>
            </a:r>
            <a:r>
              <a:rPr lang="fr-FR" b="1" dirty="0"/>
              <a:t>ETABLIR UN DIAGNOSTIC</a:t>
            </a:r>
          </a:p>
          <a:p>
            <a:r>
              <a:rPr lang="fr-FR" b="1" dirty="0"/>
              <a:t>3.1 DESCRIPTION DU CONTEXTE LOCAL</a:t>
            </a:r>
            <a:r>
              <a:rPr lang="fr-FR" b="1" i="1" dirty="0">
                <a:solidFill>
                  <a:srgbClr val="FF0000"/>
                </a:solidFill>
              </a:rPr>
              <a:t>  		A renseigner pour le 8 Novembre 2019</a:t>
            </a:r>
          </a:p>
          <a:p>
            <a:endParaRPr lang="fr-FR" dirty="0"/>
          </a:p>
        </p:txBody>
      </p:sp>
      <p:sp>
        <p:nvSpPr>
          <p:cNvPr id="6" name="Espace réservé du pied de page 5">
            <a:extLst>
              <a:ext uri="{FF2B5EF4-FFF2-40B4-BE49-F238E27FC236}">
                <a16:creationId xmlns:a16="http://schemas.microsoft.com/office/drawing/2014/main" id="{24A69B18-948D-44CF-8813-DA8DC7094F96}"/>
              </a:ext>
            </a:extLst>
          </p:cNvPr>
          <p:cNvSpPr>
            <a:spLocks noGrp="1"/>
          </p:cNvSpPr>
          <p:nvPr>
            <p:ph type="ftr" sz="quarter" idx="11"/>
          </p:nvPr>
        </p:nvSpPr>
        <p:spPr/>
        <p:txBody>
          <a:bodyPr/>
          <a:lstStyle/>
          <a:p>
            <a:r>
              <a:rPr lang="fr-FR"/>
              <a:t>Inspection Pédagogique Régionale d'EPS -  Académie de Dijon</a:t>
            </a:r>
            <a:endParaRPr lang="fr-FR" dirty="0"/>
          </a:p>
        </p:txBody>
      </p:sp>
      <p:pic>
        <p:nvPicPr>
          <p:cNvPr id="7" name="Image 6">
            <a:extLst>
              <a:ext uri="{FF2B5EF4-FFF2-40B4-BE49-F238E27FC236}">
                <a16:creationId xmlns:a16="http://schemas.microsoft.com/office/drawing/2014/main" id="{623B7178-6C50-4054-86DB-977623A9FC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73040" cy="1467233"/>
          </a:xfrm>
          <a:prstGeom prst="rect">
            <a:avLst/>
          </a:prstGeom>
        </p:spPr>
      </p:pic>
    </p:spTree>
    <p:extLst>
      <p:ext uri="{BB962C8B-B14F-4D97-AF65-F5344CB8AC3E}">
        <p14:creationId xmlns:p14="http://schemas.microsoft.com/office/powerpoint/2010/main" val="4091778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46FE8A1-3207-40C9-8559-78FC6B60E045}"/>
              </a:ext>
            </a:extLst>
          </p:cNvPr>
          <p:cNvSpPr txBox="1"/>
          <p:nvPr/>
        </p:nvSpPr>
        <p:spPr>
          <a:xfrm>
            <a:off x="2708448" y="1099340"/>
            <a:ext cx="9381952"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ETAPE 4  : DETERMINER DES INDICATEURS D’EVALUATION </a:t>
            </a:r>
            <a:r>
              <a:rPr kumimoji="0" lang="fr-FR" sz="1800" b="1" i="0" u="none" strike="noStrike" kern="1200" cap="none" spc="0" normalizeH="0" baseline="0" noProof="0" dirty="0">
                <a:ln>
                  <a:noFill/>
                </a:ln>
                <a:solidFill>
                  <a:prstClr val="black"/>
                </a:solidFill>
                <a:effectLst/>
                <a:uLnTx/>
                <a:uFillTx/>
                <a:latin typeface="Calibri"/>
                <a:ea typeface="+mn-ea"/>
                <a:cs typeface="+mn-cs"/>
              </a:rPr>
              <a:t>QUI DOIVENT PERMETTRE DE MESURER, À UNE ÉCHÉANCE DONNÉE, L’ATTEINTE OU NON DES OBJECTIFS FIXÉS.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                                                                                                                  A renseigner pour le 20 juin 2020</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2DA0EB9E-E9F1-4C26-8FA0-7101C5B43F4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4" name="Image 3">
            <a:extLst>
              <a:ext uri="{FF2B5EF4-FFF2-40B4-BE49-F238E27FC236}">
                <a16:creationId xmlns:a16="http://schemas.microsoft.com/office/drawing/2014/main" id="{E944546A-BED9-47AA-ADB1-9827E8FC6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
        <p:nvSpPr>
          <p:cNvPr id="5" name="ZoneTexte 4">
            <a:extLst>
              <a:ext uri="{FF2B5EF4-FFF2-40B4-BE49-F238E27FC236}">
                <a16:creationId xmlns:a16="http://schemas.microsoft.com/office/drawing/2014/main" id="{7632009F-0E9F-4B42-A61E-70C7F81DD693}"/>
              </a:ext>
            </a:extLst>
          </p:cNvPr>
          <p:cNvSpPr txBox="1"/>
          <p:nvPr/>
        </p:nvSpPr>
        <p:spPr>
          <a:xfrm>
            <a:off x="1308100" y="2403896"/>
            <a:ext cx="10782300"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INDICATEURS OBJECTIFS :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Résultats sportifs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 de licenciés (garçons et filles) et son évolution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Prise en compte des élèves en situation de handicap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Participation aux compétitions de sport partagé</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Nombre de jeunes officiels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Implication des élèves dans la vie associative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Etc.</a:t>
            </a:r>
          </a:p>
          <a:p>
            <a:pPr marR="0" lvl="0" algn="l" defTabSz="914400" rtl="0" eaLnBrk="1" fontAlgn="auto" latinLnBrk="0" hangingPunct="1">
              <a:lnSpc>
                <a:spcPct val="100000"/>
              </a:lnSpc>
              <a:spcBef>
                <a:spcPts val="0"/>
              </a:spcBef>
              <a:spcAft>
                <a:spcPts val="0"/>
              </a:spcAft>
              <a:buClrTx/>
              <a:buSzTx/>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INDICATEURS SUBJECTIFS :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Impact sur le climat scolaire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Rayonnement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Estime de soi</a:t>
            </a:r>
            <a:endParaRPr lang="fr-FR" dirty="0">
              <a:solidFill>
                <a:prstClr val="black"/>
              </a:solidFill>
              <a:latin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Etc.</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0346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5A99F17-73D9-4C4E-BF4C-0BA49F0C8B9D}"/>
              </a:ext>
            </a:extLst>
          </p:cNvPr>
          <p:cNvSpPr txBox="1"/>
          <p:nvPr/>
        </p:nvSpPr>
        <p:spPr>
          <a:xfrm>
            <a:off x="3873500" y="57150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ZoneTexte 2">
            <a:extLst>
              <a:ext uri="{FF2B5EF4-FFF2-40B4-BE49-F238E27FC236}">
                <a16:creationId xmlns:a16="http://schemas.microsoft.com/office/drawing/2014/main" id="{8848C5C6-DB28-4A3A-8646-8955B99B2926}"/>
              </a:ext>
            </a:extLst>
          </p:cNvPr>
          <p:cNvSpPr txBox="1"/>
          <p:nvPr/>
        </p:nvSpPr>
        <p:spPr>
          <a:xfrm>
            <a:off x="4572000" y="736600"/>
            <a:ext cx="36695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solidFill>
                  <a:prstClr val="black"/>
                </a:solidFill>
                <a:latin typeface="Calibri"/>
              </a:rPr>
              <a:t>LES SECTIONS SPORTIVES SCOLAIRES</a:t>
            </a:r>
          </a:p>
        </p:txBody>
      </p:sp>
      <p:sp>
        <p:nvSpPr>
          <p:cNvPr id="11" name="Rectangle 10">
            <a:extLst>
              <a:ext uri="{FF2B5EF4-FFF2-40B4-BE49-F238E27FC236}">
                <a16:creationId xmlns:a16="http://schemas.microsoft.com/office/drawing/2014/main" id="{0C4293CD-4394-4056-AB30-16B9DBA73E1A}"/>
              </a:ext>
            </a:extLst>
          </p:cNvPr>
          <p:cNvSpPr/>
          <p:nvPr/>
        </p:nvSpPr>
        <p:spPr>
          <a:xfrm>
            <a:off x="1739900" y="4062383"/>
            <a:ext cx="913130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hlinkClick r:id="rId2"/>
              </a:rPr>
              <a:t>https://www.education.gouv.fr/pid285/bulletin_officiel.html?cid_bo=57926</a:t>
            </a:r>
            <a:r>
              <a:rPr kumimoji="0" lang="fr-FR" sz="1800" b="0" i="0" u="none" strike="noStrike" kern="1200" cap="none" spc="0" normalizeH="0" baseline="0" noProof="0" dirty="0">
                <a:ln>
                  <a:noFill/>
                </a:ln>
                <a:solidFill>
                  <a:prstClr val="black"/>
                </a:solidFill>
                <a:effectLst/>
                <a:uLnTx/>
                <a:uFillTx/>
                <a:latin typeface="Calibri"/>
                <a:ea typeface="+mn-ea"/>
                <a:cs typeface="+mn-cs"/>
              </a:rPr>
              <a:t> </a:t>
            </a:r>
          </a:p>
        </p:txBody>
      </p:sp>
      <p:sp>
        <p:nvSpPr>
          <p:cNvPr id="5" name="ZoneTexte 4">
            <a:extLst>
              <a:ext uri="{FF2B5EF4-FFF2-40B4-BE49-F238E27FC236}">
                <a16:creationId xmlns:a16="http://schemas.microsoft.com/office/drawing/2014/main" id="{17D37AC7-D1F4-4775-A727-3DC30CDB849A}"/>
              </a:ext>
            </a:extLst>
          </p:cNvPr>
          <p:cNvSpPr txBox="1"/>
          <p:nvPr/>
        </p:nvSpPr>
        <p:spPr>
          <a:xfrm>
            <a:off x="3189114" y="2103120"/>
            <a:ext cx="710899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Déposer le projet de la section et la convention avec le partenaire  sportif </a:t>
            </a:r>
          </a:p>
        </p:txBody>
      </p:sp>
      <p:sp>
        <p:nvSpPr>
          <p:cNvPr id="6" name="Espace réservé du pied de page 5">
            <a:extLst>
              <a:ext uri="{FF2B5EF4-FFF2-40B4-BE49-F238E27FC236}">
                <a16:creationId xmlns:a16="http://schemas.microsoft.com/office/drawing/2014/main" id="{A26EF8DD-F307-4FAD-9C35-493223C0979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9" name="Image 8">
            <a:extLst>
              <a:ext uri="{FF2B5EF4-FFF2-40B4-BE49-F238E27FC236}">
                <a16:creationId xmlns:a16="http://schemas.microsoft.com/office/drawing/2014/main" id="{6154326B-3138-468C-95DD-E8F4951396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8" name="Rectangle 7">
            <a:extLst>
              <a:ext uri="{FF2B5EF4-FFF2-40B4-BE49-F238E27FC236}">
                <a16:creationId xmlns:a16="http://schemas.microsoft.com/office/drawing/2014/main" id="{7EA94B19-01FA-464A-89A8-5A45802177C7}"/>
              </a:ext>
            </a:extLst>
          </p:cNvPr>
          <p:cNvSpPr/>
          <p:nvPr/>
        </p:nvSpPr>
        <p:spPr>
          <a:xfrm>
            <a:off x="8431509" y="1483479"/>
            <a:ext cx="339067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A renseigner pour le 20 </a:t>
            </a:r>
            <a:r>
              <a:rPr lang="fr-FR" b="1" i="1" dirty="0">
                <a:solidFill>
                  <a:srgbClr val="FF0000"/>
                </a:solidFill>
                <a:latin typeface="Calibri"/>
              </a:rPr>
              <a:t> juin</a:t>
            </a:r>
            <a:r>
              <a:rPr kumimoji="0" lang="fr-FR" sz="1800" b="1" i="1" u="none" strike="noStrike" kern="1200" cap="none" spc="0" normalizeH="0" baseline="0" noProof="0" dirty="0">
                <a:ln>
                  <a:noFill/>
                </a:ln>
                <a:solidFill>
                  <a:srgbClr val="FF0000"/>
                </a:solidFill>
                <a:effectLst/>
                <a:uLnTx/>
                <a:uFillTx/>
                <a:latin typeface="Calibri"/>
                <a:ea typeface="+mn-ea"/>
                <a:cs typeface="+mn-cs"/>
              </a:rPr>
              <a:t> 2020</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01417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199015C-C986-4441-B34D-4101E21A67B5}"/>
              </a:ext>
            </a:extLst>
          </p:cNvPr>
          <p:cNvSpPr txBox="1"/>
          <p:nvPr/>
        </p:nvSpPr>
        <p:spPr>
          <a:xfrm>
            <a:off x="3583740" y="812799"/>
            <a:ext cx="8125660" cy="1477328"/>
          </a:xfrm>
          <a:prstGeom prst="rect">
            <a:avLst/>
          </a:prstGeom>
          <a:noFill/>
        </p:spPr>
        <p:txBody>
          <a:bodyPr wrap="square" rtlCol="0">
            <a:spAutoFit/>
          </a:bodyPr>
          <a:lstStyle/>
          <a:p>
            <a:r>
              <a:rPr lang="fr-FR" b="1" dirty="0"/>
              <a:t>ETAPE 1.2</a:t>
            </a:r>
            <a:r>
              <a:rPr lang="fr-FR" b="1" i="1" dirty="0"/>
              <a:t> </a:t>
            </a:r>
            <a:r>
              <a:rPr lang="fr-FR" b="1" dirty="0"/>
              <a:t>DIAGNOSTIC – ANALYSE DES BESOINS DE FORMATION DES ELEVES                                        </a:t>
            </a:r>
          </a:p>
          <a:p>
            <a:pPr algn="r"/>
            <a:r>
              <a:rPr lang="fr-FR" b="1" i="1" dirty="0">
                <a:solidFill>
                  <a:srgbClr val="FF0000"/>
                </a:solidFill>
              </a:rPr>
              <a:t>A renseigner pour le 8 Novembre 2019</a:t>
            </a:r>
          </a:p>
          <a:p>
            <a:endParaRPr lang="fr-FR" dirty="0"/>
          </a:p>
          <a:p>
            <a:endParaRPr lang="fr-FR" dirty="0"/>
          </a:p>
          <a:p>
            <a:r>
              <a:rPr lang="fr-FR" dirty="0"/>
              <a:t> </a:t>
            </a:r>
          </a:p>
        </p:txBody>
      </p:sp>
      <p:sp>
        <p:nvSpPr>
          <p:cNvPr id="4" name="Espace réservé du pied de page 3">
            <a:extLst>
              <a:ext uri="{FF2B5EF4-FFF2-40B4-BE49-F238E27FC236}">
                <a16:creationId xmlns:a16="http://schemas.microsoft.com/office/drawing/2014/main" id="{1BF40AD3-25E3-483D-A7C4-A4752FB0333F}"/>
              </a:ext>
            </a:extLst>
          </p:cNvPr>
          <p:cNvSpPr>
            <a:spLocks noGrp="1"/>
          </p:cNvSpPr>
          <p:nvPr>
            <p:ph type="ftr" sz="quarter" idx="11"/>
          </p:nvPr>
        </p:nvSpPr>
        <p:spPr/>
        <p:txBody>
          <a:bodyPr/>
          <a:lstStyle/>
          <a:p>
            <a:r>
              <a:rPr lang="fr-FR"/>
              <a:t>Inspection Pédagogique Régionale d'EPS -  Académie de Dijon</a:t>
            </a:r>
          </a:p>
        </p:txBody>
      </p:sp>
      <p:pic>
        <p:nvPicPr>
          <p:cNvPr id="5" name="Image 4">
            <a:extLst>
              <a:ext uri="{FF2B5EF4-FFF2-40B4-BE49-F238E27FC236}">
                <a16:creationId xmlns:a16="http://schemas.microsoft.com/office/drawing/2014/main" id="{6907D7F9-CB1F-4A75-8DC7-C52713FDCC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628" y="79183"/>
            <a:ext cx="1273040" cy="1467233"/>
          </a:xfrm>
          <a:prstGeom prst="rect">
            <a:avLst/>
          </a:prstGeom>
        </p:spPr>
      </p:pic>
      <p:graphicFrame>
        <p:nvGraphicFramePr>
          <p:cNvPr id="6" name="Tableau 8">
            <a:extLst>
              <a:ext uri="{FF2B5EF4-FFF2-40B4-BE49-F238E27FC236}">
                <a16:creationId xmlns:a16="http://schemas.microsoft.com/office/drawing/2014/main" id="{3390D084-56BA-4790-80C3-6F10D8D5A398}"/>
              </a:ext>
            </a:extLst>
          </p:cNvPr>
          <p:cNvGraphicFramePr>
            <a:graphicFrameLocks noGrp="1"/>
          </p:cNvGraphicFramePr>
          <p:nvPr>
            <p:extLst>
              <p:ext uri="{D42A27DB-BD31-4B8C-83A1-F6EECF244321}">
                <p14:modId xmlns:p14="http://schemas.microsoft.com/office/powerpoint/2010/main" val="270688474"/>
              </p:ext>
            </p:extLst>
          </p:nvPr>
        </p:nvGraphicFramePr>
        <p:xfrm>
          <a:off x="261627" y="1672046"/>
          <a:ext cx="11573324" cy="4558936"/>
        </p:xfrm>
        <a:graphic>
          <a:graphicData uri="http://schemas.openxmlformats.org/drawingml/2006/table">
            <a:tbl>
              <a:tblPr firstRow="1" bandRow="1">
                <a:tableStyleId>{5C22544A-7EE6-4342-B048-85BDC9FD1C3A}</a:tableStyleId>
              </a:tblPr>
              <a:tblGrid>
                <a:gridCol w="1841493">
                  <a:extLst>
                    <a:ext uri="{9D8B030D-6E8A-4147-A177-3AD203B41FA5}">
                      <a16:colId xmlns:a16="http://schemas.microsoft.com/office/drawing/2014/main" val="1387189146"/>
                    </a:ext>
                  </a:extLst>
                </a:gridCol>
                <a:gridCol w="9731831">
                  <a:extLst>
                    <a:ext uri="{9D8B030D-6E8A-4147-A177-3AD203B41FA5}">
                      <a16:colId xmlns:a16="http://schemas.microsoft.com/office/drawing/2014/main" val="1931259207"/>
                    </a:ext>
                  </a:extLst>
                </a:gridCol>
              </a:tblGrid>
              <a:tr h="8492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chemeClr val="bg1"/>
                          </a:solidFill>
                          <a:effectLst/>
                          <a:uLnTx/>
                          <a:uFillTx/>
                          <a:latin typeface="+mn-lt"/>
                          <a:ea typeface="+mn-ea"/>
                          <a:cs typeface="+mn-cs"/>
                        </a:rPr>
                        <a:t>ANALYSE des besoins de formation des élèves</a:t>
                      </a:r>
                      <a:endParaRPr lang="fr-FR" dirty="0"/>
                    </a:p>
                  </a:txBody>
                  <a:tcPr/>
                </a:tc>
                <a:tc hMerge="1">
                  <a:txBody>
                    <a:bodyPr/>
                    <a:lstStyle/>
                    <a:p>
                      <a:endParaRPr lang="fr-FR"/>
                    </a:p>
                  </a:txBody>
                  <a:tcPr/>
                </a:tc>
                <a:extLst>
                  <a:ext uri="{0D108BD9-81ED-4DB2-BD59-A6C34878D82A}">
                    <a16:rowId xmlns:a16="http://schemas.microsoft.com/office/drawing/2014/main" val="2043233099"/>
                  </a:ext>
                </a:extLst>
              </a:tr>
              <a:tr h="1854848">
                <a:tc>
                  <a:txBody>
                    <a:bodyPr/>
                    <a:lstStyle/>
                    <a:p>
                      <a:r>
                        <a:rPr lang="fr-FR" baseline="0" dirty="0"/>
                        <a:t>D’un point de vue m</a:t>
                      </a:r>
                      <a:r>
                        <a:rPr lang="fr-FR" dirty="0"/>
                        <a:t>oteur</a:t>
                      </a:r>
                    </a:p>
                  </a:txBody>
                  <a:tcPr/>
                </a:tc>
                <a:tc>
                  <a:txBody>
                    <a:bodyPr/>
                    <a:lstStyle/>
                    <a:p>
                      <a:endParaRPr lang="fr-FR" dirty="0"/>
                    </a:p>
                  </a:txBody>
                  <a:tcPr/>
                </a:tc>
                <a:extLst>
                  <a:ext uri="{0D108BD9-81ED-4DB2-BD59-A6C34878D82A}">
                    <a16:rowId xmlns:a16="http://schemas.microsoft.com/office/drawing/2014/main" val="1761068693"/>
                  </a:ext>
                </a:extLst>
              </a:tr>
              <a:tr h="1854848">
                <a:tc>
                  <a:txBody>
                    <a:bodyPr/>
                    <a:lstStyle/>
                    <a:p>
                      <a:r>
                        <a:rPr lang="fr-FR" dirty="0"/>
                        <a:t>D’un point de vue méthodologique et social</a:t>
                      </a:r>
                    </a:p>
                  </a:txBody>
                  <a:tcPr/>
                </a:tc>
                <a:tc>
                  <a:txBody>
                    <a:bodyPr/>
                    <a:lstStyle/>
                    <a:p>
                      <a:endParaRPr lang="fr-FR" dirty="0"/>
                    </a:p>
                  </a:txBody>
                  <a:tcPr/>
                </a:tc>
                <a:extLst>
                  <a:ext uri="{0D108BD9-81ED-4DB2-BD59-A6C34878D82A}">
                    <a16:rowId xmlns:a16="http://schemas.microsoft.com/office/drawing/2014/main" val="2338837467"/>
                  </a:ext>
                </a:extLst>
              </a:tr>
            </a:tbl>
          </a:graphicData>
        </a:graphic>
      </p:graphicFrame>
    </p:spTree>
    <p:extLst>
      <p:ext uri="{BB962C8B-B14F-4D97-AF65-F5344CB8AC3E}">
        <p14:creationId xmlns:p14="http://schemas.microsoft.com/office/powerpoint/2010/main" val="980592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C7772A50-B1EC-4FBE-B524-6D417D8D30F9}"/>
              </a:ext>
            </a:extLst>
          </p:cNvPr>
          <p:cNvGraphicFramePr>
            <a:graphicFrameLocks noGrp="1"/>
          </p:cNvGraphicFramePr>
          <p:nvPr>
            <p:extLst>
              <p:ext uri="{D42A27DB-BD31-4B8C-83A1-F6EECF244321}">
                <p14:modId xmlns:p14="http://schemas.microsoft.com/office/powerpoint/2010/main" val="859695672"/>
              </p:ext>
            </p:extLst>
          </p:nvPr>
        </p:nvGraphicFramePr>
        <p:xfrm>
          <a:off x="691798" y="527568"/>
          <a:ext cx="10979502" cy="6250841"/>
        </p:xfrm>
        <a:graphic>
          <a:graphicData uri="http://schemas.openxmlformats.org/drawingml/2006/table">
            <a:tbl>
              <a:tblPr firstRow="1" bandRow="1">
                <a:tableStyleId>{5C22544A-7EE6-4342-B048-85BDC9FD1C3A}</a:tableStyleId>
              </a:tblPr>
              <a:tblGrid>
                <a:gridCol w="300995">
                  <a:extLst>
                    <a:ext uri="{9D8B030D-6E8A-4147-A177-3AD203B41FA5}">
                      <a16:colId xmlns:a16="http://schemas.microsoft.com/office/drawing/2014/main" val="2995739290"/>
                    </a:ext>
                  </a:extLst>
                </a:gridCol>
                <a:gridCol w="742357">
                  <a:extLst>
                    <a:ext uri="{9D8B030D-6E8A-4147-A177-3AD203B41FA5}">
                      <a16:colId xmlns:a16="http://schemas.microsoft.com/office/drawing/2014/main" val="3117929410"/>
                    </a:ext>
                  </a:extLst>
                </a:gridCol>
                <a:gridCol w="3312050">
                  <a:extLst>
                    <a:ext uri="{9D8B030D-6E8A-4147-A177-3AD203B41FA5}">
                      <a16:colId xmlns:a16="http://schemas.microsoft.com/office/drawing/2014/main" val="778600832"/>
                    </a:ext>
                  </a:extLst>
                </a:gridCol>
                <a:gridCol w="6624100">
                  <a:extLst>
                    <a:ext uri="{9D8B030D-6E8A-4147-A177-3AD203B41FA5}">
                      <a16:colId xmlns:a16="http://schemas.microsoft.com/office/drawing/2014/main" val="4011496763"/>
                    </a:ext>
                  </a:extLst>
                </a:gridCol>
              </a:tblGrid>
              <a:tr h="348758">
                <a:tc>
                  <a:txBody>
                    <a:bodyPr/>
                    <a:lstStyle/>
                    <a:p>
                      <a:pPr algn="ctr"/>
                      <a:endParaRPr lang="fr-FR" sz="1800" b="1" dirty="0">
                        <a:solidFill>
                          <a:schemeClr val="tx1"/>
                        </a:solidFill>
                      </a:endParaRPr>
                    </a:p>
                  </a:txBody>
                  <a:tcPr vert="vert270" anchor="ctr">
                    <a:solidFill>
                      <a:schemeClr val="bg2">
                        <a:lumMod val="7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b="1" dirty="0">
                          <a:solidFill>
                            <a:schemeClr val="tx1"/>
                          </a:solidFill>
                        </a:rPr>
                        <a:t> Eléments significatifs du contexte déclinés dans les projets                                                                                                                                                                   </a:t>
                      </a:r>
                      <a:r>
                        <a:rPr lang="fr-FR" sz="1800" b="1" i="1" kern="1200" dirty="0">
                          <a:solidFill>
                            <a:srgbClr val="FF0000"/>
                          </a:solidFill>
                          <a:latin typeface="+mn-lt"/>
                          <a:ea typeface="+mn-ea"/>
                          <a:cs typeface="+mn-cs"/>
                        </a:rPr>
                        <a:t>A renseigner pour le 8 Novembre 2019  </a:t>
                      </a:r>
                    </a:p>
                    <a:p>
                      <a:pPr algn="ctr"/>
                      <a:endParaRPr lang="fr-FR" sz="2000" b="1" dirty="0">
                        <a:solidFill>
                          <a:schemeClr val="tx1"/>
                        </a:solidFill>
                      </a:endParaRPr>
                    </a:p>
                  </a:txBody>
                  <a:tcPr>
                    <a:solidFill>
                      <a:schemeClr val="bg2"/>
                    </a:solidFill>
                  </a:tcPr>
                </a:tc>
                <a:tc hMerge="1">
                  <a:txBody>
                    <a:bodyPr/>
                    <a:lstStyle/>
                    <a:p>
                      <a:endParaRPr lang="fr-FR" dirty="0"/>
                    </a:p>
                  </a:txBody>
                  <a:tcPr/>
                </a:tc>
                <a:tc hMerge="1">
                  <a:txBody>
                    <a:bodyPr/>
                    <a:lstStyle/>
                    <a:p>
                      <a:endParaRPr lang="fr-FR"/>
                    </a:p>
                  </a:txBody>
                  <a:tcPr/>
                </a:tc>
                <a:extLst>
                  <a:ext uri="{0D108BD9-81ED-4DB2-BD59-A6C34878D82A}">
                    <a16:rowId xmlns:a16="http://schemas.microsoft.com/office/drawing/2014/main" val="2889338287"/>
                  </a:ext>
                </a:extLst>
              </a:tr>
              <a:tr h="555573">
                <a:tc rowSpan="5">
                  <a:txBody>
                    <a:bodyPr/>
                    <a:lstStyle/>
                    <a:p>
                      <a:pPr algn="ctr"/>
                      <a:r>
                        <a:rPr lang="fr-FR" sz="2000" b="1" dirty="0">
                          <a:solidFill>
                            <a:schemeClr val="tx1"/>
                          </a:solidFill>
                        </a:rPr>
                        <a:t>Objectifs</a:t>
                      </a:r>
                    </a:p>
                  </a:txBody>
                  <a:tcPr vert="vert270" anchor="ctr">
                    <a:lnR w="3175" cap="flat" cmpd="sng" algn="ctr">
                      <a:solidFill>
                        <a:schemeClr val="bg1">
                          <a:lumMod val="50000"/>
                        </a:schemeClr>
                      </a:solid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t>Projet établissement / contrat d’objectifs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tcPr>
                </a:tc>
                <a:tc hMerge="1">
                  <a:txBody>
                    <a:bodyPr/>
                    <a:lstStyle/>
                    <a:p>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t>Projet EPS</a:t>
                      </a:r>
                    </a:p>
                  </a:txBody>
                  <a:tcPr>
                    <a:lnL w="3175"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2981117170"/>
                  </a:ext>
                </a:extLst>
              </a:tr>
              <a:tr h="956729">
                <a:tc vMerge="1">
                  <a:txBody>
                    <a:bodyPr/>
                    <a:lstStyle/>
                    <a:p>
                      <a:endParaRPr lang="fr-FR" dirty="0"/>
                    </a:p>
                  </a:txBody>
                  <a:tcPr/>
                </a:tc>
                <a:tc>
                  <a:txBody>
                    <a:bodyPr/>
                    <a:lstStyle/>
                    <a:p>
                      <a:pPr algn="ctr"/>
                      <a:r>
                        <a:rPr lang="fr-FR" sz="1200" b="1" dirty="0"/>
                        <a:t>Axes</a:t>
                      </a:r>
                    </a:p>
                  </a:txBody>
                  <a:tcPr vert="vert27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tcPr>
                </a:tc>
                <a:tc>
                  <a:txBody>
                    <a:bodyPr/>
                    <a:lstStyle/>
                    <a:p>
                      <a:pPr algn="ctr"/>
                      <a:r>
                        <a:rPr lang="fr-FR" sz="1200" b="1" dirty="0"/>
                        <a:t>Nous retenons</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tcPr>
                </a:tc>
                <a:tc>
                  <a:txBody>
                    <a:bodyPr/>
                    <a:lstStyle/>
                    <a:p>
                      <a:pPr algn="ctr"/>
                      <a:r>
                        <a:rPr lang="fr-FR" sz="1200" b="1" dirty="0"/>
                        <a:t>Justification</a:t>
                      </a:r>
                    </a:p>
                  </a:txBody>
                  <a:tcPr anchor="ctr">
                    <a:lnL w="3175"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3341729894"/>
                  </a:ext>
                </a:extLst>
              </a:tr>
              <a:tr h="1254393">
                <a:tc vMerge="1">
                  <a:txBody>
                    <a:bodyPr/>
                    <a:lstStyle/>
                    <a:p>
                      <a:endParaRPr lang="fr-FR" dirty="0"/>
                    </a:p>
                  </a:txBody>
                  <a:tcPr/>
                </a:tc>
                <a:tc>
                  <a:txBody>
                    <a:bodyPr/>
                    <a:lstStyle/>
                    <a:p>
                      <a:pPr algn="ctr"/>
                      <a:endParaRPr lang="fr-FR" sz="900" b="1" dirty="0">
                        <a:solidFill>
                          <a:schemeClr val="tx1"/>
                        </a:solidFill>
                      </a:endParaRPr>
                    </a:p>
                  </a:txBody>
                  <a:tcPr vert="vert27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1"/>
                    </a:solidFill>
                  </a:tcPr>
                </a:tc>
                <a:tc>
                  <a:txBody>
                    <a:bodyPr/>
                    <a:lstStyle/>
                    <a:p>
                      <a:endParaRPr lang="fr-FR" sz="900" dirty="0">
                        <a:solidFill>
                          <a:schemeClr val="tx1"/>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bg1"/>
                    </a:solidFill>
                  </a:tcPr>
                </a:tc>
                <a:tc>
                  <a:txBody>
                    <a:bodyPr/>
                    <a:lstStyle/>
                    <a:p>
                      <a:endParaRPr lang="fr-FR" sz="900" dirty="0">
                        <a:solidFill>
                          <a:schemeClr val="tx1"/>
                        </a:solidFill>
                      </a:endParaRPr>
                    </a:p>
                  </a:txBody>
                  <a:tcPr>
                    <a:lnL w="3175" cap="flat" cmpd="sng" algn="ctr">
                      <a:solidFill>
                        <a:schemeClr val="bg1">
                          <a:lumMod val="50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240734389"/>
                  </a:ext>
                </a:extLst>
              </a:tr>
              <a:tr h="1254393">
                <a:tc vMerge="1">
                  <a:txBody>
                    <a:bodyPr/>
                    <a:lstStyle/>
                    <a:p>
                      <a:endParaRPr lang="fr-FR" dirty="0"/>
                    </a:p>
                  </a:txBody>
                  <a:tcPr/>
                </a:tc>
                <a:tc>
                  <a:txBody>
                    <a:bodyPr/>
                    <a:lstStyle/>
                    <a:p>
                      <a:pPr algn="ctr"/>
                      <a:endParaRPr lang="fr-FR" sz="900" b="1" dirty="0">
                        <a:solidFill>
                          <a:schemeClr val="tx1"/>
                        </a:solidFill>
                      </a:endParaRPr>
                    </a:p>
                  </a:txBody>
                  <a:tcPr vert="vert27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accent4">
                        <a:lumMod val="20000"/>
                        <a:lumOff val="80000"/>
                      </a:schemeClr>
                    </a:solidFill>
                  </a:tcPr>
                </a:tc>
                <a:tc>
                  <a:txBody>
                    <a:bodyPr/>
                    <a:lstStyle/>
                    <a:p>
                      <a:endParaRPr lang="fr-FR" sz="900" dirty="0">
                        <a:solidFill>
                          <a:schemeClr val="tx1"/>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chemeClr val="accent4">
                        <a:lumMod val="20000"/>
                        <a:lumOff val="80000"/>
                      </a:schemeClr>
                    </a:solidFill>
                  </a:tcPr>
                </a:tc>
                <a:tc>
                  <a:txBody>
                    <a:bodyPr/>
                    <a:lstStyle/>
                    <a:p>
                      <a:endParaRPr lang="fr-FR" sz="900" dirty="0">
                        <a:solidFill>
                          <a:schemeClr val="tx1"/>
                        </a:solidFill>
                      </a:endParaRPr>
                    </a:p>
                  </a:txBody>
                  <a:tcPr>
                    <a:lnL w="3175" cap="flat" cmpd="sng" algn="ctr">
                      <a:solidFill>
                        <a:schemeClr val="bg1">
                          <a:lumMod val="50000"/>
                        </a:schemeClr>
                      </a:solidFill>
                      <a:prstDash val="solid"/>
                      <a:round/>
                      <a:headEnd type="none" w="med" len="med"/>
                      <a:tailEnd type="none" w="med" len="med"/>
                    </a:lnL>
                    <a:solidFill>
                      <a:schemeClr val="accent4">
                        <a:lumMod val="20000"/>
                        <a:lumOff val="80000"/>
                      </a:schemeClr>
                    </a:solidFill>
                  </a:tcPr>
                </a:tc>
                <a:extLst>
                  <a:ext uri="{0D108BD9-81ED-4DB2-BD59-A6C34878D82A}">
                    <a16:rowId xmlns:a16="http://schemas.microsoft.com/office/drawing/2014/main" val="4258277179"/>
                  </a:ext>
                </a:extLst>
              </a:tr>
              <a:tr h="1254393">
                <a:tc vMerge="1">
                  <a:txBody>
                    <a:bodyPr/>
                    <a:lstStyle/>
                    <a:p>
                      <a:pPr algn="ctr"/>
                      <a:endParaRPr lang="fr-FR" sz="1000" b="1" dirty="0">
                        <a:solidFill>
                          <a:schemeClr val="tx1"/>
                        </a:solidFill>
                      </a:endParaRPr>
                    </a:p>
                  </a:txBody>
                  <a:tcPr vert="vert270" anchor="ctr"/>
                </a:tc>
                <a:tc>
                  <a:txBody>
                    <a:bodyPr/>
                    <a:lstStyle/>
                    <a:p>
                      <a:pPr algn="ctr"/>
                      <a:endParaRPr lang="fr-FR" sz="900" b="1" dirty="0">
                        <a:solidFill>
                          <a:schemeClr val="tx1"/>
                        </a:solidFill>
                      </a:endParaRPr>
                    </a:p>
                  </a:txBody>
                  <a:tcPr vert="vert27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rgbClr val="E9EBF5"/>
                    </a:solidFill>
                  </a:tcPr>
                </a:tc>
                <a:tc>
                  <a:txBody>
                    <a:bodyPr/>
                    <a:lstStyle/>
                    <a:p>
                      <a:endParaRPr lang="fr-FR" sz="900" dirty="0">
                        <a:solidFill>
                          <a:schemeClr val="tx1"/>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solidFill>
                      <a:srgbClr val="E9EBF5"/>
                    </a:solidFill>
                  </a:tcPr>
                </a:tc>
                <a:tc>
                  <a:txBody>
                    <a:bodyPr/>
                    <a:lstStyle/>
                    <a:p>
                      <a:endParaRPr lang="fr-FR" sz="900" dirty="0">
                        <a:solidFill>
                          <a:schemeClr val="tx1"/>
                        </a:solidFill>
                      </a:endParaRPr>
                    </a:p>
                  </a:txBody>
                  <a:tcPr>
                    <a:lnL w="3175" cap="flat" cmpd="sng" algn="ctr">
                      <a:solidFill>
                        <a:schemeClr val="bg1">
                          <a:lumMod val="50000"/>
                        </a:schemeClr>
                      </a:solidFill>
                      <a:prstDash val="solid"/>
                      <a:round/>
                      <a:headEnd type="none" w="med" len="med"/>
                      <a:tailEnd type="none" w="med" len="med"/>
                    </a:lnL>
                    <a:solidFill>
                      <a:srgbClr val="E9EBF5"/>
                    </a:solidFill>
                  </a:tcPr>
                </a:tc>
                <a:extLst>
                  <a:ext uri="{0D108BD9-81ED-4DB2-BD59-A6C34878D82A}">
                    <a16:rowId xmlns:a16="http://schemas.microsoft.com/office/drawing/2014/main" val="1562452122"/>
                  </a:ext>
                </a:extLst>
              </a:tr>
            </a:tbl>
          </a:graphicData>
        </a:graphic>
      </p:graphicFrame>
      <p:sp>
        <p:nvSpPr>
          <p:cNvPr id="6" name="ZoneTexte 5">
            <a:extLst>
              <a:ext uri="{FF2B5EF4-FFF2-40B4-BE49-F238E27FC236}">
                <a16:creationId xmlns:a16="http://schemas.microsoft.com/office/drawing/2014/main" id="{4F6A96E3-2577-4113-9DBA-8A1C4834DFBD}"/>
              </a:ext>
            </a:extLst>
          </p:cNvPr>
          <p:cNvSpPr txBox="1"/>
          <p:nvPr/>
        </p:nvSpPr>
        <p:spPr>
          <a:xfrm>
            <a:off x="4798842" y="174273"/>
            <a:ext cx="3730508" cy="369332"/>
          </a:xfrm>
          <a:prstGeom prst="rect">
            <a:avLst/>
          </a:prstGeom>
          <a:noFill/>
        </p:spPr>
        <p:txBody>
          <a:bodyPr wrap="none" rtlCol="0">
            <a:spAutoFit/>
          </a:bodyPr>
          <a:lstStyle/>
          <a:p>
            <a:r>
              <a:rPr lang="fr-FR" b="1" dirty="0"/>
              <a:t> ETAPE 2 </a:t>
            </a:r>
            <a:r>
              <a:rPr lang="fr-FR" dirty="0"/>
              <a:t>: </a:t>
            </a:r>
            <a:r>
              <a:rPr lang="fr-FR" b="1" dirty="0"/>
              <a:t>DEFINITION DES OBJECTIFS</a:t>
            </a:r>
          </a:p>
        </p:txBody>
      </p:sp>
      <p:sp>
        <p:nvSpPr>
          <p:cNvPr id="2" name="Espace réservé du pied de page 1">
            <a:extLst>
              <a:ext uri="{FF2B5EF4-FFF2-40B4-BE49-F238E27FC236}">
                <a16:creationId xmlns:a16="http://schemas.microsoft.com/office/drawing/2014/main" id="{C7AC9962-6061-48D4-AE74-8165CDD572BB}"/>
              </a:ext>
            </a:extLst>
          </p:cNvPr>
          <p:cNvSpPr>
            <a:spLocks noGrp="1"/>
          </p:cNvSpPr>
          <p:nvPr>
            <p:ph type="ftr" sz="quarter" idx="11"/>
          </p:nvPr>
        </p:nvSpPr>
        <p:spPr/>
        <p:txBody>
          <a:bodyPr/>
          <a:lstStyle/>
          <a:p>
            <a:r>
              <a:rPr lang="fr-FR"/>
              <a:t>Inspection Pédagogique Régionale d'EPS -  Académie de Dijon</a:t>
            </a:r>
            <a:endParaRPr lang="fr-FR" dirty="0"/>
          </a:p>
        </p:txBody>
      </p:sp>
      <p:pic>
        <p:nvPicPr>
          <p:cNvPr id="7" name="Image 6">
            <a:extLst>
              <a:ext uri="{FF2B5EF4-FFF2-40B4-BE49-F238E27FC236}">
                <a16:creationId xmlns:a16="http://schemas.microsoft.com/office/drawing/2014/main" id="{9DFF84E2-8415-4D92-8A74-9538B870E7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78" y="0"/>
            <a:ext cx="1273040" cy="1467233"/>
          </a:xfrm>
          <a:prstGeom prst="rect">
            <a:avLst/>
          </a:prstGeom>
        </p:spPr>
      </p:pic>
    </p:spTree>
    <p:extLst>
      <p:ext uri="{BB962C8B-B14F-4D97-AF65-F5344CB8AC3E}">
        <p14:creationId xmlns:p14="http://schemas.microsoft.com/office/powerpoint/2010/main" val="321322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9F6720B-F246-4410-BAFC-FE83A983A28B}"/>
              </a:ext>
            </a:extLst>
          </p:cNvPr>
          <p:cNvSpPr txBox="1"/>
          <p:nvPr/>
        </p:nvSpPr>
        <p:spPr>
          <a:xfrm>
            <a:off x="903654" y="780953"/>
            <a:ext cx="1070414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 </a:t>
            </a:r>
          </a:p>
        </p:txBody>
      </p:sp>
      <p:graphicFrame>
        <p:nvGraphicFramePr>
          <p:cNvPr id="2" name="Tableau 2">
            <a:extLst>
              <a:ext uri="{FF2B5EF4-FFF2-40B4-BE49-F238E27FC236}">
                <a16:creationId xmlns:a16="http://schemas.microsoft.com/office/drawing/2014/main" id="{2C2FBA2C-1AB2-4C19-BE91-ADDAA5F1349E}"/>
              </a:ext>
            </a:extLst>
          </p:cNvPr>
          <p:cNvGraphicFramePr>
            <a:graphicFrameLocks noGrp="1"/>
          </p:cNvGraphicFramePr>
          <p:nvPr>
            <p:extLst>
              <p:ext uri="{D42A27DB-BD31-4B8C-83A1-F6EECF244321}">
                <p14:modId xmlns:p14="http://schemas.microsoft.com/office/powerpoint/2010/main" val="2696313501"/>
              </p:ext>
            </p:extLst>
          </p:nvPr>
        </p:nvGraphicFramePr>
        <p:xfrm>
          <a:off x="1677375" y="1330416"/>
          <a:ext cx="9930424" cy="4009650"/>
        </p:xfrm>
        <a:graphic>
          <a:graphicData uri="http://schemas.openxmlformats.org/drawingml/2006/table">
            <a:tbl>
              <a:tblPr firstRow="1" bandRow="1">
                <a:tableStyleId>{5C22544A-7EE6-4342-B048-85BDC9FD1C3A}</a:tableStyleId>
              </a:tblPr>
              <a:tblGrid>
                <a:gridCol w="2482606">
                  <a:extLst>
                    <a:ext uri="{9D8B030D-6E8A-4147-A177-3AD203B41FA5}">
                      <a16:colId xmlns:a16="http://schemas.microsoft.com/office/drawing/2014/main" val="1231576027"/>
                    </a:ext>
                  </a:extLst>
                </a:gridCol>
                <a:gridCol w="2482606">
                  <a:extLst>
                    <a:ext uri="{9D8B030D-6E8A-4147-A177-3AD203B41FA5}">
                      <a16:colId xmlns:a16="http://schemas.microsoft.com/office/drawing/2014/main" val="1390363884"/>
                    </a:ext>
                  </a:extLst>
                </a:gridCol>
                <a:gridCol w="2482606">
                  <a:extLst>
                    <a:ext uri="{9D8B030D-6E8A-4147-A177-3AD203B41FA5}">
                      <a16:colId xmlns:a16="http://schemas.microsoft.com/office/drawing/2014/main" val="1502166230"/>
                    </a:ext>
                  </a:extLst>
                </a:gridCol>
                <a:gridCol w="2482606">
                  <a:extLst>
                    <a:ext uri="{9D8B030D-6E8A-4147-A177-3AD203B41FA5}">
                      <a16:colId xmlns:a16="http://schemas.microsoft.com/office/drawing/2014/main" val="1798834974"/>
                    </a:ext>
                  </a:extLst>
                </a:gridCol>
              </a:tblGrid>
              <a:tr h="450345">
                <a:tc gridSpan="4">
                  <a:txBody>
                    <a:bodyPr/>
                    <a:lstStyle/>
                    <a:p>
                      <a:pPr algn="ctr"/>
                      <a:r>
                        <a:rPr lang="fr-FR" dirty="0"/>
                        <a:t>CHAMPS D’APPRENTISSAGE RETENUS</a:t>
                      </a:r>
                    </a:p>
                  </a:txBody>
                  <a:tcPr/>
                </a:tc>
                <a:tc hMerge="1">
                  <a:txBody>
                    <a:bodyPr/>
                    <a:lstStyle/>
                    <a:p>
                      <a:pPr algn="ctr"/>
                      <a:endParaRPr lang="fr-FR" dirty="0"/>
                    </a:p>
                  </a:txBody>
                  <a:tcPr/>
                </a:tc>
                <a:tc hMerge="1">
                  <a:txBody>
                    <a:bodyPr/>
                    <a:lstStyle/>
                    <a:p>
                      <a:endParaRPr lang="fr-FR" dirty="0"/>
                    </a:p>
                  </a:txBody>
                  <a:tcPr/>
                </a:tc>
                <a:tc hMerge="1">
                  <a:txBody>
                    <a:bodyPr/>
                    <a:lstStyle/>
                    <a:p>
                      <a:endParaRPr lang="fr-FR"/>
                    </a:p>
                  </a:txBody>
                  <a:tcPr/>
                </a:tc>
                <a:extLst>
                  <a:ext uri="{0D108BD9-81ED-4DB2-BD59-A6C34878D82A}">
                    <a16:rowId xmlns:a16="http://schemas.microsoft.com/office/drawing/2014/main" val="1742961247"/>
                  </a:ext>
                </a:extLst>
              </a:tr>
              <a:tr h="450345">
                <a:tc>
                  <a:txBody>
                    <a:bodyPr/>
                    <a:lstStyle/>
                    <a:p>
                      <a:pPr algn="ctr"/>
                      <a:r>
                        <a:rPr lang="fr-FR" dirty="0"/>
                        <a:t>CAP</a:t>
                      </a:r>
                    </a:p>
                  </a:txBody>
                  <a:tcPr/>
                </a:tc>
                <a:tc>
                  <a:txBody>
                    <a:bodyPr/>
                    <a:lstStyle/>
                    <a:p>
                      <a:pPr algn="ctr"/>
                      <a:r>
                        <a:rPr lang="fr-FR" dirty="0"/>
                        <a:t>SECONDES BAC PRO</a:t>
                      </a:r>
                    </a:p>
                  </a:txBody>
                  <a:tcPr/>
                </a:tc>
                <a:tc>
                  <a:txBody>
                    <a:bodyPr/>
                    <a:lstStyle/>
                    <a:p>
                      <a:pPr algn="ctr"/>
                      <a:r>
                        <a:rPr lang="fr-FR" dirty="0"/>
                        <a:t>PREMIERES BAC PRO</a:t>
                      </a:r>
                    </a:p>
                  </a:txBody>
                  <a:tcPr/>
                </a:tc>
                <a:tc>
                  <a:txBody>
                    <a:bodyPr/>
                    <a:lstStyle/>
                    <a:p>
                      <a:pPr algn="l"/>
                      <a:r>
                        <a:rPr lang="fr-FR" sz="1600" dirty="0"/>
                        <a:t>        TERMINALES BAC PRO</a:t>
                      </a:r>
                    </a:p>
                  </a:txBody>
                  <a:tcPr/>
                </a:tc>
                <a:extLst>
                  <a:ext uri="{0D108BD9-81ED-4DB2-BD59-A6C34878D82A}">
                    <a16:rowId xmlns:a16="http://schemas.microsoft.com/office/drawing/2014/main" val="794240105"/>
                  </a:ext>
                </a:extLst>
              </a:tr>
              <a:tr h="450345">
                <a:tc>
                  <a:txBody>
                    <a:bodyPr/>
                    <a:lstStyle/>
                    <a:p>
                      <a:pPr algn="ctr"/>
                      <a:r>
                        <a:rPr lang="fr-FR" sz="2400" dirty="0"/>
                        <a:t> 3 CA  exigés</a:t>
                      </a:r>
                    </a:p>
                  </a:txBody>
                  <a:tcPr>
                    <a:solidFill>
                      <a:srgbClr val="FFC000"/>
                    </a:solidFill>
                  </a:tcPr>
                </a:tc>
                <a:tc gridSpan="3">
                  <a:txBody>
                    <a:bodyPr/>
                    <a:lstStyle/>
                    <a:p>
                      <a:pPr algn="ctr"/>
                      <a:r>
                        <a:rPr lang="fr-FR" sz="2400" dirty="0"/>
                        <a:t> 4 CA minimum</a:t>
                      </a:r>
                      <a:r>
                        <a:rPr lang="fr-FR" sz="2400" baseline="0" dirty="0"/>
                        <a:t> </a:t>
                      </a:r>
                      <a:r>
                        <a:rPr lang="fr-FR" sz="2400" dirty="0"/>
                        <a:t>sur 5</a:t>
                      </a:r>
                      <a:r>
                        <a:rPr lang="fr-FR" sz="2400" baseline="0" dirty="0"/>
                        <a:t> et </a:t>
                      </a:r>
                      <a:r>
                        <a:rPr lang="fr-FR" sz="2400" dirty="0"/>
                        <a:t>2 séquences de CA5 sur les 3 ans</a:t>
                      </a:r>
                    </a:p>
                  </a:txBody>
                  <a:tcPr>
                    <a:solidFill>
                      <a:srgbClr val="FFFF00"/>
                    </a:solidFill>
                  </a:tcPr>
                </a:tc>
                <a:tc hMerge="1">
                  <a:txBody>
                    <a:bodyPr/>
                    <a:lstStyle/>
                    <a:p>
                      <a:pPr algn="ctr"/>
                      <a:endParaRPr lang="fr-FR" sz="2400" dirty="0"/>
                    </a:p>
                  </a:txBody>
                  <a:tcPr/>
                </a:tc>
                <a:tc hMerge="1">
                  <a:txBody>
                    <a:bodyPr/>
                    <a:lstStyle/>
                    <a:p>
                      <a:pPr algn="ctr"/>
                      <a:endParaRPr lang="fr-FR" sz="2400" dirty="0"/>
                    </a:p>
                  </a:txBody>
                  <a:tcPr/>
                </a:tc>
                <a:extLst>
                  <a:ext uri="{0D108BD9-81ED-4DB2-BD59-A6C34878D82A}">
                    <a16:rowId xmlns:a16="http://schemas.microsoft.com/office/drawing/2014/main" val="1536805554"/>
                  </a:ext>
                </a:extLst>
              </a:tr>
              <a:tr h="3997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a:t>CA5</a:t>
                      </a:r>
                    </a:p>
                    <a:p>
                      <a:pPr algn="ctr"/>
                      <a:endParaRPr lang="fr-FR" sz="2400" dirty="0"/>
                    </a:p>
                  </a:txBody>
                  <a:tcPr/>
                </a:tc>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extLst>
                  <a:ext uri="{0D108BD9-81ED-4DB2-BD59-A6C34878D82A}">
                    <a16:rowId xmlns:a16="http://schemas.microsoft.com/office/drawing/2014/main" val="1157818221"/>
                  </a:ext>
                </a:extLst>
              </a:tr>
              <a:tr h="450345">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extLst>
                  <a:ext uri="{0D108BD9-81ED-4DB2-BD59-A6C34878D82A}">
                    <a16:rowId xmlns:a16="http://schemas.microsoft.com/office/drawing/2014/main" val="483934280"/>
                  </a:ext>
                </a:extLst>
              </a:tr>
              <a:tr h="450345">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extLst>
                  <a:ext uri="{0D108BD9-81ED-4DB2-BD59-A6C34878D82A}">
                    <a16:rowId xmlns:a16="http://schemas.microsoft.com/office/drawing/2014/main" val="3499699808"/>
                  </a:ext>
                </a:extLst>
              </a:tr>
              <a:tr h="450345">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extLst>
                  <a:ext uri="{0D108BD9-81ED-4DB2-BD59-A6C34878D82A}">
                    <a16:rowId xmlns:a16="http://schemas.microsoft.com/office/drawing/2014/main" val="1473093812"/>
                  </a:ext>
                </a:extLst>
              </a:tr>
              <a:tr h="450345">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tc>
                  <a:txBody>
                    <a:bodyPr/>
                    <a:lstStyle/>
                    <a:p>
                      <a:pPr algn="ctr"/>
                      <a:endParaRPr lang="fr-FR" sz="2400" dirty="0"/>
                    </a:p>
                  </a:txBody>
                  <a:tcPr/>
                </a:tc>
                <a:extLst>
                  <a:ext uri="{0D108BD9-81ED-4DB2-BD59-A6C34878D82A}">
                    <a16:rowId xmlns:a16="http://schemas.microsoft.com/office/drawing/2014/main" val="2508235450"/>
                  </a:ext>
                </a:extLst>
              </a:tr>
            </a:tbl>
          </a:graphicData>
        </a:graphic>
      </p:graphicFrame>
      <p:sp>
        <p:nvSpPr>
          <p:cNvPr id="6" name="ZoneTexte 5">
            <a:extLst>
              <a:ext uri="{FF2B5EF4-FFF2-40B4-BE49-F238E27FC236}">
                <a16:creationId xmlns:a16="http://schemas.microsoft.com/office/drawing/2014/main" id="{84AB862A-DDCE-46D5-B56B-A62F66242A3D}"/>
              </a:ext>
            </a:extLst>
          </p:cNvPr>
          <p:cNvSpPr txBox="1"/>
          <p:nvPr/>
        </p:nvSpPr>
        <p:spPr>
          <a:xfrm>
            <a:off x="3314701" y="26900"/>
            <a:ext cx="9067800"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noProof="0" dirty="0">
                <a:ln>
                  <a:noFill/>
                </a:ln>
                <a:solidFill>
                  <a:prstClr val="black"/>
                </a:solidFill>
                <a:effectLst/>
                <a:uLnTx/>
                <a:uFillTx/>
                <a:latin typeface="Calibri"/>
                <a:ea typeface="+mn-ea"/>
                <a:cs typeface="+mn-cs"/>
              </a:rPr>
              <a:t>ETAPE 3  FORMULER UN PLAN D’ACTION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noProof="0" dirty="0">
                <a:ln>
                  <a:noFill/>
                </a:ln>
                <a:solidFill>
                  <a:prstClr val="black"/>
                </a:solidFill>
                <a:effectLst/>
                <a:uLnTx/>
                <a:uFillTx/>
                <a:latin typeface="Calibri"/>
                <a:ea typeface="+mn-ea"/>
                <a:cs typeface="+mn-cs"/>
              </a:rPr>
              <a:t>3.1 OFFRE DE FORMATION PAR CHAMP D’APPRENTISSAGE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1" u="none" strike="noStrike" kern="1200" cap="none" spc="0" normalizeH="0" baseline="0" noProof="0" dirty="0">
                <a:ln>
                  <a:noFill/>
                </a:ln>
                <a:solidFill>
                  <a:srgbClr val="FF0000"/>
                </a:solidFill>
                <a:effectLst/>
                <a:uLnTx/>
                <a:uFillTx/>
                <a:latin typeface="Calibri"/>
                <a:ea typeface="+mn-ea"/>
                <a:cs typeface="+mn-cs"/>
              </a:rPr>
              <a:t>                                                                                 </a:t>
            </a:r>
            <a:r>
              <a:rPr lang="fr-FR" b="1" i="1" dirty="0">
                <a:solidFill>
                  <a:srgbClr val="FF0000"/>
                </a:solidFill>
              </a:rPr>
              <a:t>A renseigner pour le 8 Novembre 2019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000" b="1"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5534AE9F-35B9-4624-AE9C-F8DFF711F25E}"/>
              </a:ext>
            </a:extLst>
          </p:cNvPr>
          <p:cNvSpPr/>
          <p:nvPr/>
        </p:nvSpPr>
        <p:spPr>
          <a:xfrm>
            <a:off x="1905000" y="5707715"/>
            <a:ext cx="906780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Nombre de champs d’apprentissage investis dans le parcours en CAP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Nombre de champs d’apprentissage investis dans le parcours en BAC PRO :</a:t>
            </a:r>
          </a:p>
        </p:txBody>
      </p:sp>
      <p:sp>
        <p:nvSpPr>
          <p:cNvPr id="5" name="Espace réservé du pied de page 4">
            <a:extLst>
              <a:ext uri="{FF2B5EF4-FFF2-40B4-BE49-F238E27FC236}">
                <a16:creationId xmlns:a16="http://schemas.microsoft.com/office/drawing/2014/main" id="{CFBB77F8-8FB6-40BD-BCAE-651F68CBA53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7" name="Image 6">
            <a:extLst>
              <a:ext uri="{FF2B5EF4-FFF2-40B4-BE49-F238E27FC236}">
                <a16:creationId xmlns:a16="http://schemas.microsoft.com/office/drawing/2014/main" id="{BCCB8DB3-D449-4507-BCE6-3D945DB586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543" y="170446"/>
            <a:ext cx="1273040" cy="1467233"/>
          </a:xfrm>
          <a:prstGeom prst="rect">
            <a:avLst/>
          </a:prstGeom>
        </p:spPr>
      </p:pic>
    </p:spTree>
    <p:extLst>
      <p:ext uri="{BB962C8B-B14F-4D97-AF65-F5344CB8AC3E}">
        <p14:creationId xmlns:p14="http://schemas.microsoft.com/office/powerpoint/2010/main" val="3504779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BD94DD21-6A1E-4338-A67D-797FC4EF1E3C}"/>
              </a:ext>
            </a:extLst>
          </p:cNvPr>
          <p:cNvSpPr txBox="1"/>
          <p:nvPr/>
        </p:nvSpPr>
        <p:spPr>
          <a:xfrm>
            <a:off x="403275" y="0"/>
            <a:ext cx="11788725"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ETAPE  3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3.2 PROGRAMMATION  DÉTAILLÉE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 </a:t>
            </a:r>
            <a:r>
              <a:rPr lang="fr-FR" b="1" dirty="0">
                <a:solidFill>
                  <a:prstClr val="black"/>
                </a:solidFill>
                <a:latin typeface="Calibri"/>
              </a:rPr>
              <a:t>R</a:t>
            </a:r>
            <a:r>
              <a:rPr kumimoji="0" lang="fr-FR" sz="1800" b="1" i="0" u="none" strike="noStrike" kern="1200" cap="none" spc="0" normalizeH="0" baseline="0" noProof="0" dirty="0">
                <a:ln>
                  <a:noFill/>
                </a:ln>
                <a:solidFill>
                  <a:prstClr val="black"/>
                </a:solidFill>
                <a:effectLst/>
                <a:uLnTx/>
                <a:uFillTx/>
                <a:latin typeface="Calibri"/>
                <a:ea typeface="+mn-ea"/>
                <a:cs typeface="+mn-cs"/>
              </a:rPr>
              <a:t>appel : 3 séquences recommandées (anciens cycles) pour chaque niveau de classe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                                                                                                                                                </a:t>
            </a:r>
            <a:r>
              <a:rPr lang="fr-FR" b="1" i="1" dirty="0">
                <a:solidFill>
                  <a:srgbClr val="FF0000"/>
                </a:solidFill>
              </a:rPr>
              <a:t>A renseigner pour le 8 Novembre 2019</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5" name="Tableau 4">
            <a:extLst>
              <a:ext uri="{FF2B5EF4-FFF2-40B4-BE49-F238E27FC236}">
                <a16:creationId xmlns:a16="http://schemas.microsoft.com/office/drawing/2014/main" id="{08C3D562-D1CB-48CA-AF45-20E4FD816CE8}"/>
              </a:ext>
            </a:extLst>
          </p:cNvPr>
          <p:cNvGraphicFramePr>
            <a:graphicFrameLocks noGrp="1"/>
          </p:cNvGraphicFramePr>
          <p:nvPr>
            <p:extLst>
              <p:ext uri="{D42A27DB-BD31-4B8C-83A1-F6EECF244321}">
                <p14:modId xmlns:p14="http://schemas.microsoft.com/office/powerpoint/2010/main" val="2009028648"/>
              </p:ext>
            </p:extLst>
          </p:nvPr>
        </p:nvGraphicFramePr>
        <p:xfrm>
          <a:off x="160028" y="1363132"/>
          <a:ext cx="11857802" cy="5494868"/>
        </p:xfrm>
        <a:graphic>
          <a:graphicData uri="http://schemas.openxmlformats.org/drawingml/2006/table">
            <a:tbl>
              <a:tblPr firstRow="1" bandRow="1">
                <a:tableStyleId>{F5AB1C69-6EDB-4FF4-983F-18BD219EF322}</a:tableStyleId>
              </a:tblPr>
              <a:tblGrid>
                <a:gridCol w="1024338">
                  <a:extLst>
                    <a:ext uri="{9D8B030D-6E8A-4147-A177-3AD203B41FA5}">
                      <a16:colId xmlns:a16="http://schemas.microsoft.com/office/drawing/2014/main" val="1740097301"/>
                    </a:ext>
                  </a:extLst>
                </a:gridCol>
                <a:gridCol w="2033905">
                  <a:extLst>
                    <a:ext uri="{9D8B030D-6E8A-4147-A177-3AD203B41FA5}">
                      <a16:colId xmlns:a16="http://schemas.microsoft.com/office/drawing/2014/main" val="767055395"/>
                    </a:ext>
                  </a:extLst>
                </a:gridCol>
                <a:gridCol w="2052752">
                  <a:extLst>
                    <a:ext uri="{9D8B030D-6E8A-4147-A177-3AD203B41FA5}">
                      <a16:colId xmlns:a16="http://schemas.microsoft.com/office/drawing/2014/main" val="1533261847"/>
                    </a:ext>
                  </a:extLst>
                </a:gridCol>
                <a:gridCol w="1937913">
                  <a:extLst>
                    <a:ext uri="{9D8B030D-6E8A-4147-A177-3AD203B41FA5}">
                      <a16:colId xmlns:a16="http://schemas.microsoft.com/office/drawing/2014/main" val="2935615028"/>
                    </a:ext>
                  </a:extLst>
                </a:gridCol>
                <a:gridCol w="1622105">
                  <a:extLst>
                    <a:ext uri="{9D8B030D-6E8A-4147-A177-3AD203B41FA5}">
                      <a16:colId xmlns:a16="http://schemas.microsoft.com/office/drawing/2014/main" val="3657132782"/>
                    </a:ext>
                  </a:extLst>
                </a:gridCol>
                <a:gridCol w="1693879">
                  <a:extLst>
                    <a:ext uri="{9D8B030D-6E8A-4147-A177-3AD203B41FA5}">
                      <a16:colId xmlns:a16="http://schemas.microsoft.com/office/drawing/2014/main" val="2840527427"/>
                    </a:ext>
                  </a:extLst>
                </a:gridCol>
                <a:gridCol w="1492910">
                  <a:extLst>
                    <a:ext uri="{9D8B030D-6E8A-4147-A177-3AD203B41FA5}">
                      <a16:colId xmlns:a16="http://schemas.microsoft.com/office/drawing/2014/main" val="2834803771"/>
                    </a:ext>
                  </a:extLst>
                </a:gridCol>
              </a:tblGrid>
              <a:tr h="1152248">
                <a:tc rowSpan="2">
                  <a:txBody>
                    <a:bodyPr/>
                    <a:lstStyle/>
                    <a:p>
                      <a:endParaRPr lang="fr-FR" dirty="0"/>
                    </a:p>
                  </a:txBody>
                  <a:tcPr marL="97068" marR="97068">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mn-lt"/>
                          <a:ea typeface="+mn-ea"/>
                          <a:cs typeface="+mn-cs"/>
                        </a:rPr>
                        <a:t>CAP                                                                                                                                                                             </a:t>
                      </a:r>
                      <a:r>
                        <a:rPr kumimoji="0" lang="fr-FR" sz="1800" b="1" i="0" u="none" strike="noStrike" kern="1200" cap="none" spc="0" normalizeH="0" baseline="0" noProof="0" dirty="0">
                          <a:ln>
                            <a:noFill/>
                          </a:ln>
                          <a:solidFill>
                            <a:prstClr val="white"/>
                          </a:solidFill>
                          <a:effectLst/>
                          <a:uLnTx/>
                          <a:uFillTx/>
                          <a:latin typeface="+mn-lt"/>
                          <a:ea typeface="+mn-ea"/>
                          <a:cs typeface="+mn-cs"/>
                        </a:rPr>
                        <a:t>Dans la mesure du possible, 2 APSA différentes d’un même champ d’apprentissage doivent être programmées sur le cursus.</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fr-FR" dirty="0"/>
                    </a:p>
                  </a:txBody>
                  <a:tcPr/>
                </a:tc>
                <a:tc hMerge="1">
                  <a:txBody>
                    <a:bodyPr/>
                    <a:lstStyle/>
                    <a:p>
                      <a:endParaRPr lang="fr-FR"/>
                    </a:p>
                  </a:txBody>
                  <a:tcPr/>
                </a:tc>
                <a:tc hMerge="1">
                  <a:txBody>
                    <a:bodyPr/>
                    <a:lstStyle/>
                    <a:p>
                      <a:endParaRPr lang="fr-FR"/>
                    </a:p>
                  </a:txBody>
                  <a:tcPr>
                    <a:lnL w="6350" cap="flat" cmpd="sng" algn="ctr">
                      <a:solidFill>
                        <a:schemeClr val="tx1"/>
                      </a:solidFill>
                      <a:prstDash val="solid"/>
                      <a:round/>
                      <a:headEnd type="none" w="med" len="med"/>
                      <a:tailEnd type="none" w="med" len="med"/>
                    </a:ln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186572695"/>
                  </a:ext>
                </a:extLst>
              </a:tr>
              <a:tr h="296798">
                <a:tc vMerge="1">
                  <a:txBody>
                    <a:bodyPr/>
                    <a:lstStyle/>
                    <a:p>
                      <a:endParaRPr lang="fr-FR"/>
                    </a:p>
                  </a:txBody>
                  <a:tcPr/>
                </a:tc>
                <a:tc>
                  <a:txBody>
                    <a:bodyPr/>
                    <a:lstStyle/>
                    <a:p>
                      <a:pPr algn="ctr"/>
                      <a:r>
                        <a:rPr lang="fr-FR" sz="1200" b="1" dirty="0"/>
                        <a:t>APSA proposées en CAP</a:t>
                      </a:r>
                      <a:r>
                        <a:rPr lang="fr-FR" sz="1200" b="1" baseline="0" dirty="0"/>
                        <a:t> 1 an</a:t>
                      </a:r>
                      <a:endParaRPr lang="fr-FR" sz="1200" b="1" dirty="0"/>
                    </a:p>
                  </a:txBody>
                  <a:tcPr marL="97068" marR="97068"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pPr algn="ctr"/>
                      <a:r>
                        <a:rPr lang="fr-FR" sz="1200" b="1" dirty="0"/>
                        <a:t>APSA proposées en CAP</a:t>
                      </a:r>
                      <a:r>
                        <a:rPr lang="fr-FR" sz="1200" b="1" baseline="0" dirty="0"/>
                        <a:t> 2 ans</a:t>
                      </a:r>
                      <a:endParaRPr lang="fr-FR" sz="1200" b="1" dirty="0"/>
                    </a:p>
                  </a:txBody>
                  <a:tcPr marL="97068" marR="970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fr-FR"/>
                    </a:p>
                  </a:txBody>
                  <a:tcPr/>
                </a:tc>
                <a:tc gridSpan="3">
                  <a:txBody>
                    <a:bodyPr/>
                    <a:lstStyle/>
                    <a:p>
                      <a:pPr algn="ctr"/>
                      <a:r>
                        <a:rPr lang="fr-FR" sz="1200" b="1" dirty="0"/>
                        <a:t>APSA proposées en CAP</a:t>
                      </a:r>
                      <a:r>
                        <a:rPr lang="fr-FR" sz="1200" b="1" baseline="0" dirty="0"/>
                        <a:t> 3 ans</a:t>
                      </a:r>
                      <a:endParaRPr lang="fr-FR" sz="1200" b="1" dirty="0"/>
                    </a:p>
                  </a:txBody>
                  <a:tcPr marL="97068" marR="970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255427962"/>
                  </a:ext>
                </a:extLst>
              </a:tr>
              <a:tr h="334934">
                <a:tc rowSpan="3">
                  <a:txBody>
                    <a:bodyPr/>
                    <a:lstStyle/>
                    <a:p>
                      <a:pPr algn="ctr"/>
                      <a:r>
                        <a:rPr lang="fr-FR" sz="1400" b="1" dirty="0"/>
                        <a:t>CA 1</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DCD"/>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2529090"/>
                  </a:ext>
                </a:extLst>
              </a:tr>
              <a:tr h="263820">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089821246"/>
                  </a:ext>
                </a:extLst>
              </a:tr>
              <a:tr h="271283">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575398421"/>
                  </a:ext>
                </a:extLst>
              </a:tr>
              <a:tr h="263820">
                <a:tc rowSpan="3">
                  <a:txBody>
                    <a:bodyPr/>
                    <a:lstStyle/>
                    <a:p>
                      <a:pPr algn="ctr"/>
                      <a:r>
                        <a:rPr lang="fr-FR" sz="1400" b="1" dirty="0"/>
                        <a:t>CA 2</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23271104"/>
                  </a:ext>
                </a:extLst>
              </a:tr>
              <a:tr h="263820">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56913743"/>
                  </a:ext>
                </a:extLst>
              </a:tr>
              <a:tr h="263820">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679517861"/>
                  </a:ext>
                </a:extLst>
              </a:tr>
              <a:tr h="263820">
                <a:tc rowSpan="3">
                  <a:txBody>
                    <a:bodyPr/>
                    <a:lstStyle/>
                    <a:p>
                      <a:pPr algn="ctr"/>
                      <a:r>
                        <a:rPr lang="fr-FR" sz="1400" b="1" dirty="0"/>
                        <a:t>CA 3</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4E686"/>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623339099"/>
                  </a:ext>
                </a:extLst>
              </a:tr>
              <a:tr h="263820">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10260573"/>
                  </a:ext>
                </a:extLst>
              </a:tr>
              <a:tr h="263820">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27599842"/>
                  </a:ext>
                </a:extLst>
              </a:tr>
              <a:tr h="263820">
                <a:tc rowSpan="3">
                  <a:txBody>
                    <a:bodyPr/>
                    <a:lstStyle/>
                    <a:p>
                      <a:pPr algn="ctr"/>
                      <a:r>
                        <a:rPr lang="fr-FR" sz="1400" b="1" dirty="0"/>
                        <a:t>CA 4</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CD6EE"/>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62831090"/>
                  </a:ext>
                </a:extLst>
              </a:tr>
              <a:tr h="263820">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33815544"/>
                  </a:ext>
                </a:extLst>
              </a:tr>
              <a:tr h="263820">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484886139"/>
                  </a:ext>
                </a:extLst>
              </a:tr>
              <a:tr h="273765">
                <a:tc rowSpan="3">
                  <a:txBody>
                    <a:bodyPr/>
                    <a:lstStyle/>
                    <a:p>
                      <a:pPr algn="ctr"/>
                      <a:r>
                        <a:rPr lang="fr-FR" sz="1400" b="1" dirty="0"/>
                        <a:t>CA 5</a:t>
                      </a:r>
                    </a:p>
                    <a:p>
                      <a:pPr algn="ctr"/>
                      <a:r>
                        <a:rPr lang="fr-FR" sz="1400" b="1" dirty="0">
                          <a:solidFill>
                            <a:srgbClr val="FF0000"/>
                          </a:solidFill>
                        </a:rPr>
                        <a:t>Obligatoire</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889155534"/>
                  </a:ext>
                </a:extLst>
              </a:tr>
              <a:tr h="263820">
                <a:tc vMerge="1">
                  <a:txBody>
                    <a:bodyPr/>
                    <a:lstStyle/>
                    <a:p>
                      <a:pPr algn="ctr"/>
                      <a:endParaRPr lang="fr-FR" sz="14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880886951"/>
                  </a:ext>
                </a:extLst>
              </a:tr>
              <a:tr h="263820">
                <a:tc vMerge="1">
                  <a:txBody>
                    <a:bodyPr/>
                    <a:lstStyle/>
                    <a:p>
                      <a:pPr algn="ctr"/>
                      <a:endParaRPr lang="fr-FR" sz="14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751113841"/>
                  </a:ext>
                </a:extLst>
              </a:tr>
            </a:tbl>
          </a:graphicData>
        </a:graphic>
      </p:graphicFrame>
      <p:pic>
        <p:nvPicPr>
          <p:cNvPr id="6" name="Image 5">
            <a:extLst>
              <a:ext uri="{FF2B5EF4-FFF2-40B4-BE49-F238E27FC236}">
                <a16:creationId xmlns:a16="http://schemas.microsoft.com/office/drawing/2014/main" id="{29EAD5F4-AFED-4DA1-AA81-80C86031A2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8" y="0"/>
            <a:ext cx="1273040" cy="1467233"/>
          </a:xfrm>
          <a:prstGeom prst="rect">
            <a:avLst/>
          </a:prstGeom>
        </p:spPr>
      </p:pic>
    </p:spTree>
    <p:extLst>
      <p:ext uri="{BB962C8B-B14F-4D97-AF65-F5344CB8AC3E}">
        <p14:creationId xmlns:p14="http://schemas.microsoft.com/office/powerpoint/2010/main" val="985820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BD94DD21-6A1E-4338-A67D-797FC4EF1E3C}"/>
              </a:ext>
            </a:extLst>
          </p:cNvPr>
          <p:cNvSpPr txBox="1"/>
          <p:nvPr/>
        </p:nvSpPr>
        <p:spPr>
          <a:xfrm>
            <a:off x="403275" y="0"/>
            <a:ext cx="11788725"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ETAPE  3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3.2 PROGRAMMATION  DÉTAILLÉE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 Rappel : 3 séquences recommandées (anciens cycles) pour chaque niveau de classe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                                                                                                                                                </a:t>
            </a:r>
            <a:r>
              <a:rPr lang="fr-FR" b="1" i="1" dirty="0">
                <a:solidFill>
                  <a:srgbClr val="FF0000"/>
                </a:solidFill>
              </a:rPr>
              <a:t>A renseigner pour le 8 Novembre 2019</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5" name="Tableau 4">
            <a:extLst>
              <a:ext uri="{FF2B5EF4-FFF2-40B4-BE49-F238E27FC236}">
                <a16:creationId xmlns:a16="http://schemas.microsoft.com/office/drawing/2014/main" id="{08C3D562-D1CB-48CA-AF45-20E4FD816CE8}"/>
              </a:ext>
            </a:extLst>
          </p:cNvPr>
          <p:cNvGraphicFramePr>
            <a:graphicFrameLocks noGrp="1"/>
          </p:cNvGraphicFramePr>
          <p:nvPr/>
        </p:nvGraphicFramePr>
        <p:xfrm>
          <a:off x="822372" y="1193315"/>
          <a:ext cx="10790507" cy="5411132"/>
        </p:xfrm>
        <a:graphic>
          <a:graphicData uri="http://schemas.openxmlformats.org/drawingml/2006/table">
            <a:tbl>
              <a:tblPr firstRow="1" bandRow="1">
                <a:tableStyleId>{F5AB1C69-6EDB-4FF4-983F-18BD219EF322}</a:tableStyleId>
              </a:tblPr>
              <a:tblGrid>
                <a:gridCol w="715701">
                  <a:extLst>
                    <a:ext uri="{9D8B030D-6E8A-4147-A177-3AD203B41FA5}">
                      <a16:colId xmlns:a16="http://schemas.microsoft.com/office/drawing/2014/main" val="1740097301"/>
                    </a:ext>
                  </a:extLst>
                </a:gridCol>
                <a:gridCol w="3264931">
                  <a:extLst>
                    <a:ext uri="{9D8B030D-6E8A-4147-A177-3AD203B41FA5}">
                      <a16:colId xmlns:a16="http://schemas.microsoft.com/office/drawing/2014/main" val="767055395"/>
                    </a:ext>
                  </a:extLst>
                </a:gridCol>
                <a:gridCol w="3211319">
                  <a:extLst>
                    <a:ext uri="{9D8B030D-6E8A-4147-A177-3AD203B41FA5}">
                      <a16:colId xmlns:a16="http://schemas.microsoft.com/office/drawing/2014/main" val="1533261847"/>
                    </a:ext>
                  </a:extLst>
                </a:gridCol>
                <a:gridCol w="3598556">
                  <a:extLst>
                    <a:ext uri="{9D8B030D-6E8A-4147-A177-3AD203B41FA5}">
                      <a16:colId xmlns:a16="http://schemas.microsoft.com/office/drawing/2014/main" val="3657132782"/>
                    </a:ext>
                  </a:extLst>
                </a:gridCol>
              </a:tblGrid>
              <a:tr h="925691">
                <a:tc rowSpan="2">
                  <a:txBody>
                    <a:bodyPr/>
                    <a:lstStyle/>
                    <a:p>
                      <a:endParaRPr lang="fr-FR" dirty="0"/>
                    </a:p>
                  </a:txBody>
                  <a:tcPr marL="97068" marR="97068">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fr-FR" sz="2000" dirty="0">
                          <a:solidFill>
                            <a:schemeClr val="tx1"/>
                          </a:solidFill>
                        </a:rPr>
                        <a:t>Baccalauréat</a:t>
                      </a:r>
                      <a:r>
                        <a:rPr lang="fr-FR" sz="2000" baseline="0" dirty="0">
                          <a:solidFill>
                            <a:schemeClr val="tx1"/>
                          </a:solidFill>
                        </a:rPr>
                        <a:t> professionnel</a:t>
                      </a:r>
                      <a:r>
                        <a:rPr lang="fr-FR" sz="2000" dirty="0">
                          <a:solidFill>
                            <a:schemeClr val="tx1"/>
                          </a:solidFill>
                        </a:rPr>
                        <a:t>                                                                                                                                                     </a:t>
                      </a:r>
                      <a:r>
                        <a:rPr lang="fr-FR" sz="1800" dirty="0">
                          <a:solidFill>
                            <a:schemeClr val="bg1"/>
                          </a:solidFill>
                        </a:rPr>
                        <a:t>Dans</a:t>
                      </a:r>
                      <a:r>
                        <a:rPr lang="fr-FR" sz="1800" baseline="0" dirty="0">
                          <a:solidFill>
                            <a:schemeClr val="bg1"/>
                          </a:solidFill>
                        </a:rPr>
                        <a:t> la mesure du possible, </a:t>
                      </a:r>
                      <a:r>
                        <a:rPr lang="fr-FR" sz="1800" dirty="0">
                          <a:solidFill>
                            <a:schemeClr val="bg1"/>
                          </a:solidFill>
                        </a:rPr>
                        <a:t>2 APSA différentes d’un même champ d’apprentissage doivent</a:t>
                      </a:r>
                      <a:r>
                        <a:rPr lang="fr-FR" sz="1800" baseline="0" dirty="0">
                          <a:solidFill>
                            <a:schemeClr val="bg1"/>
                          </a:solidFill>
                        </a:rPr>
                        <a:t> être</a:t>
                      </a:r>
                      <a:r>
                        <a:rPr lang="fr-FR" sz="1800" dirty="0">
                          <a:solidFill>
                            <a:schemeClr val="bg1"/>
                          </a:solidFill>
                        </a:rPr>
                        <a:t> programmées</a:t>
                      </a:r>
                      <a:r>
                        <a:rPr lang="fr-FR" sz="1800" baseline="0" dirty="0">
                          <a:solidFill>
                            <a:schemeClr val="bg1"/>
                          </a:solidFill>
                        </a:rPr>
                        <a:t> </a:t>
                      </a:r>
                      <a:r>
                        <a:rPr lang="fr-FR" sz="1800" dirty="0">
                          <a:solidFill>
                            <a:schemeClr val="bg1"/>
                          </a:solidFill>
                        </a:rPr>
                        <a:t>sur le </a:t>
                      </a:r>
                      <a:r>
                        <a:rPr lang="fr-FR" sz="1800" b="1" dirty="0">
                          <a:solidFill>
                            <a:schemeClr val="bg1"/>
                          </a:solidFill>
                        </a:rPr>
                        <a:t>cursus.</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fr-FR" dirty="0"/>
                    </a:p>
                  </a:txBody>
                  <a:tcPr/>
                </a:tc>
                <a:tc hMerge="1">
                  <a:txBody>
                    <a:bodyPr/>
                    <a:lstStyle/>
                    <a:p>
                      <a:endParaRPr lang="fr-FR"/>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86572695"/>
                  </a:ext>
                </a:extLst>
              </a:tr>
              <a:tr h="259674">
                <a:tc vMerge="1">
                  <a:txBody>
                    <a:bodyPr/>
                    <a:lstStyle/>
                    <a:p>
                      <a:endParaRPr lang="fr-FR"/>
                    </a:p>
                  </a:txBody>
                  <a:tcPr/>
                </a:tc>
                <a:tc>
                  <a:txBody>
                    <a:bodyPr/>
                    <a:lstStyle/>
                    <a:p>
                      <a:pPr algn="ctr"/>
                      <a:r>
                        <a:rPr lang="fr-FR" sz="1200" b="1" dirty="0"/>
                        <a:t>APSA proposées en Seconde </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fr-FR" sz="1200" b="1" dirty="0"/>
                        <a:t>APSA proposées en 1</a:t>
                      </a:r>
                      <a:r>
                        <a:rPr lang="fr-FR" sz="1200" b="1" baseline="30000" dirty="0"/>
                        <a:t>ère</a:t>
                      </a:r>
                      <a:r>
                        <a:rPr lang="fr-FR" sz="1200" b="1" baseline="0" dirty="0"/>
                        <a:t> </a:t>
                      </a:r>
                      <a:endParaRPr lang="fr-FR" sz="1200" b="1"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fr-FR" sz="1200" b="1" dirty="0"/>
                        <a:t>APSA proposées en Terminale</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5427962"/>
                  </a:ext>
                </a:extLst>
              </a:tr>
              <a:tr h="363255">
                <a:tc rowSpan="3">
                  <a:txBody>
                    <a:bodyPr/>
                    <a:lstStyle/>
                    <a:p>
                      <a:pPr algn="ctr"/>
                      <a:r>
                        <a:rPr lang="fr-FR" sz="1400" b="1" dirty="0"/>
                        <a:t>CA 1</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DCD"/>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29090"/>
                  </a:ext>
                </a:extLst>
              </a:tr>
              <a:tr h="269795">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9821246"/>
                  </a:ext>
                </a:extLst>
              </a:tr>
              <a:tr h="294223">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5398421"/>
                  </a:ext>
                </a:extLst>
              </a:tr>
              <a:tr h="269795">
                <a:tc rowSpan="3">
                  <a:txBody>
                    <a:bodyPr/>
                    <a:lstStyle/>
                    <a:p>
                      <a:pPr algn="ctr"/>
                      <a:r>
                        <a:rPr lang="fr-FR" sz="1400" b="1" dirty="0"/>
                        <a:t>CA 2</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3271104"/>
                  </a:ext>
                </a:extLst>
              </a:tr>
              <a:tr h="269795">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6913743"/>
                  </a:ext>
                </a:extLst>
              </a:tr>
              <a:tr h="269795">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9517861"/>
                  </a:ext>
                </a:extLst>
              </a:tr>
              <a:tr h="269795">
                <a:tc rowSpan="3">
                  <a:txBody>
                    <a:bodyPr/>
                    <a:lstStyle/>
                    <a:p>
                      <a:pPr algn="ctr"/>
                      <a:r>
                        <a:rPr lang="fr-FR" sz="1400" b="1" dirty="0"/>
                        <a:t>CA 3</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4E686"/>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3339099"/>
                  </a:ext>
                </a:extLst>
              </a:tr>
              <a:tr h="269795">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0260573"/>
                  </a:ext>
                </a:extLst>
              </a:tr>
              <a:tr h="269795">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7599842"/>
                  </a:ext>
                </a:extLst>
              </a:tr>
              <a:tr h="269795">
                <a:tc rowSpan="3">
                  <a:txBody>
                    <a:bodyPr/>
                    <a:lstStyle/>
                    <a:p>
                      <a:pPr algn="ctr"/>
                      <a:r>
                        <a:rPr lang="fr-FR" sz="1400" b="1" dirty="0"/>
                        <a:t>CA 4</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CD6EE"/>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2831090"/>
                  </a:ext>
                </a:extLst>
              </a:tr>
              <a:tr h="269795">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3815544"/>
                  </a:ext>
                </a:extLst>
              </a:tr>
              <a:tr h="269795">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4886139"/>
                  </a:ext>
                </a:extLst>
              </a:tr>
              <a:tr h="296914">
                <a:tc rowSpan="3">
                  <a:txBody>
                    <a:bodyPr/>
                    <a:lstStyle/>
                    <a:p>
                      <a:pPr algn="ctr"/>
                      <a:r>
                        <a:rPr lang="fr-FR" sz="1400" b="1" dirty="0"/>
                        <a:t>CA 5</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9155534"/>
                  </a:ext>
                </a:extLst>
              </a:tr>
              <a:tr h="269795">
                <a:tc vMerge="1">
                  <a:txBody>
                    <a:bodyPr/>
                    <a:lstStyle/>
                    <a:p>
                      <a:pPr algn="ctr"/>
                      <a:endParaRPr lang="fr-FR" sz="14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886951"/>
                  </a:ext>
                </a:extLst>
              </a:tr>
              <a:tr h="269795">
                <a:tc vMerge="1">
                  <a:txBody>
                    <a:bodyPr/>
                    <a:lstStyle/>
                    <a:p>
                      <a:pPr algn="ctr"/>
                      <a:endParaRPr lang="fr-FR" sz="14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113841"/>
                  </a:ext>
                </a:extLst>
              </a:tr>
            </a:tbl>
          </a:graphicData>
        </a:graphic>
      </p:graphicFrame>
      <p:pic>
        <p:nvPicPr>
          <p:cNvPr id="6" name="Image 5">
            <a:extLst>
              <a:ext uri="{FF2B5EF4-FFF2-40B4-BE49-F238E27FC236}">
                <a16:creationId xmlns:a16="http://schemas.microsoft.com/office/drawing/2014/main" id="{29EAD5F4-AFED-4DA1-AA81-80C86031A2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8" y="0"/>
            <a:ext cx="1273040" cy="1467233"/>
          </a:xfrm>
          <a:prstGeom prst="rect">
            <a:avLst/>
          </a:prstGeom>
        </p:spPr>
      </p:pic>
    </p:spTree>
    <p:extLst>
      <p:ext uri="{BB962C8B-B14F-4D97-AF65-F5344CB8AC3E}">
        <p14:creationId xmlns:p14="http://schemas.microsoft.com/office/powerpoint/2010/main" val="154907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00A65AF8-A62A-4630-AE8F-E88D0A2A5ED4}"/>
              </a:ext>
            </a:extLst>
          </p:cNvPr>
          <p:cNvSpPr txBox="1"/>
          <p:nvPr/>
        </p:nvSpPr>
        <p:spPr>
          <a:xfrm>
            <a:off x="163951" y="15938"/>
            <a:ext cx="9437249" cy="369332"/>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3.3   DÉCLINAISON DES  AFLP </a:t>
            </a:r>
            <a:r>
              <a:rPr kumimoji="0" lang="fr-FR" sz="1800" b="1" i="0" u="none" strike="noStrike" kern="1200" cap="none" spc="0" normalizeH="0" baseline="0" noProof="0" dirty="0">
                <a:ln>
                  <a:noFill/>
                </a:ln>
                <a:solidFill>
                  <a:prstClr val="black"/>
                </a:solidFill>
                <a:effectLst/>
                <a:uLnTx/>
                <a:uFillTx/>
                <a:latin typeface="Calibri"/>
                <a:ea typeface="+mn-ea"/>
                <a:cs typeface="+mn-cs"/>
              </a:rPr>
              <a:t>dans 1 APSA</a:t>
            </a:r>
            <a:r>
              <a:rPr kumimoji="0" lang="fr-FR" sz="1800" b="0" i="0" u="none" strike="noStrike" kern="1200" cap="none" spc="0" normalizeH="0" baseline="0" noProof="0" dirty="0">
                <a:ln>
                  <a:noFill/>
                </a:ln>
                <a:solidFill>
                  <a:prstClr val="black"/>
                </a:solidFill>
                <a:effectLst/>
                <a:uLnTx/>
                <a:uFillTx/>
                <a:latin typeface="Calibri"/>
                <a:ea typeface="+mn-ea"/>
                <a:cs typeface="+mn-cs"/>
              </a:rPr>
              <a:t> EN CLASSE </a:t>
            </a:r>
            <a:r>
              <a:rPr kumimoji="0" lang="fr-FR" sz="1800" b="1" i="0" u="none" strike="noStrike" kern="1200" cap="none" spc="0" normalizeH="0" baseline="0" noProof="0" dirty="0">
                <a:ln>
                  <a:noFill/>
                </a:ln>
                <a:solidFill>
                  <a:srgbClr val="FF0000"/>
                </a:solidFill>
                <a:effectLst/>
                <a:uLnTx/>
                <a:uFillTx/>
                <a:latin typeface="Calibri"/>
                <a:ea typeface="+mn-ea"/>
                <a:cs typeface="+mn-cs"/>
              </a:rPr>
              <a:t>de CAP</a:t>
            </a:r>
          </a:p>
        </p:txBody>
      </p:sp>
      <p:sp>
        <p:nvSpPr>
          <p:cNvPr id="13" name="Rectangle 12">
            <a:extLst>
              <a:ext uri="{FF2B5EF4-FFF2-40B4-BE49-F238E27FC236}">
                <a16:creationId xmlns:a16="http://schemas.microsoft.com/office/drawing/2014/main" id="{4E29987E-CACD-407B-9F9F-4F8FE7F511D6}"/>
              </a:ext>
            </a:extLst>
          </p:cNvPr>
          <p:cNvSpPr/>
          <p:nvPr/>
        </p:nvSpPr>
        <p:spPr>
          <a:xfrm>
            <a:off x="8330750" y="292937"/>
            <a:ext cx="3861250" cy="369332"/>
          </a:xfrm>
          <a:prstGeom prst="rect">
            <a:avLst/>
          </a:prstGeom>
          <a:solidFill>
            <a:schemeClr val="accent6">
              <a:lumMod val="20000"/>
              <a:lumOff val="80000"/>
            </a:schemeClr>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A renseigner pour le 8 Novembre 2019</a:t>
            </a:r>
          </a:p>
        </p:txBody>
      </p:sp>
      <p:graphicFrame>
        <p:nvGraphicFramePr>
          <p:cNvPr id="3" name="Tableau 2">
            <a:extLst>
              <a:ext uri="{FF2B5EF4-FFF2-40B4-BE49-F238E27FC236}">
                <a16:creationId xmlns:a16="http://schemas.microsoft.com/office/drawing/2014/main" id="{9C2EAC8A-E4F3-48FA-8E3A-16EDFD78BD7E}"/>
              </a:ext>
            </a:extLst>
          </p:cNvPr>
          <p:cNvGraphicFramePr>
            <a:graphicFrameLocks noGrp="1"/>
          </p:cNvGraphicFramePr>
          <p:nvPr>
            <p:extLst>
              <p:ext uri="{D42A27DB-BD31-4B8C-83A1-F6EECF244321}">
                <p14:modId xmlns:p14="http://schemas.microsoft.com/office/powerpoint/2010/main" val="1444311517"/>
              </p:ext>
            </p:extLst>
          </p:nvPr>
        </p:nvGraphicFramePr>
        <p:xfrm>
          <a:off x="34079" y="569936"/>
          <a:ext cx="12115801" cy="6248196"/>
        </p:xfrm>
        <a:graphic>
          <a:graphicData uri="http://schemas.openxmlformats.org/drawingml/2006/table">
            <a:tbl>
              <a:tblPr>
                <a:tableStyleId>{5C22544A-7EE6-4342-B048-85BDC9FD1C3A}</a:tableStyleId>
              </a:tblPr>
              <a:tblGrid>
                <a:gridCol w="2049641">
                  <a:extLst>
                    <a:ext uri="{9D8B030D-6E8A-4147-A177-3AD203B41FA5}">
                      <a16:colId xmlns:a16="http://schemas.microsoft.com/office/drawing/2014/main" val="1769619388"/>
                    </a:ext>
                  </a:extLst>
                </a:gridCol>
                <a:gridCol w="1237770">
                  <a:extLst>
                    <a:ext uri="{9D8B030D-6E8A-4147-A177-3AD203B41FA5}">
                      <a16:colId xmlns:a16="http://schemas.microsoft.com/office/drawing/2014/main" val="2366322105"/>
                    </a:ext>
                  </a:extLst>
                </a:gridCol>
                <a:gridCol w="83896">
                  <a:extLst>
                    <a:ext uri="{9D8B030D-6E8A-4147-A177-3AD203B41FA5}">
                      <a16:colId xmlns:a16="http://schemas.microsoft.com/office/drawing/2014/main" val="4190401029"/>
                    </a:ext>
                  </a:extLst>
                </a:gridCol>
                <a:gridCol w="1681782">
                  <a:extLst>
                    <a:ext uri="{9D8B030D-6E8A-4147-A177-3AD203B41FA5}">
                      <a16:colId xmlns:a16="http://schemas.microsoft.com/office/drawing/2014/main" val="1892771491"/>
                    </a:ext>
                  </a:extLst>
                </a:gridCol>
                <a:gridCol w="1765678">
                  <a:extLst>
                    <a:ext uri="{9D8B030D-6E8A-4147-A177-3AD203B41FA5}">
                      <a16:colId xmlns:a16="http://schemas.microsoft.com/office/drawing/2014/main" val="4064214232"/>
                    </a:ext>
                  </a:extLst>
                </a:gridCol>
                <a:gridCol w="1765678">
                  <a:extLst>
                    <a:ext uri="{9D8B030D-6E8A-4147-A177-3AD203B41FA5}">
                      <a16:colId xmlns:a16="http://schemas.microsoft.com/office/drawing/2014/main" val="888004148"/>
                    </a:ext>
                  </a:extLst>
                </a:gridCol>
                <a:gridCol w="1765678">
                  <a:extLst>
                    <a:ext uri="{9D8B030D-6E8A-4147-A177-3AD203B41FA5}">
                      <a16:colId xmlns:a16="http://schemas.microsoft.com/office/drawing/2014/main" val="4235448471"/>
                    </a:ext>
                  </a:extLst>
                </a:gridCol>
                <a:gridCol w="1765678">
                  <a:extLst>
                    <a:ext uri="{9D8B030D-6E8A-4147-A177-3AD203B41FA5}">
                      <a16:colId xmlns:a16="http://schemas.microsoft.com/office/drawing/2014/main" val="3332851984"/>
                    </a:ext>
                  </a:extLst>
                </a:gridCol>
              </a:tblGrid>
              <a:tr h="433178">
                <a:tc gridSpan="2">
                  <a:txBody>
                    <a:bodyPr/>
                    <a:lstStyle/>
                    <a:p>
                      <a:pPr algn="ctr" fontAlgn="ctr"/>
                      <a:r>
                        <a:rPr lang="fr-FR" sz="1400" b="1" u="none" strike="noStrike" dirty="0">
                          <a:solidFill>
                            <a:schemeClr val="bg1"/>
                          </a:solidFill>
                          <a:effectLst/>
                          <a:latin typeface="Times New Roman" panose="02020603050405020304" pitchFamily="18" charset="0"/>
                          <a:cs typeface="Times New Roman" panose="02020603050405020304" pitchFamily="18" charset="0"/>
                        </a:rPr>
                        <a:t>Lycée professionnel</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hMerge="1">
                  <a:txBody>
                    <a:bodyPr/>
                    <a:lstStyle/>
                    <a:p>
                      <a:endParaRPr lang="fr-FR"/>
                    </a:p>
                  </a:txBody>
                  <a:tcPr/>
                </a:tc>
                <a:tc gridSpan="2">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Champ d'apprentissage</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fr-FR"/>
                    </a:p>
                  </a:txBody>
                  <a:tcPr/>
                </a:tc>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1/ 2/  3/ 4/ 5 </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3">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Compétence attendue dans le champ d'apprentissage</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232580401"/>
                  </a:ext>
                </a:extLst>
              </a:tr>
              <a:tr h="290546">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Activité</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7">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 </a:t>
                      </a:r>
                      <a:endParaRPr lang="fr-FR" sz="1200" b="1" i="0" u="none" strike="noStrike" dirty="0">
                        <a:solidFill>
                          <a:srgbClr val="0070C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837941872"/>
                  </a:ext>
                </a:extLst>
              </a:tr>
              <a:tr h="341325">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Finalité</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7">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L’éducation physique et sportive vise à former, par la pratique physique, sportive, artistique, un citoyen épanoui, cultivé, capable de faire des choix éclairés et responsables pour s’engager de façon régulière, autonome et pérenne dans un mode de vie actif et solidaire.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616236938"/>
                  </a:ext>
                </a:extLst>
              </a:tr>
              <a:tr h="341325">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Objectifs</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2">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Développer sa motricité</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fontAlgn="ct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S’organiser pour apprendre et savoir s’entrainer</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Exercer sa responsabilité individuelle dans un engagement personnel et solidaire</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a:txBody>
                    <a:bodyPr/>
                    <a:lstStyle/>
                    <a:p>
                      <a:pPr algn="ctr" fontAlgn="ctr"/>
                      <a:r>
                        <a:rPr lang="fr-FR" sz="1200" u="none" strike="noStrike" dirty="0">
                          <a:effectLst/>
                          <a:latin typeface="Times New Roman" panose="02020603050405020304" pitchFamily="18" charset="0"/>
                          <a:cs typeface="Times New Roman" panose="02020603050405020304" pitchFamily="18" charset="0"/>
                        </a:rPr>
                        <a:t>Construire durablement sa santé </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fr-FR" sz="1200" u="none" strike="noStrike" dirty="0">
                          <a:effectLst/>
                        </a:rPr>
                        <a:t>Accéder au patrimoine culturel</a:t>
                      </a:r>
                      <a:endParaRPr lang="fr-FR" sz="12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34820883"/>
                  </a:ext>
                </a:extLst>
              </a:tr>
              <a:tr h="1516701">
                <a:tc>
                  <a:txBody>
                    <a:bodyPr/>
                    <a:lstStyle/>
                    <a:p>
                      <a:pPr algn="ctr" fontAlgn="b"/>
                      <a:r>
                        <a:rPr lang="fr-FR" sz="1400" b="1" u="none" strike="noStrike" dirty="0">
                          <a:solidFill>
                            <a:schemeClr val="bg1"/>
                          </a:solidFill>
                          <a:effectLst/>
                          <a:latin typeface="Times New Roman" panose="02020603050405020304" pitchFamily="18" charset="0"/>
                          <a:cs typeface="Times New Roman" panose="02020603050405020304" pitchFamily="18" charset="0"/>
                        </a:rPr>
                        <a:t>Attendus de fin de lycée professionnel CA1</a:t>
                      </a:r>
                      <a:br>
                        <a:rPr lang="fr-FR" sz="1400" b="1" u="none" strike="noStrike" dirty="0">
                          <a:solidFill>
                            <a:schemeClr val="bg1"/>
                          </a:solidFill>
                          <a:effectLst/>
                          <a:latin typeface="Times New Roman" panose="02020603050405020304" pitchFamily="18" charset="0"/>
                          <a:cs typeface="Times New Roman" panose="02020603050405020304" pitchFamily="18" charset="0"/>
                        </a:rPr>
                      </a:br>
                      <a:r>
                        <a:rPr lang="fr-FR" sz="1400" b="1" i="0" u="none" strike="noStrike" dirty="0">
                          <a:solidFill>
                            <a:schemeClr val="bg1"/>
                          </a:solidFill>
                          <a:effectLst/>
                          <a:latin typeface="Times New Roman" panose="02020603050405020304" pitchFamily="18" charset="0"/>
                          <a:cs typeface="Times New Roman" panose="02020603050405020304" pitchFamily="18" charset="0"/>
                        </a:rPr>
                        <a:t>retenus </a:t>
                      </a:r>
                      <a:r>
                        <a:rPr lang="fr-FR" sz="1400" b="1" u="none" strike="noStrike" dirty="0">
                          <a:solidFill>
                            <a:schemeClr val="bg1"/>
                          </a:solidFill>
                          <a:effectLst/>
                          <a:latin typeface="Times New Roman" panose="02020603050405020304" pitchFamily="18" charset="0"/>
                          <a:cs typeface="Times New Roman" panose="02020603050405020304" pitchFamily="18" charset="0"/>
                        </a:rPr>
                        <a:t>parmi les 6</a:t>
                      </a:r>
                    </a:p>
                    <a:p>
                      <a:pPr algn="ctr" fontAlgn="b"/>
                      <a:endParaRPr lang="fr-FR" sz="1400" b="1" u="none" strike="noStrike" dirty="0">
                        <a:solidFill>
                          <a:schemeClr val="bg1"/>
                        </a:solidFill>
                        <a:effectLst/>
                        <a:latin typeface="Times New Roman" panose="02020603050405020304" pitchFamily="18" charset="0"/>
                        <a:cs typeface="Times New Roman" panose="02020603050405020304" pitchFamily="18" charset="0"/>
                      </a:endParaRPr>
                    </a:p>
                    <a:p>
                      <a:pPr algn="ctr" fontAlgn="b"/>
                      <a:br>
                        <a:rPr lang="fr-FR" sz="1400" u="none" strike="noStrike" dirty="0">
                          <a:solidFill>
                            <a:schemeClr val="bg1"/>
                          </a:solidFill>
                          <a:effectLst/>
                          <a:latin typeface="Times New Roman" panose="02020603050405020304" pitchFamily="18" charset="0"/>
                          <a:cs typeface="Times New Roman" panose="02020603050405020304" pitchFamily="18" charset="0"/>
                        </a:rPr>
                      </a:br>
                      <a:br>
                        <a:rPr lang="fr-FR" sz="1400" u="none" strike="noStrike" dirty="0">
                          <a:solidFill>
                            <a:schemeClr val="bg1"/>
                          </a:solidFill>
                          <a:effectLst/>
                          <a:latin typeface="Times New Roman" panose="02020603050405020304" pitchFamily="18" charset="0"/>
                          <a:cs typeface="Times New Roman" panose="02020603050405020304" pitchFamily="18" charset="0"/>
                        </a:rPr>
                      </a:br>
                      <a:endParaRPr lang="fr-FR" sz="1400" b="0"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2">
                  <a:txBody>
                    <a:bodyPr/>
                    <a:lstStyle/>
                    <a:p>
                      <a:pPr algn="l" fontAlgn="ctr"/>
                      <a:r>
                        <a:rPr lang="fr-FR" sz="1200" b="0" i="0" u="none" strike="noStrike" dirty="0">
                          <a:solidFill>
                            <a:srgbClr val="000000"/>
                          </a:solidFill>
                          <a:effectLst/>
                          <a:latin typeface="Times New Roman" panose="02020603050405020304" pitchFamily="18" charset="0"/>
                          <a:cs typeface="Times New Roman" panose="02020603050405020304" pitchFamily="18" charset="0"/>
                        </a:rPr>
                        <a:t>Produire et répartir intentionnellement ses efforts en mobilisant ses ressources pour gagner ou pour battre un record.</a:t>
                      </a:r>
                    </a:p>
                  </a:txBody>
                  <a:tcPr marL="857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l" fontAlgn="ct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57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Times New Roman" panose="02020603050405020304" pitchFamily="18" charset="0"/>
                          <a:cs typeface="Times New Roman" panose="02020603050405020304" pitchFamily="18" charset="0"/>
                        </a:rPr>
                        <a:t>Connaître et utiliser des techniques efficaces pour produire la meilleure performance possible.</a:t>
                      </a:r>
                    </a:p>
                  </a:txBody>
                  <a:tcPr marL="857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fr-FR" sz="1200" b="0" i="0" u="none" strike="noStrike" dirty="0">
                          <a:solidFill>
                            <a:srgbClr val="000000"/>
                          </a:solidFill>
                          <a:effectLst/>
                          <a:latin typeface="Times New Roman" panose="02020603050405020304" pitchFamily="18" charset="0"/>
                          <a:cs typeface="Times New Roman" panose="02020603050405020304" pitchFamily="18" charset="0"/>
                        </a:rPr>
                        <a:t>S’engager et persévérer, seul ou à plusieurs, dans des efforts répétés pour progresser dans une activité de performance.</a:t>
                      </a:r>
                    </a:p>
                  </a:txBody>
                  <a:tcPr marL="857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fr-FR" sz="1200" b="0" i="0" u="none" strike="noStrike" dirty="0">
                          <a:solidFill>
                            <a:srgbClr val="000000"/>
                          </a:solidFill>
                          <a:effectLst/>
                          <a:latin typeface="Times New Roman" panose="02020603050405020304" pitchFamily="18" charset="0"/>
                          <a:cs typeface="Times New Roman" panose="02020603050405020304" pitchFamily="18" charset="0"/>
                        </a:rPr>
                        <a:t>S’impliquer dans des rôles sociaux pour assurer le bon déroulement d’une épreuve de production de performance.</a:t>
                      </a:r>
                    </a:p>
                  </a:txBody>
                  <a:tcPr marL="857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fr-FR" sz="1200" b="0" i="0" u="none" strike="noStrike" dirty="0">
                          <a:solidFill>
                            <a:srgbClr val="000000"/>
                          </a:solidFill>
                          <a:effectLst/>
                          <a:latin typeface="Times New Roman" panose="02020603050405020304" pitchFamily="18" charset="0"/>
                          <a:cs typeface="Times New Roman" panose="02020603050405020304" pitchFamily="18" charset="0"/>
                        </a:rPr>
                        <a:t>Se préparer à un effort long ou intense pour être efficace dans la production d’une performance à une échéance donnée.</a:t>
                      </a:r>
                    </a:p>
                  </a:txBody>
                  <a:tcPr marL="857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fr-FR" sz="1200" b="0" i="0" u="none" strike="noStrike" dirty="0">
                          <a:solidFill>
                            <a:srgbClr val="000000"/>
                          </a:solidFill>
                          <a:effectLst/>
                          <a:latin typeface="Times New Roman" panose="02020603050405020304" pitchFamily="18" charset="0"/>
                        </a:rPr>
                        <a:t>Identifier ses progrès et connaître sa meilleure performance réalisée pour la situer culturellement.</a:t>
                      </a:r>
                    </a:p>
                  </a:txBody>
                  <a:tcPr marL="857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50756774"/>
                  </a:ext>
                </a:extLst>
              </a:tr>
              <a:tr h="1023974">
                <a:tc>
                  <a:txBody>
                    <a:bodyPr/>
                    <a:lstStyle/>
                    <a:p>
                      <a:pPr algn="l" fontAlgn="ctr"/>
                      <a:r>
                        <a:rPr lang="fr-FR" sz="1400" b="0" i="0" u="none" strike="noStrike" dirty="0">
                          <a:solidFill>
                            <a:schemeClr val="bg1"/>
                          </a:solidFill>
                          <a:effectLst/>
                          <a:latin typeface="Times New Roman" panose="02020603050405020304" pitchFamily="18" charset="0"/>
                          <a:cs typeface="Times New Roman" panose="02020603050405020304" pitchFamily="18" charset="0"/>
                        </a:rPr>
                        <a:t>Déclinaison AFLP  retenus dans l’APSA</a:t>
                      </a: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7">
                  <a:txBody>
                    <a:bodyPr/>
                    <a:lstStyle/>
                    <a:p>
                      <a:pPr algn="l" fontAlgn="ctr"/>
                      <a:r>
                        <a:rPr lang="da-DK" sz="1200" u="none" strike="noStrike" dirty="0">
                          <a:effectLst/>
                          <a:latin typeface="Times New Roman" panose="02020603050405020304" pitchFamily="18" charset="0"/>
                          <a:cs typeface="Times New Roman" panose="02020603050405020304" pitchFamily="18" charset="0"/>
                        </a:rPr>
                        <a:t>• AFLP 1 : </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2 :</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3:</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4 :</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5 : </a:t>
                      </a:r>
                      <a:br>
                        <a:rPr lang="da-DK" sz="1200" u="none" strike="noStrike" dirty="0">
                          <a:effectLst/>
                          <a:latin typeface="Times New Roman" panose="02020603050405020304" pitchFamily="18" charset="0"/>
                          <a:cs typeface="Times New Roman" panose="02020603050405020304" pitchFamily="18" charset="0"/>
                        </a:rPr>
                      </a:br>
                      <a:r>
                        <a:rPr lang="da-DK" sz="1200" u="none" strike="noStrike" dirty="0">
                          <a:effectLst/>
                          <a:latin typeface="Times New Roman" panose="02020603050405020304" pitchFamily="18" charset="0"/>
                          <a:cs typeface="Times New Roman" panose="02020603050405020304" pitchFamily="18" charset="0"/>
                        </a:rPr>
                        <a:t>• AFLP 6 : </a:t>
                      </a:r>
                      <a:endParaRPr lang="da-DK"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67035156"/>
                  </a:ext>
                </a:extLst>
              </a:tr>
              <a:tr h="821113">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Forme de pratique retenue porteuse des contenus d’ enseignement prioritaires </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7">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993442725"/>
                  </a:ext>
                </a:extLst>
              </a:tr>
              <a:tr h="170662">
                <a:tc rowSpan="2">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Eléments prioritaires pour atteindre les AFLP</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3">
                  <a:txBody>
                    <a:bodyPr/>
                    <a:lstStyle/>
                    <a:p>
                      <a:pPr algn="ctr" fontAlgn="t"/>
                      <a:r>
                        <a:rPr lang="fr-FR" sz="1200" u="none" strike="noStrike" dirty="0">
                          <a:effectLst/>
                          <a:latin typeface="Times New Roman" panose="02020603050405020304" pitchFamily="18" charset="0"/>
                          <a:cs typeface="Times New Roman" panose="02020603050405020304" pitchFamily="18" charset="0"/>
                        </a:rPr>
                        <a:t>Connaissances</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hMerge="1">
                  <a:txBody>
                    <a:bodyPr/>
                    <a:lstStyle/>
                    <a:p>
                      <a:endParaRPr lang="fr-FR"/>
                    </a:p>
                  </a:txBody>
                  <a:tcPr/>
                </a:tc>
                <a:tc gridSpan="2">
                  <a:txBody>
                    <a:bodyPr/>
                    <a:lstStyle/>
                    <a:p>
                      <a:pPr algn="ctr" fontAlgn="t"/>
                      <a:r>
                        <a:rPr lang="fr-FR" sz="1200" u="none" strike="noStrike" dirty="0">
                          <a:effectLst/>
                          <a:latin typeface="Times New Roman" panose="02020603050405020304" pitchFamily="18" charset="0"/>
                          <a:cs typeface="Times New Roman" panose="02020603050405020304" pitchFamily="18" charset="0"/>
                        </a:rPr>
                        <a:t>Capacités</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gridSpan="2">
                  <a:txBody>
                    <a:bodyPr/>
                    <a:lstStyle/>
                    <a:p>
                      <a:pPr algn="ctr" fontAlgn="t"/>
                      <a:r>
                        <a:rPr lang="fr-FR" sz="1200" u="none" strike="noStrike" dirty="0">
                          <a:effectLst/>
                          <a:latin typeface="Times New Roman" panose="02020603050405020304" pitchFamily="18" charset="0"/>
                          <a:cs typeface="Times New Roman" panose="02020603050405020304" pitchFamily="18" charset="0"/>
                        </a:rPr>
                        <a:t>Attitudes</a:t>
                      </a:r>
                      <a:endParaRPr lang="fr-F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extLst>
                  <a:ext uri="{0D108BD9-81ED-4DB2-BD59-A6C34878D82A}">
                    <a16:rowId xmlns:a16="http://schemas.microsoft.com/office/drawing/2014/main" val="2881656433"/>
                  </a:ext>
                </a:extLst>
              </a:tr>
              <a:tr h="443458">
                <a:tc vMerge="1">
                  <a:txBody>
                    <a:bodyPr/>
                    <a:lstStyle/>
                    <a:p>
                      <a:endParaRPr lang="fr-FR"/>
                    </a:p>
                  </a:txBody>
                  <a:tcPr/>
                </a:tc>
                <a:tc gridSpan="3">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hMerge="1">
                  <a:txBody>
                    <a:bodyPr/>
                    <a:lstStyle/>
                    <a:p>
                      <a:endParaRPr lang="fr-FR"/>
                    </a:p>
                  </a:txBody>
                  <a:tcPr/>
                </a:tc>
                <a:tc gridSpan="2">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gridSpan="2">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 </a:t>
                      </a:r>
                      <a:endParaRPr lang="fr-FR" sz="1200" b="0" i="0" u="none" strike="noStrike" dirty="0">
                        <a:solidFill>
                          <a:srgbClr val="0070C0"/>
                        </a:solidFill>
                        <a:effectLst/>
                        <a:latin typeface="Times New Roman" panose="02020603050405020304" pitchFamily="18" charset="0"/>
                        <a:cs typeface="Times New Roman" panose="02020603050405020304" pitchFamily="18" charset="0"/>
                      </a:endParaRPr>
                    </a:p>
                  </a:txBody>
                  <a:tcPr marL="4277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extLst>
                  <a:ext uri="{0D108BD9-81ED-4DB2-BD59-A6C34878D82A}">
                    <a16:rowId xmlns:a16="http://schemas.microsoft.com/office/drawing/2014/main" val="871461530"/>
                  </a:ext>
                </a:extLst>
              </a:tr>
              <a:tr h="682649">
                <a:tc>
                  <a:txBody>
                    <a:bodyPr/>
                    <a:lstStyle/>
                    <a:p>
                      <a:pPr algn="ctr" fontAlgn="ctr"/>
                      <a:r>
                        <a:rPr lang="fr-FR" sz="1400" u="none" strike="noStrike" dirty="0">
                          <a:solidFill>
                            <a:schemeClr val="bg1"/>
                          </a:solidFill>
                          <a:effectLst/>
                          <a:latin typeface="Times New Roman" panose="02020603050405020304" pitchFamily="18" charset="0"/>
                          <a:cs typeface="Times New Roman" panose="02020603050405020304" pitchFamily="18" charset="0"/>
                        </a:rPr>
                        <a:t>Contribution aux parcours éducatifs</a:t>
                      </a:r>
                      <a:endParaRPr lang="fr-FR" sz="1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7">
                  <a:txBody>
                    <a:bodyPr/>
                    <a:lstStyle/>
                    <a:p>
                      <a:pPr algn="l" fontAlgn="ctr"/>
                      <a:r>
                        <a:rPr lang="fr-FR" sz="1200" u="none" strike="noStrike" dirty="0">
                          <a:effectLst/>
                          <a:latin typeface="Times New Roman" panose="02020603050405020304" pitchFamily="18" charset="0"/>
                          <a:cs typeface="Times New Roman" panose="02020603050405020304" pitchFamily="18" charset="0"/>
                        </a:rPr>
                        <a:t>Parcours citoyen: </a:t>
                      </a:r>
                      <a:br>
                        <a:rPr lang="fr-FR" sz="1200" u="none" strike="noStrike" dirty="0">
                          <a:effectLst/>
                          <a:latin typeface="Times New Roman" panose="02020603050405020304" pitchFamily="18" charset="0"/>
                          <a:cs typeface="Times New Roman" panose="02020603050405020304" pitchFamily="18" charset="0"/>
                        </a:rPr>
                      </a:br>
                      <a:r>
                        <a:rPr lang="fr-FR" sz="1200" u="none" strike="noStrike" dirty="0">
                          <a:effectLst/>
                          <a:latin typeface="Times New Roman" panose="02020603050405020304" pitchFamily="18" charset="0"/>
                          <a:cs typeface="Times New Roman" panose="02020603050405020304" pitchFamily="18" charset="0"/>
                        </a:rPr>
                        <a:t>Parcours éducatif de santé: </a:t>
                      </a:r>
                      <a:br>
                        <a:rPr lang="fr-FR" sz="1200" u="none" strike="noStrike" dirty="0">
                          <a:effectLst/>
                          <a:latin typeface="Times New Roman" panose="02020603050405020304" pitchFamily="18" charset="0"/>
                          <a:cs typeface="Times New Roman" panose="02020603050405020304" pitchFamily="18" charset="0"/>
                        </a:rPr>
                      </a:br>
                      <a:r>
                        <a:rPr lang="fr-FR" sz="1200" u="none" strike="noStrike" dirty="0">
                          <a:effectLst/>
                          <a:latin typeface="Times New Roman" panose="02020603050405020304" pitchFamily="18" charset="0"/>
                          <a:cs typeface="Times New Roman" panose="02020603050405020304" pitchFamily="18" charset="0"/>
                        </a:rPr>
                        <a:t>Parcours d’éducation artistique et culturelle: </a:t>
                      </a:r>
                      <a:br>
                        <a:rPr lang="fr-FR" sz="1200" u="none" strike="noStrike" dirty="0">
                          <a:effectLst/>
                          <a:latin typeface="Times New Roman" panose="02020603050405020304" pitchFamily="18" charset="0"/>
                          <a:cs typeface="Times New Roman" panose="02020603050405020304" pitchFamily="18" charset="0"/>
                        </a:rPr>
                      </a:br>
                      <a:r>
                        <a:rPr lang="fr-FR" sz="1200" u="none" strike="noStrike" dirty="0">
                          <a:effectLst/>
                          <a:latin typeface="Times New Roman" panose="02020603050405020304" pitchFamily="18" charset="0"/>
                          <a:cs typeface="Times New Roman" panose="02020603050405020304" pitchFamily="18" charset="0"/>
                        </a:rPr>
                        <a:t>Parcours avenir: </a:t>
                      </a:r>
                      <a:endParaRPr lang="fr-F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6050660"/>
                  </a:ext>
                </a:extLst>
              </a:tr>
            </a:tbl>
          </a:graphicData>
        </a:graphic>
      </p:graphicFrame>
      <p:sp>
        <p:nvSpPr>
          <p:cNvPr id="5" name="ZoneTexte 4"/>
          <p:cNvSpPr txBox="1"/>
          <p:nvPr/>
        </p:nvSpPr>
        <p:spPr>
          <a:xfrm>
            <a:off x="297845" y="2769325"/>
            <a:ext cx="1557082" cy="523220"/>
          </a:xfrm>
          <a:prstGeom prst="rect">
            <a:avLst/>
          </a:prstGeom>
          <a:solidFill>
            <a:schemeClr val="bg1"/>
          </a:solidFill>
        </p:spPr>
        <p:txBody>
          <a:bodyPr wrap="square" rtlCol="0">
            <a:spAutoFit/>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70C0"/>
                </a:solidFill>
                <a:effectLst/>
                <a:uLnTx/>
                <a:uFillTx/>
                <a:latin typeface="Calibri"/>
                <a:ea typeface="+mn-ea"/>
                <a:cs typeface="+mn-cs"/>
              </a:rPr>
              <a:t>CAP</a:t>
            </a:r>
          </a:p>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70C0"/>
                </a:solidFill>
                <a:effectLst/>
                <a:uLnTx/>
                <a:uFillTx/>
                <a:latin typeface="Calibri"/>
                <a:ea typeface="+mn-ea"/>
                <a:cs typeface="+mn-cs"/>
              </a:rPr>
              <a:t>Niveau de classe: </a:t>
            </a:r>
            <a:r>
              <a:rPr kumimoji="0" lang="fr-FR" sz="1400" b="1" i="0" u="none" strike="noStrike" kern="1200" cap="none" spc="0" normalizeH="0" baseline="0" noProof="0" dirty="0">
                <a:ln>
                  <a:noFill/>
                </a:ln>
                <a:solidFill>
                  <a:prstClr val="white"/>
                </a:solidFill>
                <a:effectLst/>
                <a:uLnTx/>
                <a:uFillTx/>
                <a:latin typeface="Calibri"/>
                <a:ea typeface="+mn-ea"/>
                <a:cs typeface="+mn-cs"/>
              </a:rPr>
              <a:t>:</a:t>
            </a:r>
          </a:p>
        </p:txBody>
      </p:sp>
    </p:spTree>
    <p:extLst>
      <p:ext uri="{BB962C8B-B14F-4D97-AF65-F5344CB8AC3E}">
        <p14:creationId xmlns:p14="http://schemas.microsoft.com/office/powerpoint/2010/main" val="227948457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4631</TotalTime>
  <Words>2541</Words>
  <Application>Microsoft Office PowerPoint</Application>
  <PresentationFormat>Grand écran</PresentationFormat>
  <Paragraphs>468</Paragraphs>
  <Slides>31</Slides>
  <Notes>1</Notes>
  <HiddenSlides>0</HiddenSlides>
  <MMClips>0</MMClips>
  <ScaleCrop>false</ScaleCrop>
  <HeadingPairs>
    <vt:vector size="6" baseType="variant">
      <vt:variant>
        <vt:lpstr>Polices utilisées</vt:lpstr>
      </vt:variant>
      <vt:variant>
        <vt:i4>4</vt:i4>
      </vt:variant>
      <vt:variant>
        <vt:lpstr>Thème</vt:lpstr>
      </vt:variant>
      <vt:variant>
        <vt:i4>4</vt:i4>
      </vt:variant>
      <vt:variant>
        <vt:lpstr>Titres des diapositives</vt:lpstr>
      </vt:variant>
      <vt:variant>
        <vt:i4>31</vt:i4>
      </vt:variant>
    </vt:vector>
  </HeadingPairs>
  <TitlesOfParts>
    <vt:vector size="39" baseType="lpstr">
      <vt:lpstr>Arial</vt:lpstr>
      <vt:lpstr>Calibri</vt:lpstr>
      <vt:lpstr>Calibri Light</vt:lpstr>
      <vt:lpstr>Times New Roman</vt:lpstr>
      <vt:lpstr>Thème Office</vt:lpstr>
      <vt:lpstr>1_Thème Office</vt:lpstr>
      <vt:lpstr>2_Thème Office</vt:lpstr>
      <vt:lpstr>4_Thème Office</vt:lpstr>
      <vt:lpstr>LE PROJET PEDAGOGIQUE D’EPS Voie professionnelle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VALERIE MILLET</dc:creator>
  <cp:lastModifiedBy>VALERIE MILLET</cp:lastModifiedBy>
  <cp:revision>282</cp:revision>
  <dcterms:created xsi:type="dcterms:W3CDTF">2019-09-04T13:43:12Z</dcterms:created>
  <dcterms:modified xsi:type="dcterms:W3CDTF">2019-09-19T11:21:35Z</dcterms:modified>
</cp:coreProperties>
</file>