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7"/>
  </p:notesMasterIdLst>
  <p:sldIdLst>
    <p:sldId id="256" r:id="rId5"/>
    <p:sldId id="288" r:id="rId6"/>
    <p:sldId id="257" r:id="rId7"/>
    <p:sldId id="289" r:id="rId8"/>
    <p:sldId id="258" r:id="rId9"/>
    <p:sldId id="260" r:id="rId10"/>
    <p:sldId id="259" r:id="rId11"/>
    <p:sldId id="267" r:id="rId12"/>
    <p:sldId id="268" r:id="rId13"/>
    <p:sldId id="320" r:id="rId14"/>
    <p:sldId id="271" r:id="rId15"/>
    <p:sldId id="274" r:id="rId16"/>
    <p:sldId id="275" r:id="rId17"/>
    <p:sldId id="317" r:id="rId18"/>
    <p:sldId id="321" r:id="rId19"/>
    <p:sldId id="313" r:id="rId20"/>
    <p:sldId id="309" r:id="rId21"/>
    <p:sldId id="312" r:id="rId22"/>
    <p:sldId id="310" r:id="rId23"/>
    <p:sldId id="272" r:id="rId24"/>
    <p:sldId id="322" r:id="rId25"/>
    <p:sldId id="315" r:id="rId26"/>
    <p:sldId id="293" r:id="rId27"/>
    <p:sldId id="294" r:id="rId28"/>
    <p:sldId id="270" r:id="rId29"/>
    <p:sldId id="296" r:id="rId30"/>
    <p:sldId id="301" r:id="rId31"/>
    <p:sldId id="297" r:id="rId32"/>
    <p:sldId id="281" r:id="rId33"/>
    <p:sldId id="319" r:id="rId34"/>
    <p:sldId id="282" r:id="rId35"/>
    <p:sldId id="283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mille" initials="" lastIdx="1" clrIdx="0"/>
  <p:cmAuthor id="1" name="VALERIE MILLET" initials="V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52" autoAdjust="0"/>
    <p:restoredTop sz="94660"/>
  </p:normalViewPr>
  <p:slideViewPr>
    <p:cSldViewPr snapToGrid="0">
      <p:cViewPr varScale="1">
        <p:scale>
          <a:sx n="47" d="100"/>
          <a:sy n="47" d="100"/>
        </p:scale>
        <p:origin x="996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AC483-11F8-4987-BA21-194DAE1EA65C}" type="datetimeFigureOut">
              <a:rPr lang="fr-FR" smtClean="0"/>
              <a:t>05/05/2025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B964-55FC-4971-B374-EA83F1AFF3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3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EB755-41CF-4115-B2C7-78495FC7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314F8-4DE4-47DC-9F9C-4AB0B96EB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140F4-6112-441A-98F0-9C1509A2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DA93-9140-423F-9746-02172D40CB23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23F4A-266D-4919-92E6-78CBAE4C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E359-D985-41A2-837B-851792F1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43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12E1-3A38-4513-9E56-2B464991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A31748-DF4C-477C-852C-D69A51AD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6240-56C6-489F-9F37-58FE63CB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5D1-C1B0-4158-AF78-653E29C27983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8C8F5F-56BC-4A39-92DB-BE78BE7B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5B94-A4E4-4823-B5D5-F78D2483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49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A3117F-32C4-47D5-8CAB-F52CB1EC7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D8A264-023E-4D4B-A2D6-DE19F897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71990-B12D-44A5-A645-018FF110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CF08-CD2D-4313-9396-E605A13D77FB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F105-D159-41AF-A54C-DD4D85E5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0D2DE-F626-4CD2-8AA1-711213A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64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EB755-41CF-4115-B2C7-78495FC7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314F8-4DE4-47DC-9F9C-4AB0B96EB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140F4-6112-441A-98F0-9C1509A2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5DDA93-9140-423F-9746-02172D40CB2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23F4A-266D-4919-92E6-78CBAE4C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E359-D985-41A2-837B-851792F1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950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90FF-0079-407E-B626-BEE81D8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BBBD3-3E2D-4A68-A43B-1030B25E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334A9-4AE9-4855-AFEB-6357CF9A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EE944A-B329-4690-8A7F-7C944C43E45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EE59-9F79-4A08-BEBB-DA98A92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2A41A-8336-472E-98F3-AFDE7F22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427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6084F-C78A-415B-ABF8-8C9B083C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33CD7-BB3B-423A-B76E-913F5ADE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13DC6-46B7-48C3-B7FB-E947A73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3E852-D1D0-4D4D-974C-3BDFB37767CA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D91E-89AA-47F6-A29B-EC704435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23D4B-6CD5-49A4-876D-90455F49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439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37E93-D875-43EB-A69E-17195121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2913A-7318-4836-BFD3-4E4F1E440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9FE0D7-B971-4A4F-A934-AD51B29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121CBF-CA7E-463C-9BA4-F7403A5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A2A93-3590-4799-B2E5-44B354E9AEA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F92ED-14C9-4AE6-A942-7FEC629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FC777-1144-427B-BA66-B8E58C8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146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C2F1C-A5F1-45FE-A63E-676B8D2C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31C02-C10B-4707-A079-83AA14FA6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0545-4FA0-4729-8F51-26A41EDCE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40EEEC-5CE5-4B65-9BEE-952106ECD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F26D87-776A-4ECA-93A2-D5EE610BF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9BEA53-5BA8-4BD4-9804-AAC28AD9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2BF82-D94F-4BDB-82C6-66BABE5D8D2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C5E86B-BFAD-4021-AB38-A31B925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87467F-9D71-4095-8E4D-8516592C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384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631F5-61EE-45AE-A243-3A61843E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F99AF3-6BB2-4A4A-A584-AC6A497A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2D54C8-2309-417C-9A29-BED59D05BBD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130CBB-8993-4225-A71C-E2AC47B6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041F96-A7DB-410D-B50B-D30B927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0205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4DD982-12CA-4435-915F-831FC4A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C657AA-8375-4F83-85C2-8BA8BED5ED1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9E2949-70CA-415A-8DC3-8165B5BB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8E50CC-A596-4F46-ADD4-88354A44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092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1397E-471F-4E39-B0EA-6E64C98A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DC2C8-8DA3-4A31-AEC1-8F4C5FC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3A60F1-089C-4AAB-A0E9-A12D6B20C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07A37C-571F-4B26-953B-090C230E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0A96CF-7656-4298-AE39-F3BF6B332BE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71CBD9-2272-45BB-B63A-FFF8195B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DCF85F-2B87-4F24-933B-1D0631D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3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90FF-0079-407E-B626-BEE81D8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BBBD3-3E2D-4A68-A43B-1030B25E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334A9-4AE9-4855-AFEB-6357CF9A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944A-B329-4690-8A7F-7C944C43E45E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EE59-9F79-4A08-BEBB-DA98A92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2A41A-8336-472E-98F3-AFDE7F22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8581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9688B-2352-4F4F-BD64-92AB8BA7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82177B-210F-4C3F-9B6B-7431589A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95B8E8-A7DA-4E9C-A44A-26018D4D5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51F6E-1B68-4152-BAD6-5266863A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990CC-C1FB-439B-8C60-8EFFF8F6E6BF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AD198-FE46-42CF-AC56-68E74C36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0107-1174-4F02-8108-1F7D6205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3497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12E1-3A38-4513-9E56-2B464991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A31748-DF4C-477C-852C-D69A51AD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6240-56C6-489F-9F37-58FE63CB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2A5D1-C1B0-4158-AF78-653E29C2798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8C8F5F-56BC-4A39-92DB-BE78BE7B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5B94-A4E4-4823-B5D5-F78D2483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050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A3117F-32C4-47D5-8CAB-F52CB1EC7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D8A264-023E-4D4B-A2D6-DE19F897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71990-B12D-44A5-A645-018FF110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CECF08-CD2D-4313-9396-E605A13D77F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F105-D159-41AF-A54C-DD4D85E5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0D2DE-F626-4CD2-8AA1-711213A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130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EB755-41CF-4115-B2C7-78495FC7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314F8-4DE4-47DC-9F9C-4AB0B96EB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140F4-6112-441A-98F0-9C1509A2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5DDA93-9140-423F-9746-02172D40CB2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23F4A-266D-4919-92E6-78CBAE4C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E359-D985-41A2-837B-851792F1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59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90FF-0079-407E-B626-BEE81D8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BBBD3-3E2D-4A68-A43B-1030B25E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334A9-4AE9-4855-AFEB-6357CF9A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EE944A-B329-4690-8A7F-7C944C43E45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EE59-9F79-4A08-BEBB-DA98A92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2A41A-8336-472E-98F3-AFDE7F22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0112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6084F-C78A-415B-ABF8-8C9B083C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33CD7-BB3B-423A-B76E-913F5ADE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13DC6-46B7-48C3-B7FB-E947A73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3E852-D1D0-4D4D-974C-3BDFB37767CA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D91E-89AA-47F6-A29B-EC704435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23D4B-6CD5-49A4-876D-90455F49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556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37E93-D875-43EB-A69E-17195121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2913A-7318-4836-BFD3-4E4F1E440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9FE0D7-B971-4A4F-A934-AD51B29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121CBF-CA7E-463C-9BA4-F7403A5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A2A93-3590-4799-B2E5-44B354E9AEA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F92ED-14C9-4AE6-A942-7FEC629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FC777-1144-427B-BA66-B8E58C8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910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C2F1C-A5F1-45FE-A63E-676B8D2C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31C02-C10B-4707-A079-83AA14FA6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0545-4FA0-4729-8F51-26A41EDCE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40EEEC-5CE5-4B65-9BEE-952106ECD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F26D87-776A-4ECA-93A2-D5EE610BF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9BEA53-5BA8-4BD4-9804-AAC28AD9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2BF82-D94F-4BDB-82C6-66BABE5D8D2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C5E86B-BFAD-4021-AB38-A31B925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87467F-9D71-4095-8E4D-8516592C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90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631F5-61EE-45AE-A243-3A61843E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F99AF3-6BB2-4A4A-A584-AC6A497A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2D54C8-2309-417C-9A29-BED59D05BBD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130CBB-8993-4225-A71C-E2AC47B6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041F96-A7DB-410D-B50B-D30B927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774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4DD982-12CA-4435-915F-831FC4A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C657AA-8375-4F83-85C2-8BA8BED5ED1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9E2949-70CA-415A-8DC3-8165B5BB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8E50CC-A596-4F46-ADD4-88354A44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86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6084F-C78A-415B-ABF8-8C9B083C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33CD7-BB3B-423A-B76E-913F5ADE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13DC6-46B7-48C3-B7FB-E947A73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E852-D1D0-4D4D-974C-3BDFB37767CA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D91E-89AA-47F6-A29B-EC704435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23D4B-6CD5-49A4-876D-90455F49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035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1397E-471F-4E39-B0EA-6E64C98A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DC2C8-8DA3-4A31-AEC1-8F4C5FC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3A60F1-089C-4AAB-A0E9-A12D6B20C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07A37C-571F-4B26-953B-090C230E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0A96CF-7656-4298-AE39-F3BF6B332BE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71CBD9-2272-45BB-B63A-FFF8195B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DCF85F-2B87-4F24-933B-1D0631D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91125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9688B-2352-4F4F-BD64-92AB8BA7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82177B-210F-4C3F-9B6B-7431589A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95B8E8-A7DA-4E9C-A44A-26018D4D5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51F6E-1B68-4152-BAD6-5266863A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990CC-C1FB-439B-8C60-8EFFF8F6E6BF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AD198-FE46-42CF-AC56-68E74C36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0107-1174-4F02-8108-1F7D6205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2809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12E1-3A38-4513-9E56-2B464991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A31748-DF4C-477C-852C-D69A51AD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6240-56C6-489F-9F37-58FE63CB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2A5D1-C1B0-4158-AF78-653E29C2798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8C8F5F-56BC-4A39-92DB-BE78BE7B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5B94-A4E4-4823-B5D5-F78D2483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05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A3117F-32C4-47D5-8CAB-F52CB1EC7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D8A264-023E-4D4B-A2D6-DE19F897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71990-B12D-44A5-A645-018FF110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CECF08-CD2D-4313-9396-E605A13D77F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F105-D159-41AF-A54C-DD4D85E5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0D2DE-F626-4CD2-8AA1-711213A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5441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EEB755-41CF-4115-B2C7-78495FC74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0314F8-4DE4-47DC-9F9C-4AB0B96EB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140F4-6112-441A-98F0-9C1509A2A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5DDA93-9140-423F-9746-02172D40CB2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23F4A-266D-4919-92E6-78CBAE4C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E359-D985-41A2-837B-851792F1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39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390FF-0079-407E-B626-BEE81D8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1BBBD3-3E2D-4A68-A43B-1030B25E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334A9-4AE9-4855-AFEB-6357CF9A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EE944A-B329-4690-8A7F-7C944C43E45E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CEE59-9F79-4A08-BEBB-DA98A927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52A41A-8336-472E-98F3-AFDE7F22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31564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6084F-C78A-415B-ABF8-8C9B083C5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E33CD7-BB3B-423A-B76E-913F5ADEB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013DC6-46B7-48C3-B7FB-E947A73D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3E852-D1D0-4D4D-974C-3BDFB37767CA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7D91E-89AA-47F6-A29B-EC704435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23D4B-6CD5-49A4-876D-90455F49F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8009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37E93-D875-43EB-A69E-17195121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2913A-7318-4836-BFD3-4E4F1E440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9FE0D7-B971-4A4F-A934-AD51B29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121CBF-CA7E-463C-9BA4-F7403A5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6A2A93-3590-4799-B2E5-44B354E9AEA6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F92ED-14C9-4AE6-A942-7FEC629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FC777-1144-427B-BA66-B8E58C8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43261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C2F1C-A5F1-45FE-A63E-676B8D2C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31C02-C10B-4707-A079-83AA14FA6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0545-4FA0-4729-8F51-26A41EDCE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40EEEC-5CE5-4B65-9BEE-952106ECD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F26D87-776A-4ECA-93A2-D5EE610BF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9BEA53-5BA8-4BD4-9804-AAC28AD9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2BF82-D94F-4BDB-82C6-66BABE5D8D2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C5E86B-BFAD-4021-AB38-A31B925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87467F-9D71-4095-8E4D-8516592C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5355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631F5-61EE-45AE-A243-3A61843E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F99AF3-6BB2-4A4A-A584-AC6A497A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2D54C8-2309-417C-9A29-BED59D05BBD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130CBB-8993-4225-A71C-E2AC47B6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041F96-A7DB-410D-B50B-D30B927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61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37E93-D875-43EB-A69E-17195121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2913A-7318-4836-BFD3-4E4F1E440E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9FE0D7-B971-4A4F-A934-AD51B2969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121CBF-CA7E-463C-9BA4-F7403A5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2A93-3590-4799-B2E5-44B354E9AEA6}" type="datetime1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BF92ED-14C9-4AE6-A942-7FEC6291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FFC777-1144-427B-BA66-B8E58C8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2991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4DD982-12CA-4435-915F-831FC4A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C657AA-8375-4F83-85C2-8BA8BED5ED1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9E2949-70CA-415A-8DC3-8165B5BB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8E50CC-A596-4F46-ADD4-88354A44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8141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1397E-471F-4E39-B0EA-6E64C98A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DC2C8-8DA3-4A31-AEC1-8F4C5FC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3A60F1-089C-4AAB-A0E9-A12D6B20C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07A37C-571F-4B26-953B-090C230E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0A96CF-7656-4298-AE39-F3BF6B332BED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71CBD9-2272-45BB-B63A-FFF8195B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DCF85F-2B87-4F24-933B-1D0631D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956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9688B-2352-4F4F-BD64-92AB8BA7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82177B-210F-4C3F-9B6B-7431589A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95B8E8-A7DA-4E9C-A44A-26018D4D5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51F6E-1B68-4152-BAD6-5266863A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E990CC-C1FB-439B-8C60-8EFFF8F6E6BF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AD198-FE46-42CF-AC56-68E74C36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0107-1174-4F02-8108-1F7D6205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0016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12E1-3A38-4513-9E56-2B464991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A31748-DF4C-477C-852C-D69A51AD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E16240-56C6-489F-9F37-58FE63CB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2A5D1-C1B0-4158-AF78-653E29C27983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8C8F5F-56BC-4A39-92DB-BE78BE7B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8F5B94-A4E4-4823-B5D5-F78D2483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9702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0A3117F-32C4-47D5-8CAB-F52CB1EC7C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D8A264-023E-4D4B-A2D6-DE19F897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71990-B12D-44A5-A645-018FF110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CECF08-CD2D-4313-9396-E605A13D77FB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F105-D159-41AF-A54C-DD4D85E5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0D2DE-F626-4CD2-8AA1-711213A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79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C2F1C-A5F1-45FE-A63E-676B8D2C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31C02-C10B-4707-A079-83AA14FA6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3E0545-4FA0-4729-8F51-26A41EDCE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F40EEEC-5CE5-4B65-9BEE-952106ECD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3F26D87-776A-4ECA-93A2-D5EE610BF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9BEA53-5BA8-4BD4-9804-AAC28AD9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BF82-D94F-4BDB-82C6-66BABE5D8D2D}" type="datetime1">
              <a:rPr lang="fr-FR" smtClean="0"/>
              <a:t>05/05/2025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5C5E86B-BFAD-4021-AB38-A31B9254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687467F-9D71-4095-8E4D-8516592C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76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631F5-61EE-45AE-A243-3A61843E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F99AF3-6BB2-4A4A-A584-AC6A497A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54C8-2309-417C-9A29-BED59D05BBD3}" type="datetime1">
              <a:rPr lang="fr-FR" smtClean="0"/>
              <a:t>05/05/2025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130CBB-8993-4225-A71C-E2AC47B6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041F96-A7DB-410D-B50B-D30B927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0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4DD982-12CA-4435-915F-831FC4A1E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57AA-8375-4F83-85C2-8BA8BED5ED1B}" type="datetime1">
              <a:rPr lang="fr-FR" smtClean="0"/>
              <a:t>05/05/2025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9E2949-70CA-415A-8DC3-8165B5BB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8E50CC-A596-4F46-ADD4-88354A442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8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1397E-471F-4E39-B0EA-6E64C98A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DC2C8-8DA3-4A31-AEC1-8F4C5FCF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3A60F1-089C-4AAB-A0E9-A12D6B20C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07A37C-571F-4B26-953B-090C230E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A96CF-7656-4298-AE39-F3BF6B332BED}" type="datetime1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71CBD9-2272-45BB-B63A-FFF8195B2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DCF85F-2B87-4F24-933B-1D0631DC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56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9688B-2352-4F4F-BD64-92AB8BA7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682177B-210F-4C3F-9B6B-7431589A7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95B8E8-A7DA-4E9C-A44A-26018D4D5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51F6E-1B68-4152-BAD6-5266863A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90CC-C1FB-439B-8C60-8EFFF8F6E6BF}" type="datetime1">
              <a:rPr lang="fr-FR" smtClean="0"/>
              <a:t>05/05/2025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AD198-FE46-42CF-AC56-68E74C361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0107-1174-4F02-8108-1F7D6205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40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A74734-58DF-4D63-91BF-F4D04356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F20430-DFD9-47FB-9207-61646B18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38EDB-1EE7-44EA-93A9-D8DB5B698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6DD6F-5820-46A6-9BE7-A675ED816624}" type="datetime1">
              <a:rPr lang="fr-FR" smtClean="0"/>
              <a:t>05/05/2025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B7F52-C577-4941-AB2E-E5049D2A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697C9-0AAE-4F92-8912-A4FE9C23A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38AA-0FA2-422D-8939-74517F86F9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6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A74734-58DF-4D63-91BF-F4D04356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F20430-DFD9-47FB-9207-61646B18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38EDB-1EE7-44EA-93A9-D8DB5B698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6DD6F-5820-46A6-9BE7-A675ED816624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B7F52-C577-4941-AB2E-E5049D2A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697C9-0AAE-4F92-8912-A4FE9C23A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54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A74734-58DF-4D63-91BF-F4D04356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F20430-DFD9-47FB-9207-61646B18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38EDB-1EE7-44EA-93A9-D8DB5B698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6DD6F-5820-46A6-9BE7-A675ED816624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B7F52-C577-4941-AB2E-E5049D2A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697C9-0AAE-4F92-8912-A4FE9C23A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187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A74734-58DF-4D63-91BF-F4D04356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F20430-DFD9-47FB-9207-61646B187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38EDB-1EE7-44EA-93A9-D8DB5B698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6DD6F-5820-46A6-9BE7-A675ED816624}" type="datetime1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05/05/2025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8B7F52-C577-4941-AB2E-E5049D2A0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4697C9-0AAE-4F92-8912-A4FE9C23A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2138AA-0FA2-422D-8939-74517F86F9F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90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ps.ac-dijon.fr/spip.php?article380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ps.wp.ac-dijon.fr/2024/12/17/numerique-reglementation-et-ethique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ache.media.education.gouv.fr/file/SP1-MEN-22-1-2019/92/1/spe574_annexe2_1062921.pdf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ps.wp.ac-dijon.fr/2025/01/14/les-sections-sportives-scolair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ps.wp.ac-dijon.fr/sportifs-de-haut-niveau/" TargetMode="External"/><Relationship Id="rId2" Type="http://schemas.openxmlformats.org/officeDocument/2006/relationships/hyperlink" Target="https://eps.wp.ac-dijon.fr/examens-lycee-general-et-technologiqu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ps.wp.ac-dijon.fr/2024/12/18/vademecum-eps-adaptee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B4F693-12DC-4627-B004-ED5F37BB5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6262" y="1041400"/>
            <a:ext cx="9524411" cy="2387600"/>
          </a:xfrm>
        </p:spPr>
        <p:txBody>
          <a:bodyPr>
            <a:normAutofit/>
          </a:bodyPr>
          <a:lstStyle/>
          <a:p>
            <a:r>
              <a:rPr lang="fr-FR" sz="5400" dirty="0"/>
              <a:t>LE PROJET PEDAGOGIQUE D’EPS</a:t>
            </a:r>
            <a:br>
              <a:rPr lang="fr-FR" dirty="0"/>
            </a:br>
            <a:r>
              <a:rPr lang="fr-FR" sz="4000" dirty="0"/>
              <a:t>Voie générale et technologique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C35C93-46AB-4AC6-ADA9-7BA8E4B61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5731" y="4064001"/>
            <a:ext cx="9144000" cy="2289311"/>
          </a:xfrm>
        </p:spPr>
        <p:txBody>
          <a:bodyPr>
            <a:normAutofit/>
          </a:bodyPr>
          <a:lstStyle/>
          <a:p>
            <a:pPr algn="l"/>
            <a:r>
              <a:rPr lang="fr-FR" dirty="0"/>
              <a:t>NOM  DE L’ETABLISSEMENT :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VILLE :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Date  :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3E0F8A-9A36-4A07-9496-0533F407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Inspection Pédagogique Régionale d'EPS -  Académie de Dijon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B6FAAA9-1A9E-A4B0-D326-E5EA4AC84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4" y="279106"/>
            <a:ext cx="1681649" cy="16925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258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2AC3A24-F470-4DDB-AC89-E7C8FEC9350C}"/>
              </a:ext>
            </a:extLst>
          </p:cNvPr>
          <p:cNvSpPr txBox="1"/>
          <p:nvPr/>
        </p:nvSpPr>
        <p:spPr>
          <a:xfrm>
            <a:off x="3416299" y="487283"/>
            <a:ext cx="8260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3.6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LES CERTIFICATS MÉDICAUX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</a:t>
            </a:r>
            <a:endParaRPr kumimoji="0" lang="fr-FR" sz="1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76378238-C578-42E8-B82E-40F3D7CC5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01340"/>
              </p:ext>
            </p:extLst>
          </p:nvPr>
        </p:nvGraphicFramePr>
        <p:xfrm>
          <a:off x="629375" y="2611204"/>
          <a:ext cx="11047550" cy="324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751">
                  <a:extLst>
                    <a:ext uri="{9D8B030D-6E8A-4147-A177-3AD203B41FA5}">
                      <a16:colId xmlns:a16="http://schemas.microsoft.com/office/drawing/2014/main" val="1128106187"/>
                    </a:ext>
                  </a:extLst>
                </a:gridCol>
                <a:gridCol w="2165523">
                  <a:extLst>
                    <a:ext uri="{9D8B030D-6E8A-4147-A177-3AD203B41FA5}">
                      <a16:colId xmlns:a16="http://schemas.microsoft.com/office/drawing/2014/main" val="1835675919"/>
                    </a:ext>
                  </a:extLst>
                </a:gridCol>
                <a:gridCol w="5004276">
                  <a:extLst>
                    <a:ext uri="{9D8B030D-6E8A-4147-A177-3AD203B41FA5}">
                      <a16:colId xmlns:a16="http://schemas.microsoft.com/office/drawing/2014/main" val="1423177092"/>
                    </a:ext>
                  </a:extLst>
                </a:gridCol>
              </a:tblGrid>
              <a:tr h="1313310">
                <a:tc>
                  <a:txBody>
                    <a:bodyPr/>
                    <a:lstStyle/>
                    <a:p>
                      <a:r>
                        <a:rPr lang="fr-FR" dirty="0"/>
                        <a:t>Responsable de l’archivage (professeur d’EPS, infirmière, vie scolaire…)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Certificat</a:t>
                      </a:r>
                      <a:r>
                        <a:rPr lang="fr-FR" baseline="0" dirty="0"/>
                        <a:t> médical</a:t>
                      </a:r>
                      <a:r>
                        <a:rPr lang="fr-FR" dirty="0"/>
                        <a:t> académique</a:t>
                      </a:r>
                      <a:r>
                        <a:rPr lang="fr-FR" baseline="0" dirty="0"/>
                        <a:t> exigé 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Circuit</a:t>
                      </a:r>
                      <a:r>
                        <a:rPr lang="fr-FR" baseline="0" dirty="0"/>
                        <a:t> des certificats médicaux au sein de l’établissement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93582"/>
                  </a:ext>
                </a:extLst>
              </a:tr>
              <a:tr h="192701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393437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41A51E88-8B55-46A4-BD16-B53891344FB5}"/>
              </a:ext>
            </a:extLst>
          </p:cNvPr>
          <p:cNvSpPr txBox="1"/>
          <p:nvPr/>
        </p:nvSpPr>
        <p:spPr>
          <a:xfrm>
            <a:off x="515074" y="1604292"/>
            <a:ext cx="11676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Taux d’inaptitudes totales garçons et filles aux examens de la session </a:t>
            </a:r>
            <a:r>
              <a:rPr lang="fr-FR" b="1" u="sng" dirty="0">
                <a:solidFill>
                  <a:prstClr val="black"/>
                </a:solidFill>
                <a:latin typeface="Calibri"/>
              </a:rPr>
              <a:t>de l’année</a:t>
            </a: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G:     %            F:      %              Total:  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Taux d’inaptitudes totales garçons et filles aux examens de la session </a:t>
            </a:r>
            <a:r>
              <a:rPr lang="fr-FR" b="1" u="sng" dirty="0">
                <a:solidFill>
                  <a:prstClr val="black"/>
                </a:solidFill>
                <a:latin typeface="Calibri"/>
              </a:rPr>
              <a:t>N-1</a:t>
            </a: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: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G:     %            F:      %              Total:  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Taux d’inaptitudes totales garçons et filles aux examens de la session N-2 :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G:     %            F:      %              Total:  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4BEFF9-6767-4BC6-8675-9A337D96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64325" y="5809564"/>
            <a:ext cx="104633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Se référer au vadémécum EPS adaptée sur le site académique EPS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prstClr val="black"/>
                </a:solidFill>
                <a:latin typeface="Calibri"/>
                <a:hlinkClick r:id="rId2"/>
              </a:rPr>
              <a:t>https://eps.wp.ac-dijon.fr/2024/12/18/vademecum-eps-adaptee/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hlinkClick r:id="rId2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46A860-5CD1-2436-4FC4-36911EFE6B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868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1C78F45-CD45-47BB-8EC6-0CD0C8C21738}"/>
              </a:ext>
            </a:extLst>
          </p:cNvPr>
          <p:cNvSpPr txBox="1"/>
          <p:nvPr/>
        </p:nvSpPr>
        <p:spPr>
          <a:xfrm>
            <a:off x="3185793" y="456293"/>
            <a:ext cx="9935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3.7 L’EPS DANS LA DYNAMIQUE DE L'ÉTABLISSEMENT</a:t>
            </a:r>
          </a:p>
          <a:p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</a:t>
            </a:r>
          </a:p>
          <a:p>
            <a:endParaRPr lang="fr-FR" sz="2800" b="1" dirty="0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86CCEE5-642A-45A8-8776-0D870E067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68613"/>
              </p:ext>
            </p:extLst>
          </p:nvPr>
        </p:nvGraphicFramePr>
        <p:xfrm>
          <a:off x="152400" y="1687399"/>
          <a:ext cx="11887200" cy="4809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6366">
                  <a:extLst>
                    <a:ext uri="{9D8B030D-6E8A-4147-A177-3AD203B41FA5}">
                      <a16:colId xmlns:a16="http://schemas.microsoft.com/office/drawing/2014/main" val="569131948"/>
                    </a:ext>
                  </a:extLst>
                </a:gridCol>
                <a:gridCol w="1658983">
                  <a:extLst>
                    <a:ext uri="{9D8B030D-6E8A-4147-A177-3AD203B41FA5}">
                      <a16:colId xmlns:a16="http://schemas.microsoft.com/office/drawing/2014/main" val="1320450983"/>
                    </a:ext>
                  </a:extLst>
                </a:gridCol>
                <a:gridCol w="1773770">
                  <a:extLst>
                    <a:ext uri="{9D8B030D-6E8A-4147-A177-3AD203B41FA5}">
                      <a16:colId xmlns:a16="http://schemas.microsoft.com/office/drawing/2014/main" val="1960568895"/>
                    </a:ext>
                  </a:extLst>
                </a:gridCol>
                <a:gridCol w="904947">
                  <a:extLst>
                    <a:ext uri="{9D8B030D-6E8A-4147-A177-3AD203B41FA5}">
                      <a16:colId xmlns:a16="http://schemas.microsoft.com/office/drawing/2014/main" val="3241912839"/>
                    </a:ext>
                  </a:extLst>
                </a:gridCol>
                <a:gridCol w="1793134">
                  <a:extLst>
                    <a:ext uri="{9D8B030D-6E8A-4147-A177-3AD203B41FA5}">
                      <a16:colId xmlns:a16="http://schemas.microsoft.com/office/drawing/2014/main" val="390759685"/>
                    </a:ext>
                  </a:extLst>
                </a:gridCol>
              </a:tblGrid>
              <a:tr h="1664103">
                <a:tc>
                  <a:txBody>
                    <a:bodyPr/>
                    <a:lstStyle/>
                    <a:p>
                      <a:r>
                        <a:rPr lang="fr-FR" sz="1800" b="1" dirty="0"/>
                        <a:t>ACTIONS PARTICULIERES</a:t>
                      </a:r>
                      <a:r>
                        <a:rPr lang="fr-FR" sz="1800" b="1" baseline="0" dirty="0"/>
                        <a:t> : m</a:t>
                      </a:r>
                      <a:r>
                        <a:rPr lang="fr-FR" dirty="0"/>
                        <a:t>anifestations, spectacles, évènements, partenariats culturels, cross, accueil des secondes, sorties, séjours…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Disciplinaires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Intégrés à l’établissement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Liés à l’AS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Lien avec les parcours éducatifs (Santé, artistique et culturel,  avenir, citoyen)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019241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r>
                        <a:rPr lang="fr-FR" sz="1600" dirty="0"/>
                        <a:t>EX: CROSS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PS 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48504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651320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779043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656307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140309"/>
                  </a:ext>
                </a:extLst>
              </a:tr>
              <a:tr h="512033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512350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19750BE-B814-465D-9677-005E4E34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772CAF9-6343-3F58-DA51-37C4DE5A38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96" y="361043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37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BA2E0E9-F8C3-42FA-B4C7-B88C0EEAD436}"/>
              </a:ext>
            </a:extLst>
          </p:cNvPr>
          <p:cNvSpPr txBox="1"/>
          <p:nvPr/>
        </p:nvSpPr>
        <p:spPr>
          <a:xfrm>
            <a:off x="4386305" y="595402"/>
            <a:ext cx="89344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3.8  LIAISONS INTER-DEGRÉS</a:t>
            </a:r>
          </a:p>
          <a:p>
            <a:r>
              <a:rPr lang="fr-FR" sz="2800" b="1" dirty="0">
                <a:solidFill>
                  <a:srgbClr val="FF0000"/>
                </a:solidFill>
              </a:rPr>
              <a:t> 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17DC1F55-909F-4434-9C52-EE29E344C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12924"/>
              </p:ext>
            </p:extLst>
          </p:nvPr>
        </p:nvGraphicFramePr>
        <p:xfrm>
          <a:off x="69850" y="2015066"/>
          <a:ext cx="12052300" cy="325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>
                  <a:extLst>
                    <a:ext uri="{9D8B030D-6E8A-4147-A177-3AD203B41FA5}">
                      <a16:colId xmlns:a16="http://schemas.microsoft.com/office/drawing/2014/main" val="268577017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3337875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3481716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41298382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15050296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611907651"/>
                    </a:ext>
                  </a:extLst>
                </a:gridCol>
              </a:tblGrid>
              <a:tr h="1240886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Liens avec les projets</a:t>
                      </a:r>
                    </a:p>
                    <a:p>
                      <a:pPr algn="ctr"/>
                      <a:r>
                        <a:rPr lang="fr-FR" dirty="0"/>
                        <a:t>(établissement, EPS…)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Objectifs recherchés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Niveaux de liaison concernés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Moments de concertation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Actions concrètes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Suivi du dispositif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340340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51967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920397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502258"/>
                  </a:ext>
                </a:extLst>
              </a:tr>
              <a:tr h="503248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460808"/>
                  </a:ext>
                </a:extLst>
              </a:tr>
            </a:tbl>
          </a:graphicData>
        </a:graphic>
      </p:graphicFrame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04B54A-57DF-49EE-A385-C2540112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6D6A2BD-2C46-6564-4CE6-21E864143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46" y="3766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7827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AEDBB42-6FE4-4C71-BBE1-010398DA063A}"/>
              </a:ext>
            </a:extLst>
          </p:cNvPr>
          <p:cNvSpPr txBox="1"/>
          <p:nvPr/>
        </p:nvSpPr>
        <p:spPr>
          <a:xfrm>
            <a:off x="4368800" y="584200"/>
            <a:ext cx="249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3.9 EPS ET NUMÉRIQUE 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F2CEC18F-B966-4E4B-A11E-0585493DA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174875"/>
              </p:ext>
            </p:extLst>
          </p:nvPr>
        </p:nvGraphicFramePr>
        <p:xfrm>
          <a:off x="340965" y="1845720"/>
          <a:ext cx="11644206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7077">
                  <a:extLst>
                    <a:ext uri="{9D8B030D-6E8A-4147-A177-3AD203B41FA5}">
                      <a16:colId xmlns:a16="http://schemas.microsoft.com/office/drawing/2014/main" val="288340839"/>
                    </a:ext>
                  </a:extLst>
                </a:gridCol>
                <a:gridCol w="1848224">
                  <a:extLst>
                    <a:ext uri="{9D8B030D-6E8A-4147-A177-3AD203B41FA5}">
                      <a16:colId xmlns:a16="http://schemas.microsoft.com/office/drawing/2014/main" val="3804339656"/>
                    </a:ext>
                  </a:extLst>
                </a:gridCol>
                <a:gridCol w="1460434">
                  <a:extLst>
                    <a:ext uri="{9D8B030D-6E8A-4147-A177-3AD203B41FA5}">
                      <a16:colId xmlns:a16="http://schemas.microsoft.com/office/drawing/2014/main" val="1183432728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1721109622"/>
                    </a:ext>
                  </a:extLst>
                </a:gridCol>
                <a:gridCol w="2632625">
                  <a:extLst>
                    <a:ext uri="{9D8B030D-6E8A-4147-A177-3AD203B41FA5}">
                      <a16:colId xmlns:a16="http://schemas.microsoft.com/office/drawing/2014/main" val="766385641"/>
                    </a:ext>
                  </a:extLst>
                </a:gridCol>
                <a:gridCol w="2532646">
                  <a:extLst>
                    <a:ext uri="{9D8B030D-6E8A-4147-A177-3AD203B41FA5}">
                      <a16:colId xmlns:a16="http://schemas.microsoft.com/office/drawing/2014/main" val="3500213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Outils numériques à disposition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Objectifs recherchés dans l’usage du numérique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Champs d’apprentissages </a:t>
                      </a:r>
                      <a:r>
                        <a:rPr lang="fr-FR" dirty="0"/>
                        <a:t>concernés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Champs d’apprentissages</a:t>
                      </a:r>
                      <a:r>
                        <a:rPr lang="fr-FR" sz="1200" dirty="0"/>
                        <a:t> </a:t>
                      </a:r>
                      <a:r>
                        <a:rPr lang="fr-FR" i="1" dirty="0"/>
                        <a:t>privilégiés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Archivage des données recueillies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Gestion du droit à l’image, de la voix   (fiche, autorisation, règlement intérieur…)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915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892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341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57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6370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E6FA6006-7CCF-45BF-B507-1DE6A07B1FB1}"/>
              </a:ext>
            </a:extLst>
          </p:cNvPr>
          <p:cNvSpPr txBox="1"/>
          <p:nvPr/>
        </p:nvSpPr>
        <p:spPr>
          <a:xfrm>
            <a:off x="1295400" y="5061550"/>
            <a:ext cx="10540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Document utilisable : droit à l’image et à la voix </a:t>
            </a:r>
          </a:p>
          <a:p>
            <a:r>
              <a:rPr lang="fr-FR" dirty="0">
                <a:hlinkClick r:id="rId2"/>
              </a:rPr>
              <a:t>https://eps.wp.ac-dijon.fr/2024/12/17/numerique-reglementation-et-ethique/</a:t>
            </a:r>
            <a:r>
              <a:rPr lang="fr-FR" dirty="0"/>
              <a:t>   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0DE511-1DF9-4C1A-A11E-4A7F1EAC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29EABB-73B1-474D-9F0A-1E3975FA6D98}"/>
              </a:ext>
            </a:extLst>
          </p:cNvPr>
          <p:cNvSpPr/>
          <p:nvPr/>
        </p:nvSpPr>
        <p:spPr>
          <a:xfrm>
            <a:off x="7400212" y="1035274"/>
            <a:ext cx="1083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fr-FR" b="1" i="1" dirty="0">
                <a:solidFill>
                  <a:srgbClr val="FF0000"/>
                </a:solidFill>
              </a:rPr>
              <a:t>                 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957A114-0D6C-6581-F628-101CE4379A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45" y="29642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433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14D3A42D-17BE-4ADD-88C3-60B1519A5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51220"/>
              </p:ext>
            </p:extLst>
          </p:nvPr>
        </p:nvGraphicFramePr>
        <p:xfrm>
          <a:off x="158750" y="1316567"/>
          <a:ext cx="11874500" cy="502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850">
                  <a:extLst>
                    <a:ext uri="{9D8B030D-6E8A-4147-A177-3AD203B41FA5}">
                      <a16:colId xmlns:a16="http://schemas.microsoft.com/office/drawing/2014/main" val="2202348508"/>
                    </a:ext>
                  </a:extLst>
                </a:gridCol>
                <a:gridCol w="2139950">
                  <a:extLst>
                    <a:ext uri="{9D8B030D-6E8A-4147-A177-3AD203B41FA5}">
                      <a16:colId xmlns:a16="http://schemas.microsoft.com/office/drawing/2014/main" val="2791818654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757314137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2462176909"/>
                    </a:ext>
                  </a:extLst>
                </a:gridCol>
                <a:gridCol w="2374900">
                  <a:extLst>
                    <a:ext uri="{9D8B030D-6E8A-4147-A177-3AD203B41FA5}">
                      <a16:colId xmlns:a16="http://schemas.microsoft.com/office/drawing/2014/main" val="1593232461"/>
                    </a:ext>
                  </a:extLst>
                </a:gridCol>
              </a:tblGrid>
              <a:tr h="1204441">
                <a:tc rowSpan="2">
                  <a:txBody>
                    <a:bodyPr/>
                    <a:lstStyle/>
                    <a:p>
                      <a:r>
                        <a:rPr lang="fr-FR" dirty="0"/>
                        <a:t>Axes du projet d’EPS au service des parcours PS/PA/PC/PEAC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sante (PS)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avenir (PA)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citoyen (PC)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Parcours éducatif artistique et culturel (PEAC)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533148"/>
                  </a:ext>
                </a:extLst>
              </a:tr>
              <a:tr h="925635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Actions particulières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24984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881330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189723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4281844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563116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970830"/>
                  </a:ext>
                </a:extLst>
              </a:tr>
              <a:tr h="481776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76077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87859F45-3287-4F81-B360-740622D71144}"/>
              </a:ext>
            </a:extLst>
          </p:cNvPr>
          <p:cNvSpPr txBox="1"/>
          <p:nvPr/>
        </p:nvSpPr>
        <p:spPr>
          <a:xfrm>
            <a:off x="4292600" y="157202"/>
            <a:ext cx="7740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3.10 CONTRIBUTION AUX PARCOURS ÉDUCATIFS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</a:t>
            </a:r>
            <a:endParaRPr kumimoji="0" lang="fr-FR" sz="1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357E5574-656F-4AC4-A333-C9C06209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0774097-E79A-842D-87BA-315009FE2C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14" y="191342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80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46FE8A1-3207-40C9-8559-78FC6B60E045}"/>
              </a:ext>
            </a:extLst>
          </p:cNvPr>
          <p:cNvSpPr txBox="1"/>
          <p:nvPr/>
        </p:nvSpPr>
        <p:spPr>
          <a:xfrm>
            <a:off x="2708448" y="1099340"/>
            <a:ext cx="938195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 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DETERMINER DES INDICATEURS D’EVALUATION QUI DOIVENT PERMETTRE DE MESURER, À UNE ÉCHÉANCE DONNÉE, L’ATTEINTE OU NON DES OBJECTIFS FIXÉS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         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0EB9E-E9F1-4C26-8FA0-7101C5B4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32009F-0E9F-4B42-A61E-70C7F81DD693}"/>
              </a:ext>
            </a:extLst>
          </p:cNvPr>
          <p:cNvSpPr txBox="1"/>
          <p:nvPr/>
        </p:nvSpPr>
        <p:spPr>
          <a:xfrm>
            <a:off x="1308100" y="2940030"/>
            <a:ext cx="107823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OBJECTIFS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évolution de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moyenne générale aux examens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moyenne filles et la moyenne garçons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Écart garçons/filles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Taux d’inaptitudes, global, filles et garçons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SUBJECTIFS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Climat de classe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Estime de soi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Relations entre les élèves ou entre les élèves et les personnels…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Etc.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FFAED02-9967-6F18-D0AA-F0C880411F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45" y="501650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366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7C9F04-5194-4EBA-B33C-C78586025D0A}"/>
              </a:ext>
            </a:extLst>
          </p:cNvPr>
          <p:cNvSpPr txBox="1"/>
          <p:nvPr/>
        </p:nvSpPr>
        <p:spPr>
          <a:xfrm>
            <a:off x="2874155" y="1766320"/>
            <a:ext cx="73025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1.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Etablir un diagnostic 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description du contexte et analyse des besoins de formation des élèves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1BB918-A7C3-4E4F-8037-FEEB2DDC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2C2C7-AA0E-4458-8977-BAC3738356B9}"/>
              </a:ext>
            </a:extLst>
          </p:cNvPr>
          <p:cNvSpPr/>
          <p:nvPr/>
        </p:nvSpPr>
        <p:spPr>
          <a:xfrm>
            <a:off x="1672046" y="169817"/>
            <a:ext cx="102412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600" b="1" dirty="0">
                <a:solidFill>
                  <a:prstClr val="black"/>
                </a:solidFill>
              </a:rPr>
              <a:t>L’association sportive</a:t>
            </a:r>
          </a:p>
          <a:p>
            <a:pPr lvl="0"/>
            <a:r>
              <a:rPr lang="fr-FR" dirty="0">
                <a:solidFill>
                  <a:prstClr val="black"/>
                </a:solidFill>
              </a:rPr>
              <a:t>Les étapes d’élaboration du projet de développement de l’AS</a:t>
            </a:r>
            <a:r>
              <a:rPr lang="fr-FR" sz="1600" dirty="0">
                <a:solidFill>
                  <a:prstClr val="black"/>
                </a:solidFill>
              </a:rPr>
              <a:t>		</a:t>
            </a:r>
          </a:p>
          <a:p>
            <a:pPr lvl="0"/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4D58E-42CB-49DF-B538-2A651B48DA81}"/>
              </a:ext>
            </a:extLst>
          </p:cNvPr>
          <p:cNvSpPr txBox="1"/>
          <p:nvPr/>
        </p:nvSpPr>
        <p:spPr>
          <a:xfrm>
            <a:off x="2874155" y="2690906"/>
            <a:ext cx="73025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2.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Définir des objectifs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relation avec le projet d’établissement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D2C40B-1360-4BAF-9ADF-408E1B46DCB7}"/>
              </a:ext>
            </a:extLst>
          </p:cNvPr>
          <p:cNvSpPr txBox="1"/>
          <p:nvPr/>
        </p:nvSpPr>
        <p:spPr>
          <a:xfrm>
            <a:off x="2905905" y="3892491"/>
            <a:ext cx="727075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3.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Formuler un plan d’action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précisant ce qui sera mis en œuvre pour atteindre les objectifs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7C1D557-5388-4802-B840-DFAFF555EAAE}"/>
              </a:ext>
            </a:extLst>
          </p:cNvPr>
          <p:cNvSpPr txBox="1"/>
          <p:nvPr/>
        </p:nvSpPr>
        <p:spPr>
          <a:xfrm>
            <a:off x="2872667" y="4929221"/>
            <a:ext cx="730398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Déterminer des indicateurs d’évaluation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qui doivent permettre de mesurer, à une échéance donnée, l’atteinte ou non des objectifs fixés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83DCDD2-7D25-B5C1-F80E-F415AA9A16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74" y="416545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435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BA2E310-39A8-464E-93A5-4991ED73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A042E31-A921-4A0B-90C7-A7E74F74AC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80726"/>
              </p:ext>
            </p:extLst>
          </p:nvPr>
        </p:nvGraphicFramePr>
        <p:xfrm>
          <a:off x="114299" y="1555006"/>
          <a:ext cx="12077700" cy="3435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1631215224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4222493966"/>
                    </a:ext>
                  </a:extLst>
                </a:gridCol>
                <a:gridCol w="4025900">
                  <a:extLst>
                    <a:ext uri="{9D8B030D-6E8A-4147-A177-3AD203B41FA5}">
                      <a16:colId xmlns:a16="http://schemas.microsoft.com/office/drawing/2014/main" val="2974048827"/>
                    </a:ext>
                  </a:extLst>
                </a:gridCol>
              </a:tblGrid>
              <a:tr h="730743">
                <a:tc>
                  <a:txBody>
                    <a:bodyPr/>
                    <a:lstStyle/>
                    <a:p>
                      <a:r>
                        <a:rPr lang="fr-FR" dirty="0"/>
                        <a:t>Contexte d’enseignement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Caractéristiques des élèves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Besoins de formation des élèves                                 (moteur, méthodologique et social)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578910"/>
                  </a:ext>
                </a:extLst>
              </a:tr>
              <a:tr h="270478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581692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939AFA2-C770-40D6-A7C4-2EF423CBA911}"/>
              </a:ext>
            </a:extLst>
          </p:cNvPr>
          <p:cNvSpPr txBox="1"/>
          <p:nvPr/>
        </p:nvSpPr>
        <p:spPr>
          <a:xfrm>
            <a:off x="1567543" y="836022"/>
            <a:ext cx="574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Nombre de forfaits AS dans l’équipe EPS :                  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411A61A-91D5-40D7-9C06-1F85FBA75519}"/>
              </a:ext>
            </a:extLst>
          </p:cNvPr>
          <p:cNvSpPr txBox="1"/>
          <p:nvPr/>
        </p:nvSpPr>
        <p:spPr>
          <a:xfrm>
            <a:off x="937715" y="353273"/>
            <a:ext cx="11254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b="1" dirty="0"/>
              <a:t>ETAPE 1 : DIAGNOSTIC </a:t>
            </a:r>
          </a:p>
          <a:p>
            <a:pPr lvl="0" algn="r"/>
            <a:r>
              <a:rPr lang="fr-FR" b="1" dirty="0">
                <a:solidFill>
                  <a:srgbClr val="FF0000"/>
                </a:solidFill>
              </a:rPr>
              <a:t>      </a:t>
            </a:r>
          </a:p>
          <a:p>
            <a:pPr lvl="0" algn="r"/>
            <a:r>
              <a:rPr lang="fr-FR" b="1" dirty="0">
                <a:solidFill>
                  <a:srgbClr val="FF0000"/>
                </a:solidFill>
              </a:rPr>
              <a:t>   </a:t>
            </a:r>
            <a:endParaRPr lang="fr-FR" b="1" dirty="0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3167A5DB-4B38-423B-9979-933B09118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93295"/>
              </p:ext>
            </p:extLst>
          </p:nvPr>
        </p:nvGraphicFramePr>
        <p:xfrm>
          <a:off x="114301" y="5063112"/>
          <a:ext cx="12077698" cy="141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135">
                  <a:extLst>
                    <a:ext uri="{9D8B030D-6E8A-4147-A177-3AD203B41FA5}">
                      <a16:colId xmlns:a16="http://schemas.microsoft.com/office/drawing/2014/main" val="3693510086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512901471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3238499418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3209226206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2914670031"/>
                    </a:ext>
                  </a:extLst>
                </a:gridCol>
                <a:gridCol w="1607135">
                  <a:extLst>
                    <a:ext uri="{9D8B030D-6E8A-4147-A177-3AD203B41FA5}">
                      <a16:colId xmlns:a16="http://schemas.microsoft.com/office/drawing/2014/main" val="4187169308"/>
                    </a:ext>
                  </a:extLst>
                </a:gridCol>
                <a:gridCol w="1225506">
                  <a:extLst>
                    <a:ext uri="{9D8B030D-6E8A-4147-A177-3AD203B41FA5}">
                      <a16:colId xmlns:a16="http://schemas.microsoft.com/office/drawing/2014/main" val="217698292"/>
                    </a:ext>
                  </a:extLst>
                </a:gridCol>
                <a:gridCol w="1209382">
                  <a:extLst>
                    <a:ext uri="{9D8B030D-6E8A-4147-A177-3AD203B41FA5}">
                      <a16:colId xmlns:a16="http://schemas.microsoft.com/office/drawing/2014/main" val="2675674298"/>
                    </a:ext>
                  </a:extLst>
                </a:gridCol>
              </a:tblGrid>
              <a:tr h="520484">
                <a:tc gridSpan="2">
                  <a:txBody>
                    <a:bodyPr/>
                    <a:lstStyle/>
                    <a:p>
                      <a:r>
                        <a:rPr lang="fr-FR" dirty="0"/>
                        <a:t>TAUX DE LICENCIES Année en cours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    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N-2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/>
                        <a:t>N-3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68011"/>
                  </a:ext>
                </a:extLst>
              </a:tr>
              <a:tr h="386377"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788483"/>
                  </a:ext>
                </a:extLst>
              </a:tr>
              <a:tr h="386377"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371806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43281183-3380-6482-17F4-3ADDC85BD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36" y="130428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4304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DBFB5151-32C2-48C1-9F25-D1BEEA69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6DE9AF4-3AA2-4255-947E-11CD42024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523717"/>
              </p:ext>
            </p:extLst>
          </p:nvPr>
        </p:nvGraphicFramePr>
        <p:xfrm>
          <a:off x="277130" y="1684019"/>
          <a:ext cx="11637740" cy="441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548">
                  <a:extLst>
                    <a:ext uri="{9D8B030D-6E8A-4147-A177-3AD203B41FA5}">
                      <a16:colId xmlns:a16="http://schemas.microsoft.com/office/drawing/2014/main" val="458312932"/>
                    </a:ext>
                  </a:extLst>
                </a:gridCol>
                <a:gridCol w="2327548">
                  <a:extLst>
                    <a:ext uri="{9D8B030D-6E8A-4147-A177-3AD203B41FA5}">
                      <a16:colId xmlns:a16="http://schemas.microsoft.com/office/drawing/2014/main" val="1885543200"/>
                    </a:ext>
                  </a:extLst>
                </a:gridCol>
                <a:gridCol w="1837255">
                  <a:extLst>
                    <a:ext uri="{9D8B030D-6E8A-4147-A177-3AD203B41FA5}">
                      <a16:colId xmlns:a16="http://schemas.microsoft.com/office/drawing/2014/main" val="894911062"/>
                    </a:ext>
                  </a:extLst>
                </a:gridCol>
                <a:gridCol w="2817841">
                  <a:extLst>
                    <a:ext uri="{9D8B030D-6E8A-4147-A177-3AD203B41FA5}">
                      <a16:colId xmlns:a16="http://schemas.microsoft.com/office/drawing/2014/main" val="4268234638"/>
                    </a:ext>
                  </a:extLst>
                </a:gridCol>
                <a:gridCol w="2327548">
                  <a:extLst>
                    <a:ext uri="{9D8B030D-6E8A-4147-A177-3AD203B41FA5}">
                      <a16:colId xmlns:a16="http://schemas.microsoft.com/office/drawing/2014/main" val="259831103"/>
                    </a:ext>
                  </a:extLst>
                </a:gridCol>
              </a:tblGrid>
              <a:tr h="635838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                                                      ENCADREMENT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421481"/>
                  </a:ext>
                </a:extLst>
              </a:tr>
              <a:tr h="113315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NOMS PROFESSEURS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ACTIVITES ENCADREES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 DUREE ET JOURS CONCERNES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 FONCTIONS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PARTICULIERES :</a:t>
                      </a:r>
                      <a:r>
                        <a:rPr lang="fr-FR" sz="1600" baseline="0" dirty="0"/>
                        <a:t> </a:t>
                      </a:r>
                      <a:r>
                        <a:rPr lang="fr-FR" sz="1600" dirty="0"/>
                        <a:t>trésorier, secrétaire, autres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Gestion des absences                   à l’AS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76244"/>
                  </a:ext>
                </a:extLst>
              </a:tr>
              <a:tr h="4758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69449"/>
                  </a:ext>
                </a:extLst>
              </a:tr>
              <a:tr h="4758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47045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5049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635218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439217"/>
                  </a:ext>
                </a:extLst>
              </a:tr>
              <a:tr h="423892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30680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31930D6-F7BD-4661-A32C-8BBDFF162739}"/>
              </a:ext>
            </a:extLst>
          </p:cNvPr>
          <p:cNvSpPr/>
          <p:nvPr/>
        </p:nvSpPr>
        <p:spPr>
          <a:xfrm>
            <a:off x="156754" y="504693"/>
            <a:ext cx="11758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ETAPE 1 : DIAGNOSTIC (suite)</a:t>
            </a:r>
          </a:p>
          <a:p>
            <a:endParaRPr lang="fr-FR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7B5113D-04DF-4A3C-9411-13494C8A4E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33" y="504693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3578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FC90CBA-B74A-4761-B2A2-D2A81B1E4D76}"/>
              </a:ext>
            </a:extLst>
          </p:cNvPr>
          <p:cNvSpPr txBox="1"/>
          <p:nvPr/>
        </p:nvSpPr>
        <p:spPr>
          <a:xfrm>
            <a:off x="3100333" y="521724"/>
            <a:ext cx="7654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ETAPE 2 </a:t>
            </a:r>
            <a:r>
              <a:rPr lang="fr-FR" dirty="0"/>
              <a:t>: </a:t>
            </a:r>
            <a:r>
              <a:rPr lang="fr-FR" b="1" dirty="0"/>
              <a:t>FIXER DES OBJECTIFS </a:t>
            </a:r>
            <a:r>
              <a:rPr lang="fr-FR" dirty="0"/>
              <a:t>en lien avec les projets d’EPS et d’établissement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8D53E68-2746-4FC4-B349-ACE0E0AE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54388"/>
              </p:ext>
            </p:extLst>
          </p:nvPr>
        </p:nvGraphicFramePr>
        <p:xfrm>
          <a:off x="723900" y="1824566"/>
          <a:ext cx="11201400" cy="3927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200">
                  <a:extLst>
                    <a:ext uri="{9D8B030D-6E8A-4147-A177-3AD203B41FA5}">
                      <a16:colId xmlns:a16="http://schemas.microsoft.com/office/drawing/2014/main" val="1645863130"/>
                    </a:ext>
                  </a:extLst>
                </a:gridCol>
                <a:gridCol w="7569200">
                  <a:extLst>
                    <a:ext uri="{9D8B030D-6E8A-4147-A177-3AD203B41FA5}">
                      <a16:colId xmlns:a16="http://schemas.microsoft.com/office/drawing/2014/main" val="1391019529"/>
                    </a:ext>
                  </a:extLst>
                </a:gridCol>
              </a:tblGrid>
              <a:tr h="7662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Objectifs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Justifications</a:t>
                      </a:r>
                    </a:p>
                    <a:p>
                      <a:r>
                        <a:rPr lang="fr-FR" dirty="0"/>
                        <a:t>(en</a:t>
                      </a:r>
                      <a:r>
                        <a:rPr lang="fr-FR" baseline="0" dirty="0"/>
                        <a:t> rapport au </a:t>
                      </a:r>
                      <a:r>
                        <a:rPr lang="fr-FR" dirty="0"/>
                        <a:t>diagnostic et au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projet</a:t>
                      </a:r>
                      <a:r>
                        <a:rPr lang="fr-FR" baseline="0" dirty="0"/>
                        <a:t> d’</a:t>
                      </a:r>
                      <a:r>
                        <a:rPr lang="fr-FR" dirty="0"/>
                        <a:t>établissement </a:t>
                      </a:r>
                      <a:r>
                        <a:rPr lang="fr-FR" baseline="0" dirty="0"/>
                        <a:t>et au projet d’</a:t>
                      </a:r>
                      <a:r>
                        <a:rPr lang="fr-FR" dirty="0"/>
                        <a:t>EPS)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765578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006650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51718"/>
                  </a:ext>
                </a:extLst>
              </a:tr>
              <a:tr h="105376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28178"/>
                  </a:ext>
                </a:extLst>
              </a:tr>
            </a:tbl>
          </a:graphicData>
        </a:graphic>
      </p:graphicFrame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792CA2-45B0-471E-9B98-1BC95CAE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8DA8262-CDCE-683B-C072-FF6DCC7218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220068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00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7C9F04-5194-4EBA-B33C-C78586025D0A}"/>
              </a:ext>
            </a:extLst>
          </p:cNvPr>
          <p:cNvSpPr txBox="1"/>
          <p:nvPr/>
        </p:nvSpPr>
        <p:spPr>
          <a:xfrm>
            <a:off x="2946400" y="1427716"/>
            <a:ext cx="72390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1. </a:t>
            </a:r>
            <a:r>
              <a:rPr lang="fr-FR" b="1" dirty="0"/>
              <a:t>Etablir un diagnostic : </a:t>
            </a:r>
            <a:r>
              <a:rPr lang="fr-FR" dirty="0"/>
              <a:t>description du contexte et analyse des besoins de formation des élèves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1BB918-A7C3-4E4F-8037-FEEB2DDC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2C2C7-AA0E-4458-8977-BAC3738356B9}"/>
              </a:ext>
            </a:extLst>
          </p:cNvPr>
          <p:cNvSpPr/>
          <p:nvPr/>
        </p:nvSpPr>
        <p:spPr>
          <a:xfrm>
            <a:off x="2946400" y="491685"/>
            <a:ext cx="7759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LES 4 ÉTAPES D’ÉLABORATION DU PROJET PÉDAGOGIQUE D’EPS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4D58E-42CB-49DF-B538-2A651B48DA81}"/>
              </a:ext>
            </a:extLst>
          </p:cNvPr>
          <p:cNvSpPr txBox="1"/>
          <p:nvPr/>
        </p:nvSpPr>
        <p:spPr>
          <a:xfrm>
            <a:off x="2946400" y="2511070"/>
            <a:ext cx="7239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2. </a:t>
            </a:r>
            <a:r>
              <a:rPr lang="fr-FR" b="1" dirty="0"/>
              <a:t>Définir des objectifs </a:t>
            </a:r>
            <a:r>
              <a:rPr lang="fr-FR" dirty="0"/>
              <a:t>en relation avec le projet d’établissement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D2C40B-1360-4BAF-9ADF-408E1B46DCB7}"/>
              </a:ext>
            </a:extLst>
          </p:cNvPr>
          <p:cNvSpPr txBox="1"/>
          <p:nvPr/>
        </p:nvSpPr>
        <p:spPr>
          <a:xfrm>
            <a:off x="2946400" y="3373329"/>
            <a:ext cx="7239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3. </a:t>
            </a:r>
            <a:r>
              <a:rPr lang="fr-FR" b="1" dirty="0"/>
              <a:t>Formuler un plan d’action </a:t>
            </a:r>
            <a:r>
              <a:rPr lang="fr-FR" dirty="0"/>
              <a:t>en précisant ce qui sera mis en œuvre pour atteindre les objectifs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7C1D557-5388-4802-B840-DFAFF555EAAE}"/>
              </a:ext>
            </a:extLst>
          </p:cNvPr>
          <p:cNvSpPr txBox="1"/>
          <p:nvPr/>
        </p:nvSpPr>
        <p:spPr>
          <a:xfrm>
            <a:off x="2946400" y="4530455"/>
            <a:ext cx="7239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Etape 4. </a:t>
            </a:r>
            <a:r>
              <a:rPr lang="fr-FR" b="1" dirty="0"/>
              <a:t>Déterminer des indicateurs d’évaluation </a:t>
            </a:r>
            <a:r>
              <a:rPr lang="fr-FR" dirty="0"/>
              <a:t>qui doivent permettre de mesurer, à une échéance donnée, l’atteinte ou non des objectifs fixés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DD68D87-FF8D-6B99-9164-9C29294F8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386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3AE5F99-81B4-4561-995D-867B30FD2F13}"/>
              </a:ext>
            </a:extLst>
          </p:cNvPr>
          <p:cNvSpPr txBox="1"/>
          <p:nvPr/>
        </p:nvSpPr>
        <p:spPr>
          <a:xfrm>
            <a:off x="5257800" y="1066800"/>
            <a:ext cx="3366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L’Association sportive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A48EACB-C69C-4C31-9104-7EECDDBBE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796618"/>
              </p:ext>
            </p:extLst>
          </p:nvPr>
        </p:nvGraphicFramePr>
        <p:xfrm>
          <a:off x="115943" y="1056424"/>
          <a:ext cx="11566148" cy="45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438">
                  <a:extLst>
                    <a:ext uri="{9D8B030D-6E8A-4147-A177-3AD203B41FA5}">
                      <a16:colId xmlns:a16="http://schemas.microsoft.com/office/drawing/2014/main" val="2791577111"/>
                    </a:ext>
                  </a:extLst>
                </a:gridCol>
                <a:gridCol w="3422636">
                  <a:extLst>
                    <a:ext uri="{9D8B030D-6E8A-4147-A177-3AD203B41FA5}">
                      <a16:colId xmlns:a16="http://schemas.microsoft.com/office/drawing/2014/main" val="97791609"/>
                    </a:ext>
                  </a:extLst>
                </a:gridCol>
                <a:gridCol w="2891537">
                  <a:extLst>
                    <a:ext uri="{9D8B030D-6E8A-4147-A177-3AD203B41FA5}">
                      <a16:colId xmlns:a16="http://schemas.microsoft.com/office/drawing/2014/main" val="2139847617"/>
                    </a:ext>
                  </a:extLst>
                </a:gridCol>
                <a:gridCol w="2891537">
                  <a:extLst>
                    <a:ext uri="{9D8B030D-6E8A-4147-A177-3AD203B41FA5}">
                      <a16:colId xmlns:a16="http://schemas.microsoft.com/office/drawing/2014/main" val="2027010487"/>
                    </a:ext>
                  </a:extLst>
                </a:gridCol>
              </a:tblGrid>
              <a:tr h="631579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/>
                        <a:t>ASSOCIATION SPORTIVE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5320708"/>
                  </a:ext>
                </a:extLst>
              </a:tr>
              <a:tr h="989101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Offre d’APSA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Moments de pratique (pause méridienne, soirée, mercredis…)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Formes de pratiques (compétition</a:t>
                      </a:r>
                      <a:r>
                        <a:rPr lang="fr-FR" sz="1600"/>
                        <a:t>, promotionnelle, </a:t>
                      </a:r>
                      <a:r>
                        <a:rPr lang="fr-FR" sz="1600" dirty="0"/>
                        <a:t>autres….)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TEMPS FORTS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34773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738770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215039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727242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4352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70270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99587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B4953F65-91A5-4564-9C89-0B4070A4D88D}"/>
              </a:ext>
            </a:extLst>
          </p:cNvPr>
          <p:cNvSpPr txBox="1"/>
          <p:nvPr/>
        </p:nvSpPr>
        <p:spPr>
          <a:xfrm>
            <a:off x="1254034" y="-20479"/>
            <a:ext cx="999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ETAPE 3 : FORMULER UN PLAN D’ACTION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98322C0-0C9D-4AD4-AAAC-9BA73A4F3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5008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46FE8A1-3207-40C9-8559-78FC6B60E045}"/>
              </a:ext>
            </a:extLst>
          </p:cNvPr>
          <p:cNvSpPr txBox="1"/>
          <p:nvPr/>
        </p:nvSpPr>
        <p:spPr>
          <a:xfrm>
            <a:off x="2708448" y="1099340"/>
            <a:ext cx="9381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  : DETERMINER DES INDICATEURS D’EVALUATION QUI DOIVENT PERMETTRE DE MESURER, À UNE ÉCHÉANCE DONNÉE, L’ATTEINTE OU NON DES OBJECTIFS FIXÉS.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                     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0EB9E-E9F1-4C26-8FA0-7101C5B4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32009F-0E9F-4B42-A61E-70C7F81DD693}"/>
              </a:ext>
            </a:extLst>
          </p:cNvPr>
          <p:cNvSpPr txBox="1"/>
          <p:nvPr/>
        </p:nvSpPr>
        <p:spPr>
          <a:xfrm>
            <a:off x="1308100" y="2403896"/>
            <a:ext cx="107823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Résultats sportifs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% de licenciés (garçons et filles) et son évolution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Prise en compte des élèves en situation de handicap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Participation aux compétitions de sport partagé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Nombre de jeunes officiels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Implication des élèves dans la vie associative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Etc.</a:t>
            </a: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  <a:p>
            <a:pPr lvl="0">
              <a:defRPr/>
            </a:pPr>
            <a:endParaRPr lang="fr-FR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fr-FR" dirty="0">
                <a:solidFill>
                  <a:prstClr val="black"/>
                </a:solidFill>
              </a:rPr>
              <a:t>INDICATEURS SUBJECTIFS :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Impact sur le climat scolaire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Rayonnement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Estime de soi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8BD4849-B43D-5289-C032-FBB7F192C5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83" y="31112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9616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7C9F04-5194-4EBA-B33C-C78586025D0A}"/>
              </a:ext>
            </a:extLst>
          </p:cNvPr>
          <p:cNvSpPr txBox="1"/>
          <p:nvPr/>
        </p:nvSpPr>
        <p:spPr>
          <a:xfrm>
            <a:off x="2809040" y="1853651"/>
            <a:ext cx="73025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1.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Etablir un diagnostic :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description du contexte et analyse des besoins de formation des élèves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1BB918-A7C3-4E4F-8037-FEEB2DDC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2C2A4BA-4293-46E6-B6C7-95442D790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8" y="0"/>
            <a:ext cx="1273040" cy="14672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882C2C7-AA0E-4458-8977-BAC3738356B9}"/>
              </a:ext>
            </a:extLst>
          </p:cNvPr>
          <p:cNvSpPr/>
          <p:nvPr/>
        </p:nvSpPr>
        <p:spPr>
          <a:xfrm>
            <a:off x="277223" y="147435"/>
            <a:ext cx="1176744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000" b="1" dirty="0">
                <a:solidFill>
                  <a:prstClr val="black"/>
                </a:solidFill>
              </a:rPr>
              <a:t>	   </a:t>
            </a:r>
            <a:r>
              <a:rPr lang="fr-FR" sz="3600" b="1" dirty="0">
                <a:solidFill>
                  <a:prstClr val="black"/>
                </a:solidFill>
              </a:rPr>
              <a:t>L’OPTION EPS</a:t>
            </a:r>
          </a:p>
          <a:p>
            <a:pPr lvl="0"/>
            <a:r>
              <a:rPr lang="fr-FR" sz="3600" b="1" dirty="0">
                <a:solidFill>
                  <a:prstClr val="black"/>
                </a:solidFill>
              </a:rPr>
              <a:t>             </a:t>
            </a:r>
            <a:r>
              <a:rPr lang="fr-FR" sz="2400" dirty="0">
                <a:solidFill>
                  <a:prstClr val="black"/>
                </a:solidFill>
              </a:rPr>
              <a:t>Les étapes d’élaboration du projet spécifique d’option EPS</a:t>
            </a:r>
          </a:p>
          <a:p>
            <a:pPr lvl="0" algn="ctr"/>
            <a:endParaRPr lang="fr-FR" sz="2400" dirty="0">
              <a:solidFill>
                <a:prstClr val="black"/>
              </a:solidFill>
            </a:endParaRPr>
          </a:p>
          <a:p>
            <a:pPr lvl="0" algn="ctr"/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4D58E-42CB-49DF-B538-2A651B48DA81}"/>
              </a:ext>
            </a:extLst>
          </p:cNvPr>
          <p:cNvSpPr txBox="1"/>
          <p:nvPr/>
        </p:nvSpPr>
        <p:spPr>
          <a:xfrm>
            <a:off x="2809040" y="3059668"/>
            <a:ext cx="735174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2.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Définir des objectifs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relation avec le projet d’établissement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D2C40B-1360-4BAF-9ADF-408E1B46DCB7}"/>
              </a:ext>
            </a:extLst>
          </p:cNvPr>
          <p:cNvSpPr txBox="1"/>
          <p:nvPr/>
        </p:nvSpPr>
        <p:spPr>
          <a:xfrm>
            <a:off x="2833660" y="3982264"/>
            <a:ext cx="735174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3.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Formuler un plan d’action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précisant ce qui sera mis en œuvre pour atteindre les objectifs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7C1D557-5388-4802-B840-DFAFF555EAAE}"/>
              </a:ext>
            </a:extLst>
          </p:cNvPr>
          <p:cNvSpPr txBox="1"/>
          <p:nvPr/>
        </p:nvSpPr>
        <p:spPr>
          <a:xfrm>
            <a:off x="2833660" y="5095526"/>
            <a:ext cx="735174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Etape 4.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Déterminer des indicateurs d’évaluation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qui doivent permettre de mesurer, à une échéance donnée, l’atteinte ou non des objectifs fixés</a:t>
            </a:r>
          </a:p>
        </p:txBody>
      </p:sp>
    </p:spTree>
    <p:extLst>
      <p:ext uri="{BB962C8B-B14F-4D97-AF65-F5344CB8AC3E}">
        <p14:creationId xmlns:p14="http://schemas.microsoft.com/office/powerpoint/2010/main" val="373054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9EAF231-7E2B-4904-B376-0E27641B1189}"/>
              </a:ext>
            </a:extLst>
          </p:cNvPr>
          <p:cNvSpPr txBox="1"/>
          <p:nvPr/>
        </p:nvSpPr>
        <p:spPr>
          <a:xfrm>
            <a:off x="4467882" y="232273"/>
            <a:ext cx="362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ETAPE 1  </a:t>
            </a:r>
            <a:r>
              <a:rPr lang="fr-FR" dirty="0"/>
              <a:t>: </a:t>
            </a:r>
            <a:r>
              <a:rPr lang="fr-FR" b="1" dirty="0"/>
              <a:t>ETABLIR UN DIAGNOSTIC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95D96531-57FE-4E80-B069-490CAF485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3453"/>
              </p:ext>
            </p:extLst>
          </p:nvPr>
        </p:nvGraphicFramePr>
        <p:xfrm>
          <a:off x="1107696" y="1321801"/>
          <a:ext cx="10842173" cy="50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560">
                  <a:extLst>
                    <a:ext uri="{9D8B030D-6E8A-4147-A177-3AD203B41FA5}">
                      <a16:colId xmlns:a16="http://schemas.microsoft.com/office/drawing/2014/main" val="2008276941"/>
                    </a:ext>
                  </a:extLst>
                </a:gridCol>
                <a:gridCol w="3436560">
                  <a:extLst>
                    <a:ext uri="{9D8B030D-6E8A-4147-A177-3AD203B41FA5}">
                      <a16:colId xmlns:a16="http://schemas.microsoft.com/office/drawing/2014/main" val="2827233534"/>
                    </a:ext>
                  </a:extLst>
                </a:gridCol>
                <a:gridCol w="3969053">
                  <a:extLst>
                    <a:ext uri="{9D8B030D-6E8A-4147-A177-3AD203B41FA5}">
                      <a16:colId xmlns:a16="http://schemas.microsoft.com/office/drawing/2014/main" val="445974475"/>
                    </a:ext>
                  </a:extLst>
                </a:gridCol>
              </a:tblGrid>
              <a:tr h="1237119">
                <a:tc>
                  <a:txBody>
                    <a:bodyPr/>
                    <a:lstStyle/>
                    <a:p>
                      <a:r>
                        <a:rPr lang="fr-FR" dirty="0"/>
                        <a:t>Contexte d’enseignement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Caractéristiques des élèves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Besoins de formation des élèves                                 (moteur, méthodologique et social)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601088"/>
                  </a:ext>
                </a:extLst>
              </a:tr>
              <a:tr h="126581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37068"/>
                  </a:ext>
                </a:extLst>
              </a:tr>
              <a:tr h="126581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672934"/>
                  </a:ext>
                </a:extLst>
              </a:tr>
              <a:tr h="126581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760120"/>
                  </a:ext>
                </a:extLst>
              </a:tr>
            </a:tbl>
          </a:graphicData>
        </a:graphic>
      </p:graphicFrame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AF13C5-5385-4D59-841D-31A7D9F04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15BDEB2-EFC1-6D04-EC57-B0D3F6CFEB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87" y="232273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99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FC90CBA-B74A-4761-B2A2-D2A81B1E4D76}"/>
              </a:ext>
            </a:extLst>
          </p:cNvPr>
          <p:cNvSpPr txBox="1"/>
          <p:nvPr/>
        </p:nvSpPr>
        <p:spPr>
          <a:xfrm>
            <a:off x="2706633" y="444020"/>
            <a:ext cx="835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ETAPE 2 </a:t>
            </a:r>
            <a:r>
              <a:rPr lang="fr-FR" dirty="0"/>
              <a:t>: </a:t>
            </a:r>
            <a:r>
              <a:rPr lang="fr-FR" b="1" dirty="0"/>
              <a:t>FIXER DES OBJECTIFS EN LIEN AVEC LES PROJETS D’EPS ET D’ÉTABLISSEMENT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8D53E68-2746-4FC4-B349-ACE0E0AE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48162"/>
              </p:ext>
            </p:extLst>
          </p:nvPr>
        </p:nvGraphicFramePr>
        <p:xfrm>
          <a:off x="647700" y="2313718"/>
          <a:ext cx="11201400" cy="3400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2200">
                  <a:extLst>
                    <a:ext uri="{9D8B030D-6E8A-4147-A177-3AD203B41FA5}">
                      <a16:colId xmlns:a16="http://schemas.microsoft.com/office/drawing/2014/main" val="1645863130"/>
                    </a:ext>
                  </a:extLst>
                </a:gridCol>
                <a:gridCol w="7569200">
                  <a:extLst>
                    <a:ext uri="{9D8B030D-6E8A-4147-A177-3AD203B41FA5}">
                      <a16:colId xmlns:a16="http://schemas.microsoft.com/office/drawing/2014/main" val="1391019529"/>
                    </a:ext>
                  </a:extLst>
                </a:gridCol>
              </a:tblGrid>
              <a:tr h="829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/>
                        <a:t>Approfondissement ou  découverte de nouvelles APSA   (en référence à la programmation d’EPS)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Justifications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(en rapport au diagnostic et aux projets d’établissement et d’EPS)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765578"/>
                  </a:ext>
                </a:extLst>
              </a:tr>
              <a:tr h="7373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006650"/>
                  </a:ext>
                </a:extLst>
              </a:tr>
              <a:tr h="7373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51718"/>
                  </a:ext>
                </a:extLst>
              </a:tr>
              <a:tr h="73734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828178"/>
                  </a:ext>
                </a:extLst>
              </a:tr>
            </a:tbl>
          </a:graphicData>
        </a:graphic>
      </p:graphicFrame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792CA2-45B0-471E-9B98-1BC95CAE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8EC8B92-09F4-F792-F3CF-EA0A5372BA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1" y="370439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0880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D271FC6-7617-4DB0-A9F7-92E55A808D4B}"/>
              </a:ext>
            </a:extLst>
          </p:cNvPr>
          <p:cNvSpPr txBox="1"/>
          <p:nvPr/>
        </p:nvSpPr>
        <p:spPr>
          <a:xfrm>
            <a:off x="3548380" y="36462"/>
            <a:ext cx="5236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 </a:t>
            </a:r>
            <a:r>
              <a:rPr lang="fr-FR" b="1" dirty="0"/>
              <a:t>ETAPE 3 : FORMULER UN PLAN D’ACTION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D480212-BC90-46BF-937C-04703D784936}"/>
              </a:ext>
            </a:extLst>
          </p:cNvPr>
          <p:cNvSpPr txBox="1"/>
          <p:nvPr/>
        </p:nvSpPr>
        <p:spPr>
          <a:xfrm>
            <a:off x="140971" y="5576770"/>
            <a:ext cx="1205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solidFill>
                  <a:srgbClr val="FF0000"/>
                </a:solidFill>
              </a:rPr>
              <a:t>*</a:t>
            </a:r>
            <a:r>
              <a:rPr lang="fr-FR" sz="1200" i="1" dirty="0"/>
              <a:t>Thème d’études :Mondialisation, spécificités locales, cultures corporelles, égalité femmes-hommes, santé, prévention, protection  des risques, développement durable,  communication, intervention pédagogique, spectacle, inclusion, environnement et métiers du sport.</a:t>
            </a:r>
          </a:p>
          <a:p>
            <a:r>
              <a:rPr lang="fr-FR" sz="1200" dirty="0"/>
              <a:t>.</a:t>
            </a:r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468925F4-8C34-4FB3-A7C2-414D45D75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78751"/>
              </p:ext>
            </p:extLst>
          </p:nvPr>
        </p:nvGraphicFramePr>
        <p:xfrm>
          <a:off x="108583" y="469384"/>
          <a:ext cx="11974832" cy="4402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617">
                  <a:extLst>
                    <a:ext uri="{9D8B030D-6E8A-4147-A177-3AD203B41FA5}">
                      <a16:colId xmlns:a16="http://schemas.microsoft.com/office/drawing/2014/main" val="38310744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53341513"/>
                    </a:ext>
                  </a:extLst>
                </a:gridCol>
                <a:gridCol w="1550799">
                  <a:extLst>
                    <a:ext uri="{9D8B030D-6E8A-4147-A177-3AD203B41FA5}">
                      <a16:colId xmlns:a16="http://schemas.microsoft.com/office/drawing/2014/main" val="1048992583"/>
                    </a:ext>
                  </a:extLst>
                </a:gridCol>
                <a:gridCol w="1720960">
                  <a:extLst>
                    <a:ext uri="{9D8B030D-6E8A-4147-A177-3AD203B41FA5}">
                      <a16:colId xmlns:a16="http://schemas.microsoft.com/office/drawing/2014/main" val="2370872635"/>
                    </a:ext>
                  </a:extLst>
                </a:gridCol>
                <a:gridCol w="1566941">
                  <a:extLst>
                    <a:ext uri="{9D8B030D-6E8A-4147-A177-3AD203B41FA5}">
                      <a16:colId xmlns:a16="http://schemas.microsoft.com/office/drawing/2014/main" val="1064753758"/>
                    </a:ext>
                  </a:extLst>
                </a:gridCol>
                <a:gridCol w="1252404">
                  <a:extLst>
                    <a:ext uri="{9D8B030D-6E8A-4147-A177-3AD203B41FA5}">
                      <a16:colId xmlns:a16="http://schemas.microsoft.com/office/drawing/2014/main" val="4247733083"/>
                    </a:ext>
                  </a:extLst>
                </a:gridCol>
                <a:gridCol w="1105031">
                  <a:extLst>
                    <a:ext uri="{9D8B030D-6E8A-4147-A177-3AD203B41FA5}">
                      <a16:colId xmlns:a16="http://schemas.microsoft.com/office/drawing/2014/main" val="1914671243"/>
                    </a:ext>
                  </a:extLst>
                </a:gridCol>
                <a:gridCol w="1059336">
                  <a:extLst>
                    <a:ext uri="{9D8B030D-6E8A-4147-A177-3AD203B41FA5}">
                      <a16:colId xmlns:a16="http://schemas.microsoft.com/office/drawing/2014/main" val="2497701011"/>
                    </a:ext>
                  </a:extLst>
                </a:gridCol>
                <a:gridCol w="1023080">
                  <a:extLst>
                    <a:ext uri="{9D8B030D-6E8A-4147-A177-3AD203B41FA5}">
                      <a16:colId xmlns:a16="http://schemas.microsoft.com/office/drawing/2014/main" val="3145772893"/>
                    </a:ext>
                  </a:extLst>
                </a:gridCol>
                <a:gridCol w="925264">
                  <a:extLst>
                    <a:ext uri="{9D8B030D-6E8A-4147-A177-3AD203B41FA5}">
                      <a16:colId xmlns:a16="http://schemas.microsoft.com/office/drawing/2014/main" val="1499142953"/>
                    </a:ext>
                  </a:extLst>
                </a:gridCol>
              </a:tblGrid>
              <a:tr h="1425184">
                <a:tc>
                  <a:txBody>
                    <a:bodyPr/>
                    <a:lstStyle/>
                    <a:p>
                      <a:r>
                        <a:rPr lang="fr-FR" sz="1200" dirty="0"/>
                        <a:t>Niveau de classe concerné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APSA (au moins 2 par niveau de classe)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Choix des thèmes d’étude </a:t>
                      </a:r>
                      <a:r>
                        <a:rPr lang="fr-FR" sz="1200" b="0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AFL Spécifiques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AFL complexifiés si l’objectif est l’approfondissement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AFL de l’enseignement commun retenus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Choix de Production</a:t>
                      </a:r>
                      <a:r>
                        <a:rPr lang="fr-FR" sz="1400" b="0" dirty="0">
                          <a:solidFill>
                            <a:srgbClr val="00B0F0"/>
                          </a:solidFill>
                        </a:rPr>
                        <a:t>*</a:t>
                      </a:r>
                      <a:endParaRPr lang="fr-FR" sz="14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Répartition des 3H entre théorie et pratique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Professeurs responsables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Sciences et technologies supports en terminale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920466"/>
                  </a:ext>
                </a:extLst>
              </a:tr>
              <a:tr h="728427">
                <a:tc>
                  <a:txBody>
                    <a:bodyPr/>
                    <a:lstStyle/>
                    <a:p>
                      <a:r>
                        <a:rPr lang="fr-FR" sz="1000" dirty="0"/>
                        <a:t>SECONDES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«  connaître, mettre en œuvre et analyser les liens entre 1 thème et une ou plusieurs APSA »….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243796"/>
                  </a:ext>
                </a:extLst>
              </a:tr>
              <a:tr h="728427">
                <a:tc>
                  <a:txBody>
                    <a:bodyPr/>
                    <a:lstStyle/>
                    <a:p>
                      <a:r>
                        <a:rPr lang="fr-FR" sz="1000" dirty="0"/>
                        <a:t>PREMIERES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«Elaborer, mettre en œuvre et réguler 1 projet collectif relatif aux APSA ».</a:t>
                      </a:r>
                    </a:p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503502"/>
                  </a:ext>
                </a:extLst>
              </a:tr>
              <a:tr h="1520196">
                <a:tc>
                  <a:txBody>
                    <a:bodyPr/>
                    <a:lstStyle/>
                    <a:p>
                      <a:r>
                        <a:rPr lang="fr-FR" sz="1000" dirty="0"/>
                        <a:t>TERMINALES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-«Elaborer, mettre en œuvre, seul ou en groupe, une étude, liant les sciences et/ou les technologies avec 1 ou des APSA et soutenance orale devant 2 jurys dont le PEPS qui conduit cet enseignement  ».</a:t>
                      </a:r>
                    </a:p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038500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C64F864A-DC50-4DC1-9BCA-7657EA51E937}"/>
              </a:ext>
            </a:extLst>
          </p:cNvPr>
          <p:cNvSpPr/>
          <p:nvPr/>
        </p:nvSpPr>
        <p:spPr>
          <a:xfrm>
            <a:off x="-44087" y="4871619"/>
            <a:ext cx="8876212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i="1" dirty="0">
                <a:solidFill>
                  <a:srgbClr val="00B0F0"/>
                </a:solidFill>
              </a:rPr>
              <a:t>*   </a:t>
            </a:r>
            <a:r>
              <a:rPr lang="fr-FR" sz="1200" i="1" dirty="0"/>
              <a:t>En seconde : écrite, portfolio, animation d’une situation d’enseignement</a:t>
            </a:r>
          </a:p>
          <a:p>
            <a:r>
              <a:rPr lang="fr-FR" sz="1200" i="1" dirty="0"/>
              <a:t>       En première : en binôme, en groupe, en classe entière : ex organisation d’un raid nature, d’un spectacle, action caritative ou humanitaire</a:t>
            </a:r>
          </a:p>
          <a:p>
            <a:r>
              <a:rPr lang="fr-FR" sz="1200" i="1" dirty="0"/>
              <a:t>       En terminale :</a:t>
            </a:r>
            <a:r>
              <a:rPr lang="fr-FR" sz="1200" dirty="0"/>
              <a:t>un dossier soutenu à l’oral.  </a:t>
            </a:r>
          </a:p>
          <a:p>
            <a:endParaRPr lang="fr-FR" sz="1200" i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AAEEF9-D8BE-432D-89BA-DD90A0138B0C}"/>
              </a:ext>
            </a:extLst>
          </p:cNvPr>
          <p:cNvSpPr/>
          <p:nvPr/>
        </p:nvSpPr>
        <p:spPr>
          <a:xfrm>
            <a:off x="75444" y="5975391"/>
            <a:ext cx="10960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Lien utilisable  B.O    </a:t>
            </a:r>
            <a:r>
              <a:rPr lang="fr-FR" dirty="0">
                <a:hlinkClick r:id="rId2"/>
              </a:rPr>
              <a:t>https://cache.media.education.gouv.fr/file/SP1-MEN-22-1-2019/92/1/spe574_annexe2_1062921.pdf</a:t>
            </a:r>
            <a:r>
              <a:rPr lang="fr-FR" dirty="0"/>
              <a:t>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14431F0-2D05-400A-953E-BA7F9626CF28}"/>
              </a:ext>
            </a:extLst>
          </p:cNvPr>
          <p:cNvCxnSpPr>
            <a:cxnSpLocks/>
          </p:cNvCxnSpPr>
          <p:nvPr/>
        </p:nvCxnSpPr>
        <p:spPr>
          <a:xfrm>
            <a:off x="11183983" y="2053281"/>
            <a:ext cx="861695" cy="1234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C8FFD61C-3EFE-4E80-8FE0-4625EA8E8721}"/>
              </a:ext>
            </a:extLst>
          </p:cNvPr>
          <p:cNvCxnSpPr>
            <a:cxnSpLocks/>
          </p:cNvCxnSpPr>
          <p:nvPr/>
        </p:nvCxnSpPr>
        <p:spPr>
          <a:xfrm flipH="1">
            <a:off x="11215686" y="2031813"/>
            <a:ext cx="798287" cy="1234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8588D3E-51F5-4089-B674-EDB135A94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304F3F39-0042-485F-9431-A31D1D7605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8243" y="5812899"/>
            <a:ext cx="827435" cy="95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8530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2AB734B-F40A-42A2-BEC6-09E2513FEFB1}"/>
              </a:ext>
            </a:extLst>
          </p:cNvPr>
          <p:cNvSpPr txBox="1"/>
          <p:nvPr/>
        </p:nvSpPr>
        <p:spPr>
          <a:xfrm>
            <a:off x="1638299" y="897904"/>
            <a:ext cx="99822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                                           </a:t>
            </a:r>
            <a:r>
              <a:rPr lang="fr-FR" b="1" dirty="0"/>
              <a:t>ETAPE  3.2  EVALUATION EN SECONDE</a:t>
            </a:r>
          </a:p>
          <a:p>
            <a:r>
              <a:rPr lang="fr-FR" b="1" i="1" dirty="0"/>
              <a:t>                             </a:t>
            </a:r>
            <a:r>
              <a:rPr lang="fr-FR" i="1" dirty="0"/>
              <a:t>Réflexion sur un des thèmes d’étude choisi par l’enseignant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E54716F-C2C4-4AE6-A130-3A140C83E4CA}"/>
              </a:ext>
            </a:extLst>
          </p:cNvPr>
          <p:cNvSpPr txBox="1"/>
          <p:nvPr/>
        </p:nvSpPr>
        <p:spPr>
          <a:xfrm>
            <a:off x="1130300" y="2777262"/>
            <a:ext cx="1071879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 3 référentiels (outils d’évaluation) à construire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1 (diapositives 10 et 11)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2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de la « production » </a:t>
            </a:r>
            <a:r>
              <a:rPr lang="fr-FR" i="1" dirty="0"/>
              <a:t>(écrit, portfolio, animation d’une situation d’enseignement)</a:t>
            </a:r>
          </a:p>
          <a:p>
            <a:r>
              <a:rPr lang="fr-FR" dirty="0"/>
              <a:t> en lien avec le </a:t>
            </a:r>
            <a:r>
              <a:rPr lang="fr-FR" b="1" dirty="0"/>
              <a:t>thème d’étude choisi par l’enseignant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F601E123-02E0-4578-8B3C-A2091406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45D2487-1DE2-6D7D-2843-5CE3496621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45" y="350633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194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2AB734B-F40A-42A2-BEC6-09E2513FEFB1}"/>
              </a:ext>
            </a:extLst>
          </p:cNvPr>
          <p:cNvSpPr txBox="1"/>
          <p:nvPr/>
        </p:nvSpPr>
        <p:spPr>
          <a:xfrm>
            <a:off x="2451099" y="897904"/>
            <a:ext cx="89788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                               </a:t>
            </a:r>
            <a:r>
              <a:rPr lang="fr-FR" b="1" dirty="0"/>
              <a:t>ETAPE 3.3.  EVALUATION EN PREMIERE</a:t>
            </a:r>
          </a:p>
          <a:p>
            <a:r>
              <a:rPr lang="fr-FR" i="1" dirty="0"/>
              <a:t>Conduite d’un projet collectif en relation avec 1 ou des thèmes d’étude proposés </a:t>
            </a:r>
          </a:p>
          <a:p>
            <a:endParaRPr lang="fr-FR" dirty="0"/>
          </a:p>
          <a:p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E54716F-C2C4-4AE6-A130-3A140C83E4CA}"/>
              </a:ext>
            </a:extLst>
          </p:cNvPr>
          <p:cNvSpPr txBox="1"/>
          <p:nvPr/>
        </p:nvSpPr>
        <p:spPr>
          <a:xfrm>
            <a:off x="1130300" y="2777262"/>
            <a:ext cx="1071879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 3 référentiels (outils d’évaluation) à construire</a:t>
            </a:r>
          </a:p>
          <a:p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1 (diapositives 10 et 11)</a:t>
            </a:r>
          </a:p>
          <a:p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2</a:t>
            </a:r>
          </a:p>
          <a:p>
            <a:endParaRPr lang="fr-F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/>
              <a:t>Référentiel de la « production » (</a:t>
            </a:r>
            <a:r>
              <a:rPr lang="fr-FR" i="1" dirty="0"/>
              <a:t>en binôme, en groupe, en classe entière : ex organisation d’un raid nature, d’un spectacle, action caritative ou humanitaire ) </a:t>
            </a:r>
            <a:r>
              <a:rPr lang="fr-FR" dirty="0"/>
              <a:t>en lien avec le thème d’étude choisi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b="1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F601E123-02E0-4578-8B3C-A2091406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4F71A3B-ADE8-8CAD-B09E-5D86520676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245" y="454991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562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365C41-4D66-48BA-BBDE-ADCB07C5B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3EC753-3E58-4BC4-B21D-2694ED13248C}"/>
              </a:ext>
            </a:extLst>
          </p:cNvPr>
          <p:cNvSpPr/>
          <p:nvPr/>
        </p:nvSpPr>
        <p:spPr>
          <a:xfrm>
            <a:off x="2159000" y="1240369"/>
            <a:ext cx="93599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                                             </a:t>
            </a:r>
            <a:r>
              <a:rPr lang="fr-FR" b="1" dirty="0"/>
              <a:t>ETAPE  3.4  EVALUATION EN TERMINALE</a:t>
            </a:r>
          </a:p>
          <a:p>
            <a:r>
              <a:rPr lang="fr-FR" i="1" dirty="0"/>
              <a:t>Conduite d’une étude en lien avec une thématique </a:t>
            </a:r>
            <a:r>
              <a:rPr lang="fr-FR" i="1" u="sng" dirty="0"/>
              <a:t>choisie par l’élève </a:t>
            </a:r>
            <a:r>
              <a:rPr lang="fr-FR" i="1" dirty="0"/>
              <a:t>et avec une/des </a:t>
            </a:r>
            <a:r>
              <a:rPr lang="fr-FR" i="1" u="sng" dirty="0"/>
              <a:t>APSA</a:t>
            </a:r>
          </a:p>
          <a:p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</a:t>
            </a:r>
          </a:p>
          <a:p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7E323F-E61E-4927-9812-A652F5600364}"/>
              </a:ext>
            </a:extLst>
          </p:cNvPr>
          <p:cNvSpPr/>
          <p:nvPr/>
        </p:nvSpPr>
        <p:spPr>
          <a:xfrm>
            <a:off x="3048000" y="2706638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2000" dirty="0"/>
              <a:t>3 référentiels (outils d’évaluation) à construire :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1 (diapositives 10 et 11)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APSA 2</a:t>
            </a:r>
          </a:p>
          <a:p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Référentiel de la « production »: un dossier </a:t>
            </a:r>
            <a:r>
              <a:rPr lang="fr-FR" b="1" dirty="0"/>
              <a:t>soutenu à l’oral qui</a:t>
            </a:r>
            <a:r>
              <a:rPr lang="fr-FR" dirty="0"/>
              <a:t> prend appui sur une science (physiologie, anatomie, psychologie, marketing..) et une technologie (numérique, techniques corporelles…).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E86BF1C-E9E8-1BF0-A3CB-DFDBBE6FA8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502195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7019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EBCFA-075F-4FEC-988A-989E9BB7F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380" y="-77133"/>
            <a:ext cx="10515600" cy="550506"/>
          </a:xfrm>
        </p:spPr>
        <p:txBody>
          <a:bodyPr>
            <a:normAutofit/>
          </a:bodyPr>
          <a:lstStyle/>
          <a:p>
            <a:pPr algn="ctr"/>
            <a:r>
              <a:rPr lang="fr-FR" sz="1600" b="1" dirty="0"/>
              <a:t>Exemples de 2 parcours de formation en enseignement optionnel EPS 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A40CFDE-11DF-4126-AB74-14A1DC313F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309487"/>
              </p:ext>
            </p:extLst>
          </p:nvPr>
        </p:nvGraphicFramePr>
        <p:xfrm>
          <a:off x="0" y="396240"/>
          <a:ext cx="11880980" cy="6396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180">
                  <a:extLst>
                    <a:ext uri="{9D8B030D-6E8A-4147-A177-3AD203B41FA5}">
                      <a16:colId xmlns:a16="http://schemas.microsoft.com/office/drawing/2014/main" val="1570226266"/>
                    </a:ext>
                  </a:extLst>
                </a:gridCol>
                <a:gridCol w="1713144">
                  <a:extLst>
                    <a:ext uri="{9D8B030D-6E8A-4147-A177-3AD203B41FA5}">
                      <a16:colId xmlns:a16="http://schemas.microsoft.com/office/drawing/2014/main" val="3387603432"/>
                    </a:ext>
                  </a:extLst>
                </a:gridCol>
                <a:gridCol w="2942577">
                  <a:extLst>
                    <a:ext uri="{9D8B030D-6E8A-4147-A177-3AD203B41FA5}">
                      <a16:colId xmlns:a16="http://schemas.microsoft.com/office/drawing/2014/main" val="1720928061"/>
                    </a:ext>
                  </a:extLst>
                </a:gridCol>
                <a:gridCol w="1468735">
                  <a:extLst>
                    <a:ext uri="{9D8B030D-6E8A-4147-A177-3AD203B41FA5}">
                      <a16:colId xmlns:a16="http://schemas.microsoft.com/office/drawing/2014/main" val="2636057302"/>
                    </a:ext>
                  </a:extLst>
                </a:gridCol>
                <a:gridCol w="1849705">
                  <a:extLst>
                    <a:ext uri="{9D8B030D-6E8A-4147-A177-3AD203B41FA5}">
                      <a16:colId xmlns:a16="http://schemas.microsoft.com/office/drawing/2014/main" val="1921372940"/>
                    </a:ext>
                  </a:extLst>
                </a:gridCol>
                <a:gridCol w="2383639">
                  <a:extLst>
                    <a:ext uri="{9D8B030D-6E8A-4147-A177-3AD203B41FA5}">
                      <a16:colId xmlns:a16="http://schemas.microsoft.com/office/drawing/2014/main" val="643409247"/>
                    </a:ext>
                  </a:extLst>
                </a:gridCol>
              </a:tblGrid>
              <a:tr h="343369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EXEMPLE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EXEMPLE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61603"/>
                  </a:ext>
                </a:extLst>
              </a:tr>
              <a:tr h="34336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Classes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APSA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Thèmes d’étude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Classes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APSA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Thèmes d’étude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33817"/>
                  </a:ext>
                </a:extLst>
              </a:tr>
              <a:tr h="168823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2nd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Musculation</a:t>
                      </a:r>
                    </a:p>
                    <a:p>
                      <a:r>
                        <a:rPr lang="fr-FR" sz="1600" dirty="0"/>
                        <a:t>Escalade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dirty="0"/>
                        <a:t>-Prévention et protection des risques.</a:t>
                      </a:r>
                    </a:p>
                    <a:p>
                      <a:endParaRPr lang="fr-FR" sz="1600" dirty="0"/>
                    </a:p>
                    <a:p>
                      <a:r>
                        <a:rPr lang="fr-FR" sz="1600" dirty="0"/>
                        <a:t> -Santé</a:t>
                      </a:r>
                    </a:p>
                    <a:p>
                      <a:endParaRPr lang="fr-FR" sz="1600" dirty="0"/>
                    </a:p>
                    <a:p>
                      <a:r>
                        <a:rPr lang="fr-FR" sz="1600" dirty="0"/>
                        <a:t>-Environnement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2nd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fr-FR" sz="1600" b="1" dirty="0" err="1">
                          <a:solidFill>
                            <a:srgbClr val="C00000"/>
                          </a:solidFill>
                        </a:rPr>
                        <a:t>Step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fr-FR" sz="1600" dirty="0"/>
                        <a:t>-Tennis de table</a:t>
                      </a:r>
                    </a:p>
                    <a:p>
                      <a:r>
                        <a:rPr lang="fr-FR" sz="1600" dirty="0"/>
                        <a:t>-Course d’orientation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-Développement durable.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-Environnement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81810"/>
                  </a:ext>
                </a:extLst>
              </a:tr>
              <a:tr h="2146059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1ère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Musculation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Acrosport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-Métiers du sport.</a:t>
                      </a:r>
                    </a:p>
                    <a:p>
                      <a:endParaRPr lang="fr-FR" sz="1600" dirty="0"/>
                    </a:p>
                    <a:p>
                      <a:r>
                        <a:rPr lang="fr-FR" sz="1600" dirty="0"/>
                        <a:t>-Spectacle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1ère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fr-FR" sz="1600" b="1" dirty="0" err="1">
                          <a:solidFill>
                            <a:srgbClr val="C00000"/>
                          </a:solidFill>
                        </a:rPr>
                        <a:t>Step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fr-FR" sz="1600" dirty="0"/>
                        <a:t>-Danse</a:t>
                      </a:r>
                    </a:p>
                    <a:p>
                      <a:r>
                        <a:rPr lang="fr-FR" sz="1600" dirty="0"/>
                        <a:t>-Course de ½ fond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-Métier du sport.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-Spectacle.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-Santé.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-Cultures corporelles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999751"/>
                  </a:ext>
                </a:extLst>
              </a:tr>
              <a:tr h="100149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Terminale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rgbClr val="C00000"/>
                          </a:solidFill>
                        </a:rPr>
                        <a:t>Musculation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Escalade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dirty="0"/>
                        <a:t>Au choix de l’élève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Terminale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  <a:p>
                      <a:r>
                        <a:rPr lang="fr-FR" sz="1600" dirty="0"/>
                        <a:t>-</a:t>
                      </a:r>
                      <a:r>
                        <a:rPr lang="fr-FR" sz="1600" b="1" dirty="0" err="1">
                          <a:solidFill>
                            <a:srgbClr val="C00000"/>
                          </a:solidFill>
                        </a:rPr>
                        <a:t>Step</a:t>
                      </a:r>
                      <a:endParaRPr lang="fr-FR" sz="16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fr-FR" sz="1600" dirty="0"/>
                        <a:t>-Volley-ball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Au choix de l’élève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04295"/>
                  </a:ext>
                </a:extLst>
              </a:tr>
              <a:tr h="543668">
                <a:tc gridSpan="3">
                  <a:txBody>
                    <a:bodyPr/>
                    <a:lstStyle/>
                    <a:p>
                      <a:r>
                        <a:rPr lang="fr-FR" sz="1600" b="1" dirty="0"/>
                        <a:t>- 3 APSA / 3 CA dont 1 programmée 3 fois (musculation)</a:t>
                      </a:r>
                    </a:p>
                    <a:p>
                      <a:r>
                        <a:rPr lang="fr-FR" sz="1600" b="1" dirty="0"/>
                        <a:t>- 5 thèmes d’études différents sur le parcours 2</a:t>
                      </a:r>
                      <a:r>
                        <a:rPr lang="fr-FR" sz="1600" b="1" baseline="30000" dirty="0"/>
                        <a:t>nd</a:t>
                      </a:r>
                      <a:r>
                        <a:rPr lang="fr-FR" sz="1600" b="1" dirty="0"/>
                        <a:t>/1</a:t>
                      </a:r>
                      <a:r>
                        <a:rPr lang="fr-FR" sz="1600" b="1" baseline="30000" dirty="0"/>
                        <a:t>ère</a:t>
                      </a:r>
                      <a:r>
                        <a:rPr lang="fr-FR" sz="1600" b="1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600" b="1" dirty="0"/>
                        <a:t>- 6 APSA/5 CA dont 1 programmée 3 fois (</a:t>
                      </a:r>
                      <a:r>
                        <a:rPr lang="fr-FR" sz="1600" b="1" dirty="0" err="1"/>
                        <a:t>Step</a:t>
                      </a:r>
                      <a:r>
                        <a:rPr lang="fr-FR" sz="1600" b="1" dirty="0"/>
                        <a:t>)</a:t>
                      </a:r>
                    </a:p>
                    <a:p>
                      <a:r>
                        <a:rPr lang="fr-FR" sz="1600" b="1" dirty="0"/>
                        <a:t>- 5 thèmes d’étude différents sur le parcours 2</a:t>
                      </a:r>
                      <a:r>
                        <a:rPr lang="fr-FR" sz="1600" b="1" baseline="30000" dirty="0"/>
                        <a:t>nd</a:t>
                      </a:r>
                      <a:r>
                        <a:rPr lang="fr-FR" sz="1600" b="1" dirty="0"/>
                        <a:t>/1</a:t>
                      </a:r>
                      <a:r>
                        <a:rPr lang="fr-FR" sz="1600" b="1" baseline="30000" dirty="0"/>
                        <a:t>ère</a:t>
                      </a:r>
                      <a:endParaRPr lang="fr-FR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608567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30B70E7-9808-4F19-A30D-3A8E2A8D1024}"/>
              </a:ext>
            </a:extLst>
          </p:cNvPr>
          <p:cNvSpPr txBox="1"/>
          <p:nvPr/>
        </p:nvSpPr>
        <p:spPr>
          <a:xfrm>
            <a:off x="0" y="13454"/>
            <a:ext cx="2368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ANNEXE   </a:t>
            </a:r>
            <a:r>
              <a:rPr lang="fr-FR" sz="1400" dirty="0"/>
              <a:t>L’ OPTION EPS   </a:t>
            </a:r>
          </a:p>
        </p:txBody>
      </p:sp>
    </p:spTree>
    <p:extLst>
      <p:ext uri="{BB962C8B-B14F-4D97-AF65-F5344CB8AC3E}">
        <p14:creationId xmlns:p14="http://schemas.microsoft.com/office/powerpoint/2010/main" val="220536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B0602-52C0-47A2-B667-C2705B9FE0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BA65C5-EDA6-4637-BAC2-CEEBDB22FF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BB7322F-BD57-4DBA-8772-228C2E791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799493"/>
              </p:ext>
            </p:extLst>
          </p:nvPr>
        </p:nvGraphicFramePr>
        <p:xfrm>
          <a:off x="963826" y="863648"/>
          <a:ext cx="10963069" cy="585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3233">
                  <a:extLst>
                    <a:ext uri="{9D8B030D-6E8A-4147-A177-3AD203B41FA5}">
                      <a16:colId xmlns:a16="http://schemas.microsoft.com/office/drawing/2014/main" val="990888984"/>
                    </a:ext>
                  </a:extLst>
                </a:gridCol>
                <a:gridCol w="2203233">
                  <a:extLst>
                    <a:ext uri="{9D8B030D-6E8A-4147-A177-3AD203B41FA5}">
                      <a16:colId xmlns:a16="http://schemas.microsoft.com/office/drawing/2014/main" val="576699959"/>
                    </a:ext>
                  </a:extLst>
                </a:gridCol>
                <a:gridCol w="2203233">
                  <a:extLst>
                    <a:ext uri="{9D8B030D-6E8A-4147-A177-3AD203B41FA5}">
                      <a16:colId xmlns:a16="http://schemas.microsoft.com/office/drawing/2014/main" val="3529170745"/>
                    </a:ext>
                  </a:extLst>
                </a:gridCol>
                <a:gridCol w="2176685">
                  <a:extLst>
                    <a:ext uri="{9D8B030D-6E8A-4147-A177-3AD203B41FA5}">
                      <a16:colId xmlns:a16="http://schemas.microsoft.com/office/drawing/2014/main" val="1984648370"/>
                    </a:ext>
                  </a:extLst>
                </a:gridCol>
                <a:gridCol w="2176685">
                  <a:extLst>
                    <a:ext uri="{9D8B030D-6E8A-4147-A177-3AD203B41FA5}">
                      <a16:colId xmlns:a16="http://schemas.microsoft.com/office/drawing/2014/main" val="3021187745"/>
                    </a:ext>
                  </a:extLst>
                </a:gridCol>
              </a:tblGrid>
              <a:tr h="25502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Public scolaire            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Effectif, répartition F/G, internes/externes, recrutement,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CSP,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élèves à besoins éducatifs particuliers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(élèves en situation de handicap 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précoces, allophones,, sportifs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de haut niveau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…)</a:t>
                      </a:r>
                    </a:p>
                    <a:p>
                      <a:pPr algn="ctr"/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Spécificités         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Etablissement rural,  urbain, cité scolaire, sections sportives scolaires, accueil SHN, pôle, partenariats particuliers, ateliers artistiques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ou option danse,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spécialité ART – DANSE…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Ressources  humaines et matérielles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Nombre de professeurs EPS, et fonctions particulières de chacun, éventuels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temps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partiels), missions particulières, statut (titulaires, TZR, PSTG, professeurs contractuels),</a:t>
                      </a:r>
                      <a:r>
                        <a:rPr lang="fr-FR" sz="12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FF0000"/>
                          </a:solidFill>
                        </a:rPr>
                        <a:t>moments de concertation prévus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installations, numérique, transports , accès…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Contraintes matérielles</a:t>
                      </a:r>
                      <a:r>
                        <a:rPr lang="fr-FR" sz="2400" baseline="0" dirty="0">
                          <a:solidFill>
                            <a:schemeClr val="bg1"/>
                          </a:solidFill>
                        </a:rPr>
                        <a:t> et humaines</a:t>
                      </a:r>
                    </a:p>
                    <a:p>
                      <a:pPr algn="ctr"/>
                      <a:endParaRPr lang="fr-FR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r-FR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fr-FR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LABELLISATION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85837"/>
                  </a:ext>
                </a:extLst>
              </a:tr>
              <a:tr h="2840942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4941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3EE121F-91BC-44B0-AEC8-C01D02B033EE}"/>
              </a:ext>
            </a:extLst>
          </p:cNvPr>
          <p:cNvSpPr txBox="1"/>
          <p:nvPr/>
        </p:nvSpPr>
        <p:spPr>
          <a:xfrm>
            <a:off x="2170776" y="152996"/>
            <a:ext cx="9417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Etape 1 </a:t>
            </a:r>
            <a:r>
              <a:rPr lang="fr-FR" dirty="0"/>
              <a:t>: </a:t>
            </a:r>
            <a:r>
              <a:rPr lang="fr-FR" b="1" dirty="0"/>
              <a:t>ETABLIR UN DIAGNOSTIC</a:t>
            </a:r>
          </a:p>
          <a:p>
            <a:r>
              <a:rPr lang="fr-FR" b="1" dirty="0"/>
              <a:t>3.1 DESCRIPTION DU CONTEXTE LOCAL</a:t>
            </a:r>
            <a:r>
              <a:rPr lang="fr-FR" b="1" i="1" dirty="0">
                <a:solidFill>
                  <a:srgbClr val="FF0000"/>
                </a:solidFill>
              </a:rPr>
              <a:t>  		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A69B18-948D-44CF-8813-DA8DC709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Inspection Pédagogique Régionale d'EPS -  Académie de Dijon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7A7D172-1E5B-FB13-F347-49DA93709B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05" y="99239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1778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46FE8A1-3207-40C9-8559-78FC6B60E045}"/>
              </a:ext>
            </a:extLst>
          </p:cNvPr>
          <p:cNvSpPr txBox="1"/>
          <p:nvPr/>
        </p:nvSpPr>
        <p:spPr>
          <a:xfrm>
            <a:off x="2421631" y="756440"/>
            <a:ext cx="9381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ETAPE 4  : DETERMINER DES INDICATEURS D’EVALUATION PERMETTANT DE MESURER, À UNE ÉCHÉANCE DONNÉE, L’ATTEINTE OU NON DES OBJECTIFS FIXÉS.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A0EB9E-E9F1-4C26-8FA0-7101C5B4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Inspection Pédagogique Régionale d'EPS -  Académie de Dijon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632009F-0E9F-4B42-A61E-70C7F81DD693}"/>
              </a:ext>
            </a:extLst>
          </p:cNvPr>
          <p:cNvSpPr txBox="1"/>
          <p:nvPr/>
        </p:nvSpPr>
        <p:spPr>
          <a:xfrm>
            <a:off x="561703" y="2607446"/>
            <a:ext cx="115493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OBJECTIFS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Moyenne des élèves dans l’enseignement optionnel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Résultats scolaires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Orientation vers les métiers du sport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Taux de réussite dans le supérieur à n+1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Evolution des effectifs et suivi des cohortes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"/>
              </a:rPr>
              <a:t>Etc.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r-FR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INDICATEURS SUBJECTIFS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Impact sur le climat scolaire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Rayonnement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Estime de soi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</a:rPr>
              <a:t>Etc.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64BEE38-D899-D722-4BDD-29A468F1EA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17" y="313527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43930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5A99F17-73D9-4C4E-BF4C-0BA49F0C8B9D}"/>
              </a:ext>
            </a:extLst>
          </p:cNvPr>
          <p:cNvSpPr txBox="1"/>
          <p:nvPr/>
        </p:nvSpPr>
        <p:spPr>
          <a:xfrm>
            <a:off x="3873500" y="571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848C5C6-DB28-4A3A-8646-8955B99B2926}"/>
              </a:ext>
            </a:extLst>
          </p:cNvPr>
          <p:cNvSpPr txBox="1"/>
          <p:nvPr/>
        </p:nvSpPr>
        <p:spPr>
          <a:xfrm>
            <a:off x="1496030" y="944076"/>
            <a:ext cx="8540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LES SECTIONS SPORTIVES SCOLAIRES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4293CD-4394-4056-AB30-16B9DBA73E1A}"/>
              </a:ext>
            </a:extLst>
          </p:cNvPr>
          <p:cNvSpPr/>
          <p:nvPr/>
        </p:nvSpPr>
        <p:spPr>
          <a:xfrm>
            <a:off x="3060700" y="3991207"/>
            <a:ext cx="9131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D37AC7-D1F4-4775-A727-3DC30CDB849A}"/>
              </a:ext>
            </a:extLst>
          </p:cNvPr>
          <p:cNvSpPr txBox="1"/>
          <p:nvPr/>
        </p:nvSpPr>
        <p:spPr>
          <a:xfrm>
            <a:off x="2691148" y="2721199"/>
            <a:ext cx="9154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Déposer le projet de la section et la convention éventuelle avec le partenaire  sportif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6EF8DD-F307-4FAD-9C35-493223C0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A94B19-01FA-464A-89A8-5A45802177C7}"/>
              </a:ext>
            </a:extLst>
          </p:cNvPr>
          <p:cNvSpPr/>
          <p:nvPr/>
        </p:nvSpPr>
        <p:spPr>
          <a:xfrm>
            <a:off x="8431509" y="1483479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rgbClr val="FF0000"/>
                </a:solidFill>
              </a:rPr>
              <a:t>       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E36ADE5-F761-ABC7-BE77-4E8EF2FEB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32" y="313253"/>
            <a:ext cx="88011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D8C3ED1F-CF67-0962-C9EE-500692462AC8}"/>
              </a:ext>
            </a:extLst>
          </p:cNvPr>
          <p:cNvSpPr txBox="1"/>
          <p:nvPr/>
        </p:nvSpPr>
        <p:spPr>
          <a:xfrm>
            <a:off x="2275521" y="1738682"/>
            <a:ext cx="85407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hlinkClick r:id="rId3"/>
              </a:rPr>
              <a:t>https://eps.wp.ac-dijon.fr/2025/01/14/les-sections-sportives-scolaires/</a:t>
            </a:r>
            <a:r>
              <a:rPr lang="fr-FR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9280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A6A65A8-BD89-41AA-9837-BDEB01215B05}"/>
              </a:ext>
            </a:extLst>
          </p:cNvPr>
          <p:cNvSpPr txBox="1"/>
          <p:nvPr/>
        </p:nvSpPr>
        <p:spPr>
          <a:xfrm>
            <a:off x="1618041" y="470323"/>
            <a:ext cx="11128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AUTRES ENSEIGNEMENTS :</a:t>
            </a:r>
            <a:r>
              <a:rPr lang="fr-FR" sz="2400" i="1" dirty="0">
                <a:solidFill>
                  <a:prstClr val="black"/>
                </a:solidFill>
              </a:rPr>
              <a:t>EPPCS  /spécialité Art - Danse, option Art- danse, baccalauréat technologique 2STMD…</a:t>
            </a:r>
          </a:p>
          <a:p>
            <a:r>
              <a:rPr lang="fr-FR" sz="3200" b="1" dirty="0">
                <a:solidFill>
                  <a:prstClr val="black"/>
                </a:solidFill>
                <a:hlinkClick r:id="rId2"/>
              </a:rPr>
              <a:t>https://eps.wp.ac-dijon.fr/examens-lycee-general-et-technologique/</a:t>
            </a:r>
            <a:r>
              <a:rPr lang="fr-FR" sz="3200" b="1" dirty="0">
                <a:solidFill>
                  <a:prstClr val="black"/>
                </a:solidFill>
              </a:rPr>
              <a:t> </a:t>
            </a:r>
          </a:p>
          <a:p>
            <a:endParaRPr lang="fr-FR" sz="2400" dirty="0">
              <a:solidFill>
                <a:prstClr val="black"/>
              </a:solidFill>
            </a:endParaRPr>
          </a:p>
          <a:p>
            <a:r>
              <a:rPr lang="fr-FR" sz="2400" dirty="0">
                <a:solidFill>
                  <a:prstClr val="black"/>
                </a:solidFill>
              </a:rPr>
              <a:t>SPORTIFS DE HAUT NIVEAU: </a:t>
            </a:r>
            <a:r>
              <a:rPr lang="fr-FR" sz="2400" dirty="0">
                <a:solidFill>
                  <a:prstClr val="black"/>
                </a:solidFill>
                <a:hlinkClick r:id="rId3"/>
              </a:rPr>
              <a:t>https://eps.wp.ac-dijon.fr/sportifs-de-haut-niveau/</a:t>
            </a:r>
            <a:r>
              <a:rPr lang="fr-FR" sz="24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92735B-8F75-41C4-976A-A600503B99D7}"/>
              </a:ext>
            </a:extLst>
          </p:cNvPr>
          <p:cNvSpPr txBox="1"/>
          <p:nvPr/>
        </p:nvSpPr>
        <p:spPr>
          <a:xfrm>
            <a:off x="369778" y="3847231"/>
            <a:ext cx="11822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prstClr val="black"/>
                </a:solidFill>
              </a:rPr>
              <a:t>Modalités d’organisation de l’enseignement, d’encadrement et d’évaluation, convention…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E85167-2609-491B-B913-015D7509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2DEEF17-6126-7046-8CB6-1166581F8D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94" y="480821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32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199015C-C986-4441-B34D-4101E21A67B5}"/>
              </a:ext>
            </a:extLst>
          </p:cNvPr>
          <p:cNvSpPr txBox="1"/>
          <p:nvPr/>
        </p:nvSpPr>
        <p:spPr>
          <a:xfrm>
            <a:off x="3583740" y="812799"/>
            <a:ext cx="812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ETAPE 1.2</a:t>
            </a:r>
            <a:r>
              <a:rPr lang="fr-FR" b="1" i="1" dirty="0"/>
              <a:t> </a:t>
            </a:r>
            <a:r>
              <a:rPr lang="fr-FR" b="1" dirty="0"/>
              <a:t>DIAGNOSTIC – ANALYSE DES BESOINS DE FORMATION DES ELEVES                                       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F40AD3-25E3-483D-A7C4-A4752FB0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graphicFrame>
        <p:nvGraphicFramePr>
          <p:cNvPr id="6" name="Tableau 8">
            <a:extLst>
              <a:ext uri="{FF2B5EF4-FFF2-40B4-BE49-F238E27FC236}">
                <a16:creationId xmlns:a16="http://schemas.microsoft.com/office/drawing/2014/main" id="{3390D084-56BA-4790-80C3-6F10D8D5A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80144"/>
              </p:ext>
            </p:extLst>
          </p:nvPr>
        </p:nvGraphicFramePr>
        <p:xfrm>
          <a:off x="261627" y="1672046"/>
          <a:ext cx="11573324" cy="455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493">
                  <a:extLst>
                    <a:ext uri="{9D8B030D-6E8A-4147-A177-3AD203B41FA5}">
                      <a16:colId xmlns:a16="http://schemas.microsoft.com/office/drawing/2014/main" val="1387189146"/>
                    </a:ext>
                  </a:extLst>
                </a:gridCol>
                <a:gridCol w="9731831">
                  <a:extLst>
                    <a:ext uri="{9D8B030D-6E8A-4147-A177-3AD203B41FA5}">
                      <a16:colId xmlns:a16="http://schemas.microsoft.com/office/drawing/2014/main" val="1931259207"/>
                    </a:ext>
                  </a:extLst>
                </a:gridCol>
              </a:tblGrid>
              <a:tr h="8492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ANALYSE des besoins de formation des élèves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233099"/>
                  </a:ext>
                </a:extLst>
              </a:tr>
              <a:tr h="1854848">
                <a:tc>
                  <a:txBody>
                    <a:bodyPr/>
                    <a:lstStyle/>
                    <a:p>
                      <a:r>
                        <a:rPr lang="fr-FR" baseline="0" dirty="0"/>
                        <a:t>D’un point de vue m</a:t>
                      </a:r>
                      <a:r>
                        <a:rPr lang="fr-FR" dirty="0"/>
                        <a:t>oteur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68693"/>
                  </a:ext>
                </a:extLst>
              </a:tr>
              <a:tr h="1854848">
                <a:tc>
                  <a:txBody>
                    <a:bodyPr/>
                    <a:lstStyle/>
                    <a:p>
                      <a:r>
                        <a:rPr lang="fr-FR" dirty="0"/>
                        <a:t>D’un point de vue méthodologique et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837467"/>
                  </a:ext>
                </a:extLst>
              </a:tr>
            </a:tbl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F53B9551-979F-7409-50D9-E532BF2E55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059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7772A50-B1EC-4FBE-B524-6D417D8D3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14353"/>
              </p:ext>
            </p:extLst>
          </p:nvPr>
        </p:nvGraphicFramePr>
        <p:xfrm>
          <a:off x="852436" y="541880"/>
          <a:ext cx="10979502" cy="5828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95">
                  <a:extLst>
                    <a:ext uri="{9D8B030D-6E8A-4147-A177-3AD203B41FA5}">
                      <a16:colId xmlns:a16="http://schemas.microsoft.com/office/drawing/2014/main" val="2995739290"/>
                    </a:ext>
                  </a:extLst>
                </a:gridCol>
                <a:gridCol w="742357">
                  <a:extLst>
                    <a:ext uri="{9D8B030D-6E8A-4147-A177-3AD203B41FA5}">
                      <a16:colId xmlns:a16="http://schemas.microsoft.com/office/drawing/2014/main" val="3117929410"/>
                    </a:ext>
                  </a:extLst>
                </a:gridCol>
                <a:gridCol w="3312050">
                  <a:extLst>
                    <a:ext uri="{9D8B030D-6E8A-4147-A177-3AD203B41FA5}">
                      <a16:colId xmlns:a16="http://schemas.microsoft.com/office/drawing/2014/main" val="778600832"/>
                    </a:ext>
                  </a:extLst>
                </a:gridCol>
                <a:gridCol w="6624100">
                  <a:extLst>
                    <a:ext uri="{9D8B030D-6E8A-4147-A177-3AD203B41FA5}">
                      <a16:colId xmlns:a16="http://schemas.microsoft.com/office/drawing/2014/main" val="4011496763"/>
                    </a:ext>
                  </a:extLst>
                </a:gridCol>
              </a:tblGrid>
              <a:tr h="885399"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</a:rPr>
                        <a:t> Eléments significatifs du contexte déclinés dans les projets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fr-F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38287"/>
                  </a:ext>
                </a:extLst>
              </a:tr>
              <a:tr h="520599">
                <a:tc rowSpan="5"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</a:rPr>
                        <a:t>Objectifs</a:t>
                      </a:r>
                    </a:p>
                  </a:txBody>
                  <a:tcPr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/>
                        <a:t>Projet établissement / contrat d’objectifs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/>
                        <a:t>Projet 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117170"/>
                  </a:ext>
                </a:extLst>
              </a:tr>
              <a:tr h="896502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Axes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Nous retenons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Justification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729894"/>
                  </a:ext>
                </a:extLst>
              </a:tr>
              <a:tr h="117542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34389"/>
                  </a:ext>
                </a:extLst>
              </a:tr>
              <a:tr h="117542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77179"/>
                  </a:ext>
                </a:extLst>
              </a:tr>
              <a:tr h="1175427">
                <a:tc vMerge="1"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5212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4F6A96E3-2577-4113-9DBA-8A1C4834DFBD}"/>
              </a:ext>
            </a:extLst>
          </p:cNvPr>
          <p:cNvSpPr txBox="1"/>
          <p:nvPr/>
        </p:nvSpPr>
        <p:spPr>
          <a:xfrm>
            <a:off x="4798842" y="174273"/>
            <a:ext cx="4019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 ETAPE 2 </a:t>
            </a:r>
            <a:r>
              <a:rPr lang="fr-FR" dirty="0"/>
              <a:t>: </a:t>
            </a:r>
            <a:r>
              <a:rPr lang="fr-FR" sz="2000" b="1" dirty="0"/>
              <a:t>DEFINITION DES OBJECTIFS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7AC9962-6061-48D4-AE74-8165CDD5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1C23B47-8374-54BA-4A0B-CB327C70A1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32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9F6720B-F246-4410-BAFC-FE83A983A28B}"/>
              </a:ext>
            </a:extLst>
          </p:cNvPr>
          <p:cNvSpPr txBox="1"/>
          <p:nvPr/>
        </p:nvSpPr>
        <p:spPr>
          <a:xfrm>
            <a:off x="903654" y="780953"/>
            <a:ext cx="107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. 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2C2FBA2C-1AB2-4C19-BE91-ADDAA5F13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6363"/>
              </p:ext>
            </p:extLst>
          </p:nvPr>
        </p:nvGraphicFramePr>
        <p:xfrm>
          <a:off x="1290514" y="1150287"/>
          <a:ext cx="9930423" cy="467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0141">
                  <a:extLst>
                    <a:ext uri="{9D8B030D-6E8A-4147-A177-3AD203B41FA5}">
                      <a16:colId xmlns:a16="http://schemas.microsoft.com/office/drawing/2014/main" val="1390363884"/>
                    </a:ext>
                  </a:extLst>
                </a:gridCol>
                <a:gridCol w="3310141">
                  <a:extLst>
                    <a:ext uri="{9D8B030D-6E8A-4147-A177-3AD203B41FA5}">
                      <a16:colId xmlns:a16="http://schemas.microsoft.com/office/drawing/2014/main" val="1502166230"/>
                    </a:ext>
                  </a:extLst>
                </a:gridCol>
                <a:gridCol w="3310141">
                  <a:extLst>
                    <a:ext uri="{9D8B030D-6E8A-4147-A177-3AD203B41FA5}">
                      <a16:colId xmlns:a16="http://schemas.microsoft.com/office/drawing/2014/main" val="1798834974"/>
                    </a:ext>
                  </a:extLst>
                </a:gridCol>
              </a:tblGrid>
              <a:tr h="668319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CHAMPS D’APPRENTISSAGE RETENUS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961247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SECONDES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PREMIERES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       TERMINALES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240105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805554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818221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934280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699808"/>
                  </a:ext>
                </a:extLst>
              </a:tr>
              <a:tr h="668319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048582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4AB862A-DDCE-46D5-B56B-A62F66242A3D}"/>
              </a:ext>
            </a:extLst>
          </p:cNvPr>
          <p:cNvSpPr txBox="1"/>
          <p:nvPr/>
        </p:nvSpPr>
        <p:spPr>
          <a:xfrm>
            <a:off x="3314701" y="26900"/>
            <a:ext cx="9067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3 :  FORMULER UN PLAN D’ACTION</a:t>
            </a:r>
          </a:p>
          <a:p>
            <a:r>
              <a:rPr lang="fr-FR" sz="2000" b="1" dirty="0"/>
              <a:t>3.1 OFFRE DE FORMATION PAR CHAMP D’APPRENTISSAGE</a:t>
            </a:r>
          </a:p>
          <a:p>
            <a:pPr algn="ctr"/>
            <a:endParaRPr lang="fr-FR" sz="2000" b="1" dirty="0"/>
          </a:p>
          <a:p>
            <a:endParaRPr lang="fr-FR" sz="2000" b="1" dirty="0"/>
          </a:p>
          <a:p>
            <a:endParaRPr lang="fr-FR" sz="2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34AE9F-35B9-4624-AE9C-F8DFF711F25E}"/>
              </a:ext>
            </a:extLst>
          </p:cNvPr>
          <p:cNvSpPr/>
          <p:nvPr/>
        </p:nvSpPr>
        <p:spPr>
          <a:xfrm>
            <a:off x="1905000" y="590777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Nombre de champs d’apprentissage investis dans le cursus lycée pour toutes les classes:  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BB77F8-8FB6-40BD-BCAE-651F68CB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53CAAD0-D2A3-F451-9F7A-98823D121F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458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D94DD21-6A1E-4338-A67D-797FC4EF1E3C}"/>
              </a:ext>
            </a:extLst>
          </p:cNvPr>
          <p:cNvSpPr txBox="1"/>
          <p:nvPr/>
        </p:nvSpPr>
        <p:spPr>
          <a:xfrm>
            <a:off x="403275" y="118076"/>
            <a:ext cx="11788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3.2 PROGRAMMATION DETAILLEE               </a:t>
            </a:r>
          </a:p>
          <a:p>
            <a:pPr algn="ctr"/>
            <a:r>
              <a:rPr lang="fr-FR" b="1" dirty="0"/>
              <a:t> Rappel : 3 séquences recommandées pour chaque niveau de classe</a:t>
            </a:r>
          </a:p>
          <a:p>
            <a:pPr algn="ctr"/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</a:t>
            </a:r>
          </a:p>
          <a:p>
            <a:pPr algn="ctr"/>
            <a:endParaRPr lang="fr-FR" b="1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8C3D562-D1CB-48CA-AF45-20E4FD816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31165"/>
              </p:ext>
            </p:extLst>
          </p:nvPr>
        </p:nvGraphicFramePr>
        <p:xfrm>
          <a:off x="931773" y="1114385"/>
          <a:ext cx="10950527" cy="5495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30439">
                  <a:extLst>
                    <a:ext uri="{9D8B030D-6E8A-4147-A177-3AD203B41FA5}">
                      <a16:colId xmlns:a16="http://schemas.microsoft.com/office/drawing/2014/main" val="1740097301"/>
                    </a:ext>
                  </a:extLst>
                </a:gridCol>
                <a:gridCol w="3269977">
                  <a:extLst>
                    <a:ext uri="{9D8B030D-6E8A-4147-A177-3AD203B41FA5}">
                      <a16:colId xmlns:a16="http://schemas.microsoft.com/office/drawing/2014/main" val="959169387"/>
                    </a:ext>
                  </a:extLst>
                </a:gridCol>
                <a:gridCol w="3277450">
                  <a:extLst>
                    <a:ext uri="{9D8B030D-6E8A-4147-A177-3AD203B41FA5}">
                      <a16:colId xmlns:a16="http://schemas.microsoft.com/office/drawing/2014/main" val="1533261847"/>
                    </a:ext>
                  </a:extLst>
                </a:gridCol>
                <a:gridCol w="3672661">
                  <a:extLst>
                    <a:ext uri="{9D8B030D-6E8A-4147-A177-3AD203B41FA5}">
                      <a16:colId xmlns:a16="http://schemas.microsoft.com/office/drawing/2014/main" val="3657132782"/>
                    </a:ext>
                  </a:extLst>
                </a:gridCol>
              </a:tblGrid>
              <a:tr h="527326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7068" marR="9706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Lycée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86572695"/>
                  </a:ext>
                </a:extLst>
              </a:tr>
              <a:tr h="293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 APSA proposées  2</a:t>
                      </a:r>
                      <a:r>
                        <a:rPr lang="fr-FR" sz="1200" b="1" baseline="30000" dirty="0"/>
                        <a:t>nde 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APSA proposées en 1</a:t>
                      </a:r>
                      <a:r>
                        <a:rPr lang="fr-FR" sz="1200" b="1" baseline="30000" dirty="0"/>
                        <a:t>ère</a:t>
                      </a:r>
                      <a:endParaRPr lang="fr-FR" sz="1200" b="1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APSA proposées en Terminale (CCF)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427962"/>
                  </a:ext>
                </a:extLst>
              </a:tr>
              <a:tr h="410194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1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C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29090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821246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398421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2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27110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913743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517861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3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E68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DANSE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339099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ARTS DU CIRQUE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260573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599842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4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831090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81554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4886139"/>
                  </a:ext>
                </a:extLst>
              </a:tr>
              <a:tr h="304658">
                <a:tc rowSpan="3">
                  <a:txBody>
                    <a:bodyPr/>
                    <a:lstStyle/>
                    <a:p>
                      <a:pPr algn="ctr"/>
                      <a:r>
                        <a:rPr lang="fr-FR" sz="1400" b="1" dirty="0"/>
                        <a:t>CA 5</a:t>
                      </a:r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155534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886951"/>
                  </a:ext>
                </a:extLst>
              </a:tr>
              <a:tr h="304658">
                <a:tc vMerge="1">
                  <a:txBody>
                    <a:bodyPr/>
                    <a:lstStyle/>
                    <a:p>
                      <a:pPr algn="ctr"/>
                      <a:endParaRPr lang="fr-FR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BE2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dirty="0"/>
                    </a:p>
                  </a:txBody>
                  <a:tcPr marL="97068" marR="97068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113841"/>
                  </a:ext>
                </a:extLst>
              </a:tr>
            </a:tbl>
          </a:graphicData>
        </a:graphic>
      </p:graphicFrame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F563978-F08F-41BD-903A-76B02860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98FE941-59F0-036E-A392-8CDECE20C2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8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/>
          <p:nvPr/>
        </p:nvSpPr>
        <p:spPr>
          <a:xfrm>
            <a:off x="8877300" y="8302625"/>
            <a:ext cx="889000" cy="228600"/>
          </a:xfrm>
          <a:custGeom>
            <a:avLst/>
            <a:gdLst/>
            <a:ahLst/>
            <a:cxnLst/>
            <a:rect l="0" t="0" r="0" b="0"/>
            <a:pathLst>
              <a:path w="889000" h="228600">
                <a:moveTo>
                  <a:pt x="0" y="228600"/>
                </a:moveTo>
                <a:lnTo>
                  <a:pt x="889000" y="228600"/>
                </a:lnTo>
                <a:lnTo>
                  <a:pt x="889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</p:spPr>
        <p:txBody>
          <a:bodyPr/>
          <a:lstStyle/>
          <a:p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E7B4AAB-B622-4FD3-B324-D0622A3FDBC2}"/>
              </a:ext>
            </a:extLst>
          </p:cNvPr>
          <p:cNvSpPr txBox="1"/>
          <p:nvPr/>
        </p:nvSpPr>
        <p:spPr>
          <a:xfrm>
            <a:off x="1110343" y="448478"/>
            <a:ext cx="108530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fr-FR" sz="2400" b="1" dirty="0"/>
              <a:t>  </a:t>
            </a:r>
            <a:r>
              <a:rPr lang="fr-FR" b="1" dirty="0"/>
              <a:t>3.5 LES ELÈVES À BESOINS EDUCATIFS PARTICULIERS (EBEP)</a:t>
            </a:r>
          </a:p>
          <a:p>
            <a:pPr algn="ctr" fontAlgn="t"/>
            <a:r>
              <a:rPr lang="fr-FR" b="1" dirty="0"/>
              <a:t> </a:t>
            </a:r>
          </a:p>
          <a:p>
            <a:pPr algn="ctr" fontAlgn="t"/>
            <a:r>
              <a:rPr lang="fr-FR" b="1" i="1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</a:t>
            </a:r>
          </a:p>
          <a:p>
            <a:pPr algn="ctr" fontAlgn="t"/>
            <a:endParaRPr lang="fr-FR" b="1" dirty="0"/>
          </a:p>
        </p:txBody>
      </p:sp>
      <p:graphicFrame>
        <p:nvGraphicFramePr>
          <p:cNvPr id="12" name="Tableau 12">
            <a:extLst>
              <a:ext uri="{FF2B5EF4-FFF2-40B4-BE49-F238E27FC236}">
                <a16:creationId xmlns:a16="http://schemas.microsoft.com/office/drawing/2014/main" id="{665D6374-CE3D-405D-BF7D-192B44E01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424284"/>
              </p:ext>
            </p:extLst>
          </p:nvPr>
        </p:nvGraphicFramePr>
        <p:xfrm>
          <a:off x="88900" y="1361398"/>
          <a:ext cx="11874499" cy="4390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900">
                  <a:extLst>
                    <a:ext uri="{9D8B030D-6E8A-4147-A177-3AD203B41FA5}">
                      <a16:colId xmlns:a16="http://schemas.microsoft.com/office/drawing/2014/main" val="1933726075"/>
                    </a:ext>
                  </a:extLst>
                </a:gridCol>
                <a:gridCol w="6959599">
                  <a:extLst>
                    <a:ext uri="{9D8B030D-6E8A-4147-A177-3AD203B41FA5}">
                      <a16:colId xmlns:a16="http://schemas.microsoft.com/office/drawing/2014/main" val="1991431447"/>
                    </a:ext>
                  </a:extLst>
                </a:gridCol>
              </a:tblGrid>
              <a:tr h="1278865">
                <a:tc>
                  <a:txBody>
                    <a:bodyPr/>
                    <a:lstStyle/>
                    <a:p>
                      <a:r>
                        <a:rPr lang="fr-FR" dirty="0"/>
                        <a:t>Particularités (Sportifs de haut niveau, </a:t>
                      </a:r>
                      <a:r>
                        <a:rPr lang="fr-FR" dirty="0" err="1"/>
                        <a:t>dys</a:t>
                      </a:r>
                      <a:r>
                        <a:rPr lang="fr-FR" dirty="0"/>
                        <a:t>, autistes, précoces, allophones, en situation de handicap moteur, obèses,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autres…)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Aménagements prévus :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évaluations, règlements, gestion de classe, modes de groupements, autres…</a:t>
                      </a:r>
                    </a:p>
                    <a:p>
                      <a:r>
                        <a:rPr lang="fr-FR" dirty="0"/>
                        <a:t>(Voir le Vadémécum EPS adaptée</a:t>
                      </a:r>
                      <a:r>
                        <a:rPr lang="fr-FR" baseline="0" dirty="0"/>
                        <a:t> sur le site académique EPS</a:t>
                      </a:r>
                      <a:r>
                        <a:rPr lang="fr-FR" dirty="0"/>
                        <a:t>) </a:t>
                      </a:r>
                      <a:r>
                        <a:rPr lang="fr-FR" dirty="0">
                          <a:hlinkClick r:id="rId2"/>
                        </a:rPr>
                        <a:t>https://eps.wp.ac-dijon.fr/2024/12/18/vademecum-eps-adaptee/</a:t>
                      </a:r>
                      <a:r>
                        <a:rPr lang="fr-FR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21977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4662658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639369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957272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080206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963601"/>
                  </a:ext>
                </a:extLst>
              </a:tr>
              <a:tr h="518651"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23928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45B2995-194E-4B5B-B819-F6EBACE9CB83}"/>
              </a:ext>
            </a:extLst>
          </p:cNvPr>
          <p:cNvSpPr txBox="1"/>
          <p:nvPr/>
        </p:nvSpPr>
        <p:spPr>
          <a:xfrm>
            <a:off x="298451" y="5882560"/>
            <a:ext cx="11595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rgbClr val="FF0000"/>
                </a:solidFill>
              </a:rPr>
              <a:t>Rappel: L’adaptation doit être réalisée de manière individuelle et en lien avec l’équipe éducative</a:t>
            </a:r>
            <a:r>
              <a:rPr lang="fr-FR" b="1" dirty="0">
                <a:solidFill>
                  <a:srgbClr val="FF0000"/>
                </a:solidFill>
              </a:rPr>
              <a:t> (famille, équipe de direction, médecin scolaire, assistante sociale, vie scolaire, AESH, professeur référent, coordonnateur ULIS…)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9616B2-6E43-46FF-81F7-843452F9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450" y="6453644"/>
            <a:ext cx="4114800" cy="365125"/>
          </a:xfrm>
        </p:spPr>
        <p:txBody>
          <a:bodyPr/>
          <a:lstStyle/>
          <a:p>
            <a:r>
              <a:rPr lang="fr-FR"/>
              <a:t>Inspection Pédagogique Régionale d'EPS -  Académie de Dijon</a:t>
            </a: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79165E1-4716-A983-569E-31D728D0F2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676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20C0C9-203E-4196-904C-11AFF5790195}"/>
              </a:ext>
            </a:extLst>
          </p:cNvPr>
          <p:cNvSpPr/>
          <p:nvPr/>
        </p:nvSpPr>
        <p:spPr>
          <a:xfrm>
            <a:off x="2335613" y="501134"/>
            <a:ext cx="96627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3.5 EBEP SUITE : OUTILS SPÉCIFIQUES UTILISÉS (OBSERVATIONS, ÉVALUATION) </a:t>
            </a:r>
          </a:p>
          <a:p>
            <a:pPr algn="ctr"/>
            <a:r>
              <a:rPr lang="fr-FR" sz="2400" b="1" i="1" dirty="0">
                <a:solidFill>
                  <a:srgbClr val="FF0000"/>
                </a:solidFill>
              </a:rPr>
              <a:t>                                                                                            </a:t>
            </a:r>
          </a:p>
          <a:p>
            <a:pPr algn="ctr"/>
            <a:endParaRPr lang="fr-FR" sz="2400" b="1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AE2585C-F578-4B86-AC58-DB293361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Pédagogique Régionale d'EPS -  Académie de Dijon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F0E4466-DF46-0F0B-AFA5-35CDA9AEF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5" y="279106"/>
            <a:ext cx="880110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38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4606</TotalTime>
  <Words>2429</Words>
  <Application>Microsoft Office PowerPoint</Application>
  <PresentationFormat>Grand écran</PresentationFormat>
  <Paragraphs>389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Thème Office</vt:lpstr>
      <vt:lpstr>1_Thème Office</vt:lpstr>
      <vt:lpstr>2_Thème Office</vt:lpstr>
      <vt:lpstr>3_Thème Office</vt:lpstr>
      <vt:lpstr>LE PROJET PEDAGOGIQUE D’EPS Voie générale et technologique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Exemples de 2 parcours de formation en enseignement optionnel EPS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VALERIE MILLET</dc:creator>
  <cp:lastModifiedBy>VALERIE MILLET</cp:lastModifiedBy>
  <cp:revision>273</cp:revision>
  <dcterms:created xsi:type="dcterms:W3CDTF">2019-09-04T13:43:12Z</dcterms:created>
  <dcterms:modified xsi:type="dcterms:W3CDTF">2025-05-05T20:55:00Z</dcterms:modified>
</cp:coreProperties>
</file>