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0" r:id="rId2"/>
    <p:sldId id="315" r:id="rId3"/>
    <p:sldId id="257" r:id="rId4"/>
    <p:sldId id="293" r:id="rId5"/>
    <p:sldId id="294" r:id="rId6"/>
    <p:sldId id="270" r:id="rId7"/>
    <p:sldId id="296" r:id="rId8"/>
    <p:sldId id="301" r:id="rId9"/>
    <p:sldId id="297" r:id="rId10"/>
    <p:sldId id="31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g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D5EABA-E54A-4147-9C2E-6B120F137CC2}" type="doc">
      <dgm:prSet loTypeId="urn:microsoft.com/office/officeart/2005/8/layout/h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F2F1A61F-B17A-4FDF-ADCC-170356512534}">
      <dgm:prSet phldrT="[Texte]" custT="1"/>
      <dgm:spPr/>
      <dgm:t>
        <a:bodyPr/>
        <a:lstStyle/>
        <a:p>
          <a:r>
            <a:rPr lang="fr-F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 heures</a:t>
          </a:r>
        </a:p>
      </dgm:t>
    </dgm:pt>
    <dgm:pt modelId="{E8174407-55D1-4A43-966B-A3133A33A18B}" type="parTrans" cxnId="{C8190FB2-FD45-4116-B1F1-5FDC0F9F35C5}">
      <dgm:prSet/>
      <dgm:spPr/>
      <dgm:t>
        <a:bodyPr/>
        <a:lstStyle/>
        <a:p>
          <a:endParaRPr lang="fr-FR"/>
        </a:p>
      </dgm:t>
    </dgm:pt>
    <dgm:pt modelId="{A0417698-2E40-4847-ACCC-C7FDE9D7BB0F}" type="sibTrans" cxnId="{C8190FB2-FD45-4116-B1F1-5FDC0F9F35C5}">
      <dgm:prSet/>
      <dgm:spPr/>
      <dgm:t>
        <a:bodyPr/>
        <a:lstStyle/>
        <a:p>
          <a:endParaRPr lang="fr-FR"/>
        </a:p>
      </dgm:t>
    </dgm:pt>
    <dgm:pt modelId="{1F08A9A6-DE87-4538-B55C-D1965F260C3A}">
      <dgm:prSet phldrT="[Texte]" custT="1"/>
      <dgm:spPr/>
      <dgm:t>
        <a:bodyPr/>
        <a:lstStyle/>
        <a:p>
          <a:r>
            <a: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Par niveau de classe</a:t>
          </a:r>
        </a:p>
      </dgm:t>
    </dgm:pt>
    <dgm:pt modelId="{115E595D-6678-4BD9-B04F-4CFFFB244C62}" type="parTrans" cxnId="{1847613E-9539-4FBF-BE04-9F9D2A2DA03C}">
      <dgm:prSet/>
      <dgm:spPr/>
      <dgm:t>
        <a:bodyPr/>
        <a:lstStyle/>
        <a:p>
          <a:endParaRPr lang="fr-FR"/>
        </a:p>
      </dgm:t>
    </dgm:pt>
    <dgm:pt modelId="{631806B3-E178-4C0A-AE07-2BD45285570C}" type="sibTrans" cxnId="{1847613E-9539-4FBF-BE04-9F9D2A2DA03C}">
      <dgm:prSet/>
      <dgm:spPr/>
      <dgm:t>
        <a:bodyPr/>
        <a:lstStyle/>
        <a:p>
          <a:endParaRPr lang="fr-FR"/>
        </a:p>
      </dgm:t>
    </dgm:pt>
    <dgm:pt modelId="{D7B5D7C4-40A6-43FF-A211-9B4F423E3927}">
      <dgm:prSet phldrT="[Texte]" custT="1"/>
      <dgm:spPr/>
      <dgm:t>
        <a:bodyPr/>
        <a:lstStyle/>
        <a:p>
          <a:r>
            <a:rPr lang="fr-F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Pratiquer -réfléchir</a:t>
          </a:r>
        </a:p>
      </dgm:t>
    </dgm:pt>
    <dgm:pt modelId="{4E0E8347-C763-4B4F-8960-9B5AA2F5262C}" type="parTrans" cxnId="{E0095EBF-CB72-410D-ADCC-0CE3E211A61E}">
      <dgm:prSet/>
      <dgm:spPr/>
      <dgm:t>
        <a:bodyPr/>
        <a:lstStyle/>
        <a:p>
          <a:endParaRPr lang="fr-FR"/>
        </a:p>
      </dgm:t>
    </dgm:pt>
    <dgm:pt modelId="{5C114B35-AFFF-4D91-81BC-A244C0FA0ADF}" type="sibTrans" cxnId="{E0095EBF-CB72-410D-ADCC-0CE3E211A61E}">
      <dgm:prSet/>
      <dgm:spPr/>
      <dgm:t>
        <a:bodyPr/>
        <a:lstStyle/>
        <a:p>
          <a:endParaRPr lang="fr-FR"/>
        </a:p>
      </dgm:t>
    </dgm:pt>
    <dgm:pt modelId="{BC4590E6-A87F-437B-8CF3-61DD2515B670}">
      <dgm:prSet phldrT="[Texte]" custT="1"/>
      <dgm:spPr/>
      <dgm:t>
        <a:bodyPr/>
        <a:lstStyle/>
        <a:p>
          <a:r>
            <a: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2/3 pratiquer</a:t>
          </a:r>
        </a:p>
      </dgm:t>
    </dgm:pt>
    <dgm:pt modelId="{C8624A7E-26DB-4013-83CE-03D61A34753F}" type="parTrans" cxnId="{C0935DCC-6875-470E-938E-1E59AF9167F5}">
      <dgm:prSet/>
      <dgm:spPr/>
      <dgm:t>
        <a:bodyPr/>
        <a:lstStyle/>
        <a:p>
          <a:endParaRPr lang="fr-FR"/>
        </a:p>
      </dgm:t>
    </dgm:pt>
    <dgm:pt modelId="{EDABCD60-F9FB-461F-A679-3BFB35A5CC6C}" type="sibTrans" cxnId="{C0935DCC-6875-470E-938E-1E59AF9167F5}">
      <dgm:prSet/>
      <dgm:spPr/>
      <dgm:t>
        <a:bodyPr/>
        <a:lstStyle/>
        <a:p>
          <a:endParaRPr lang="fr-FR"/>
        </a:p>
      </dgm:t>
    </dgm:pt>
    <dgm:pt modelId="{AA3D7A5C-9294-4741-B2F3-4C538EE391FD}">
      <dgm:prSet phldrT="[Texte]" custT="1"/>
      <dgm:spPr/>
      <dgm:t>
        <a:bodyPr/>
        <a:lstStyle/>
        <a:p>
          <a:r>
            <a: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1/3 réfléchir</a:t>
          </a:r>
        </a:p>
      </dgm:t>
    </dgm:pt>
    <dgm:pt modelId="{D961C9A7-437F-4D93-9E3D-7A336A084F79}" type="parTrans" cxnId="{764E07FF-B357-44FE-9BC5-53091FED8D1F}">
      <dgm:prSet/>
      <dgm:spPr/>
      <dgm:t>
        <a:bodyPr/>
        <a:lstStyle/>
        <a:p>
          <a:endParaRPr lang="fr-FR"/>
        </a:p>
      </dgm:t>
    </dgm:pt>
    <dgm:pt modelId="{EBF30AA9-5B4F-486D-9C1A-1E75B8CEC18D}" type="sibTrans" cxnId="{764E07FF-B357-44FE-9BC5-53091FED8D1F}">
      <dgm:prSet/>
      <dgm:spPr/>
      <dgm:t>
        <a:bodyPr/>
        <a:lstStyle/>
        <a:p>
          <a:endParaRPr lang="fr-FR"/>
        </a:p>
      </dgm:t>
    </dgm:pt>
    <dgm:pt modelId="{43A269BB-B264-49FC-BB60-1388CB827087}">
      <dgm:prSet phldrT="[Texte]" custT="1"/>
      <dgm:spPr/>
      <dgm:t>
        <a:bodyPr/>
        <a:lstStyle/>
        <a:p>
          <a:r>
            <a:rPr lang="fr-F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Référentiels formalisés</a:t>
          </a:r>
        </a:p>
      </dgm:t>
    </dgm:pt>
    <dgm:pt modelId="{69A121BA-C6AB-4608-9A67-47459A0709B6}" type="parTrans" cxnId="{F3506028-0E72-4D99-B9F3-97E793266A0A}">
      <dgm:prSet/>
      <dgm:spPr/>
      <dgm:t>
        <a:bodyPr/>
        <a:lstStyle/>
        <a:p>
          <a:endParaRPr lang="fr-FR"/>
        </a:p>
      </dgm:t>
    </dgm:pt>
    <dgm:pt modelId="{4185615C-919D-45D6-B4E2-9C2A574F08DC}" type="sibTrans" cxnId="{F3506028-0E72-4D99-B9F3-97E793266A0A}">
      <dgm:prSet/>
      <dgm:spPr/>
      <dgm:t>
        <a:bodyPr/>
        <a:lstStyle/>
        <a:p>
          <a:endParaRPr lang="fr-FR"/>
        </a:p>
      </dgm:t>
    </dgm:pt>
    <dgm:pt modelId="{CBC58F94-D673-4B62-895F-1312FAC626AB}">
      <dgm:prSet phldrT="[Texte]" custT="1"/>
      <dgm:spPr/>
      <dgm:t>
        <a:bodyPr/>
        <a:lstStyle/>
        <a:p>
          <a:r>
            <a:rPr lang="fr-F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Epreuves     p</a:t>
          </a:r>
          <a:r>
            <a: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ratiques   </a:t>
          </a:r>
          <a:r>
            <a:rPr lang="fr-F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</a:t>
          </a:r>
          <a:r>
            <a:rPr lang="fr-F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héoriques</a:t>
          </a:r>
          <a:endParaRPr lang="fr-FR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0FE81AC6-9DD1-469B-BDB0-27072D8ED9BA}" type="parTrans" cxnId="{5607C2D2-6C45-46AE-B4C9-72D1BCCD8BC5}">
      <dgm:prSet/>
      <dgm:spPr/>
      <dgm:t>
        <a:bodyPr/>
        <a:lstStyle/>
        <a:p>
          <a:endParaRPr lang="fr-FR"/>
        </a:p>
      </dgm:t>
    </dgm:pt>
    <dgm:pt modelId="{DE310614-F705-4BDC-A512-D0FF377FFC18}" type="sibTrans" cxnId="{5607C2D2-6C45-46AE-B4C9-72D1BCCD8BC5}">
      <dgm:prSet/>
      <dgm:spPr/>
      <dgm:t>
        <a:bodyPr/>
        <a:lstStyle/>
        <a:p>
          <a:endParaRPr lang="fr-FR"/>
        </a:p>
      </dgm:t>
    </dgm:pt>
    <dgm:pt modelId="{6EF9E44A-988E-416E-86D1-5491F2146EB1}">
      <dgm:prSet phldrT="[Texte]" custT="1"/>
      <dgm:spPr/>
      <dgm:t>
        <a:bodyPr/>
        <a:lstStyle/>
        <a:p>
          <a:r>
            <a:rPr lang="fr-F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AFL</a:t>
          </a:r>
        </a:p>
      </dgm:t>
    </dgm:pt>
    <dgm:pt modelId="{43171792-CA70-4A05-B8E4-500CCEAD33AE}" type="parTrans" cxnId="{E6780DE8-4ECA-4CE5-A3B2-1DA4E9F9B2D6}">
      <dgm:prSet/>
      <dgm:spPr/>
      <dgm:t>
        <a:bodyPr/>
        <a:lstStyle/>
        <a:p>
          <a:endParaRPr lang="fr-FR"/>
        </a:p>
      </dgm:t>
    </dgm:pt>
    <dgm:pt modelId="{2B6454C0-E781-4FBB-88E9-0D6F300C96CE}" type="sibTrans" cxnId="{E6780DE8-4ECA-4CE5-A3B2-1DA4E9F9B2D6}">
      <dgm:prSet/>
      <dgm:spPr/>
      <dgm:t>
        <a:bodyPr/>
        <a:lstStyle/>
        <a:p>
          <a:endParaRPr lang="fr-FR"/>
        </a:p>
      </dgm:t>
    </dgm:pt>
    <dgm:pt modelId="{DB9A8191-C497-463E-B1E0-E2F2AE20E015}">
      <dgm:prSet phldrT="[Texte]" custT="1"/>
      <dgm:spPr/>
      <dgm:t>
        <a:bodyPr/>
        <a:lstStyle/>
        <a:p>
          <a:endParaRPr lang="fr-FR" sz="2000" b="1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623AD8C0-4E01-4A8F-A1D7-78327611E80A}" type="parTrans" cxnId="{6D59DEB1-7146-43CD-AE12-7883CB88DE7F}">
      <dgm:prSet/>
      <dgm:spPr/>
      <dgm:t>
        <a:bodyPr/>
        <a:lstStyle/>
        <a:p>
          <a:endParaRPr lang="fr-FR"/>
        </a:p>
      </dgm:t>
    </dgm:pt>
    <dgm:pt modelId="{49D23C16-FCC4-42FE-8D91-30017FD93E8B}" type="sibTrans" cxnId="{6D59DEB1-7146-43CD-AE12-7883CB88DE7F}">
      <dgm:prSet/>
      <dgm:spPr/>
      <dgm:t>
        <a:bodyPr/>
        <a:lstStyle/>
        <a:p>
          <a:endParaRPr lang="fr-FR"/>
        </a:p>
      </dgm:t>
    </dgm:pt>
    <dgm:pt modelId="{E966EE87-9DBA-4DC1-BDB6-370AAA6333B6}">
      <dgm:prSet phldrT="[Texte]" custT="1"/>
      <dgm:spPr/>
      <dgm:t>
        <a:bodyPr/>
        <a:lstStyle/>
        <a:p>
          <a:endParaRPr lang="fr-FR" sz="20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</dgm:t>
    </dgm:pt>
    <dgm:pt modelId="{2C138FB4-FC2D-4A93-BD09-94AB43F4CFC0}" type="parTrans" cxnId="{D6B0E066-550B-419C-A1A1-474F4E62E72E}">
      <dgm:prSet/>
      <dgm:spPr/>
      <dgm:t>
        <a:bodyPr/>
        <a:lstStyle/>
        <a:p>
          <a:endParaRPr lang="fr-FR"/>
        </a:p>
      </dgm:t>
    </dgm:pt>
    <dgm:pt modelId="{C7D186C3-D0FA-4BC8-A87F-E9A263A2A4B7}" type="sibTrans" cxnId="{D6B0E066-550B-419C-A1A1-474F4E62E72E}">
      <dgm:prSet/>
      <dgm:spPr/>
      <dgm:t>
        <a:bodyPr/>
        <a:lstStyle/>
        <a:p>
          <a:endParaRPr lang="fr-FR"/>
        </a:p>
      </dgm:t>
    </dgm:pt>
    <dgm:pt modelId="{5FB9289F-7FAC-4858-94C4-EA9E074F9BE4}" type="pres">
      <dgm:prSet presAssocID="{47D5EABA-E54A-4147-9C2E-6B120F137CC2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969A455-0E2C-4636-8D02-3F30DB07833A}" type="pres">
      <dgm:prSet presAssocID="{F2F1A61F-B17A-4FDF-ADCC-170356512534}" presName="compositeNode" presStyleCnt="0">
        <dgm:presLayoutVars>
          <dgm:bulletEnabled val="1"/>
        </dgm:presLayoutVars>
      </dgm:prSet>
      <dgm:spPr/>
    </dgm:pt>
    <dgm:pt modelId="{210130B7-CA60-4F1F-A98D-FE2D8BA8D057}" type="pres">
      <dgm:prSet presAssocID="{F2F1A61F-B17A-4FDF-ADCC-170356512534}" presName="imag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fr-FR"/>
        </a:p>
      </dgm:t>
    </dgm:pt>
    <dgm:pt modelId="{BB220341-968C-471D-BA6E-CB0EC506E0E8}" type="pres">
      <dgm:prSet presAssocID="{F2F1A61F-B17A-4FDF-ADCC-170356512534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338C50-CB58-4450-B325-68326B4929DA}" type="pres">
      <dgm:prSet presAssocID="{F2F1A61F-B17A-4FDF-ADCC-170356512534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4A9685-2FF6-47D3-A80E-7DC8D8FD321A}" type="pres">
      <dgm:prSet presAssocID="{A0417698-2E40-4847-ACCC-C7FDE9D7BB0F}" presName="sibTrans" presStyleCnt="0"/>
      <dgm:spPr/>
    </dgm:pt>
    <dgm:pt modelId="{0108125A-7E83-46A7-BC5D-EA812C86C24B}" type="pres">
      <dgm:prSet presAssocID="{D7B5D7C4-40A6-43FF-A211-9B4F423E3927}" presName="compositeNode" presStyleCnt="0">
        <dgm:presLayoutVars>
          <dgm:bulletEnabled val="1"/>
        </dgm:presLayoutVars>
      </dgm:prSet>
      <dgm:spPr/>
    </dgm:pt>
    <dgm:pt modelId="{8ABDDE86-27BD-45A4-A94E-28C79D5EAB13}" type="pres">
      <dgm:prSet presAssocID="{D7B5D7C4-40A6-43FF-A211-9B4F423E3927}" presName="image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</dgm:pt>
    <dgm:pt modelId="{12BF8E87-56B2-4065-8BCD-22AD2A4E6648}" type="pres">
      <dgm:prSet presAssocID="{D7B5D7C4-40A6-43FF-A211-9B4F423E3927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4E878D-CBA3-4DA8-B489-C92FC9771F5D}" type="pres">
      <dgm:prSet presAssocID="{D7B5D7C4-40A6-43FF-A211-9B4F423E3927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7780C3-39A1-44C2-9EC9-05932C35B99C}" type="pres">
      <dgm:prSet presAssocID="{5C114B35-AFFF-4D91-81BC-A244C0FA0ADF}" presName="sibTrans" presStyleCnt="0"/>
      <dgm:spPr/>
    </dgm:pt>
    <dgm:pt modelId="{15CAD2E9-22F2-4CF7-88B9-A2B7A48428D6}" type="pres">
      <dgm:prSet presAssocID="{43A269BB-B264-49FC-BB60-1388CB827087}" presName="compositeNode" presStyleCnt="0">
        <dgm:presLayoutVars>
          <dgm:bulletEnabled val="1"/>
        </dgm:presLayoutVars>
      </dgm:prSet>
      <dgm:spPr/>
    </dgm:pt>
    <dgm:pt modelId="{0D72D95C-83C1-4C84-BAF3-BE7CEF35DC64}" type="pres">
      <dgm:prSet presAssocID="{43A269BB-B264-49FC-BB60-1388CB827087}" presName="image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</dgm:pt>
    <dgm:pt modelId="{B5DAD9CE-2B85-476A-9A90-13BCC6EF99C9}" type="pres">
      <dgm:prSet presAssocID="{43A269BB-B264-49FC-BB60-1388CB82708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83223D1-9AC5-448C-825A-E700BDB05D07}" type="pres">
      <dgm:prSet presAssocID="{43A269BB-B264-49FC-BB60-1388CB827087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190FB2-FD45-4116-B1F1-5FDC0F9F35C5}" srcId="{47D5EABA-E54A-4147-9C2E-6B120F137CC2}" destId="{F2F1A61F-B17A-4FDF-ADCC-170356512534}" srcOrd="0" destOrd="0" parTransId="{E8174407-55D1-4A43-966B-A3133A33A18B}" sibTransId="{A0417698-2E40-4847-ACCC-C7FDE9D7BB0F}"/>
    <dgm:cxn modelId="{EED5CE72-5246-42B0-9DE2-24D2B4BC4462}" type="presOf" srcId="{47D5EABA-E54A-4147-9C2E-6B120F137CC2}" destId="{5FB9289F-7FAC-4858-94C4-EA9E074F9BE4}" srcOrd="0" destOrd="0" presId="urn:microsoft.com/office/officeart/2005/8/layout/hList2"/>
    <dgm:cxn modelId="{1847613E-9539-4FBF-BE04-9F9D2A2DA03C}" srcId="{F2F1A61F-B17A-4FDF-ADCC-170356512534}" destId="{1F08A9A6-DE87-4538-B55C-D1965F260C3A}" srcOrd="0" destOrd="0" parTransId="{115E595D-6678-4BD9-B04F-4CFFFB244C62}" sibTransId="{631806B3-E178-4C0A-AE07-2BD45285570C}"/>
    <dgm:cxn modelId="{9D71907E-CEF8-4EEF-AF3A-E675BCD07A47}" type="presOf" srcId="{CBC58F94-D673-4B62-895F-1312FAC626AB}" destId="{B5DAD9CE-2B85-476A-9A90-13BCC6EF99C9}" srcOrd="0" destOrd="0" presId="urn:microsoft.com/office/officeart/2005/8/layout/hList2"/>
    <dgm:cxn modelId="{37541D40-945A-4164-BC12-DCA0994FAEF6}" type="presOf" srcId="{DB9A8191-C497-463E-B1E0-E2F2AE20E015}" destId="{B5DAD9CE-2B85-476A-9A90-13BCC6EF99C9}" srcOrd="0" destOrd="1" presId="urn:microsoft.com/office/officeart/2005/8/layout/hList2"/>
    <dgm:cxn modelId="{A51AD362-97D0-4D60-BAD8-CCBFAFCB994D}" type="presOf" srcId="{AA3D7A5C-9294-4741-B2F3-4C538EE391FD}" destId="{12BF8E87-56B2-4065-8BCD-22AD2A4E6648}" srcOrd="0" destOrd="2" presId="urn:microsoft.com/office/officeart/2005/8/layout/hList2"/>
    <dgm:cxn modelId="{930ADE89-D206-4C62-8778-06BF008B7B63}" type="presOf" srcId="{D7B5D7C4-40A6-43FF-A211-9B4F423E3927}" destId="{544E878D-CBA3-4DA8-B489-C92FC9771F5D}" srcOrd="0" destOrd="0" presId="urn:microsoft.com/office/officeart/2005/8/layout/hList2"/>
    <dgm:cxn modelId="{F3506028-0E72-4D99-B9F3-97E793266A0A}" srcId="{47D5EABA-E54A-4147-9C2E-6B120F137CC2}" destId="{43A269BB-B264-49FC-BB60-1388CB827087}" srcOrd="2" destOrd="0" parTransId="{69A121BA-C6AB-4608-9A67-47459A0709B6}" sibTransId="{4185615C-919D-45D6-B4E2-9C2A574F08DC}"/>
    <dgm:cxn modelId="{E0095EBF-CB72-410D-ADCC-0CE3E211A61E}" srcId="{47D5EABA-E54A-4147-9C2E-6B120F137CC2}" destId="{D7B5D7C4-40A6-43FF-A211-9B4F423E3927}" srcOrd="1" destOrd="0" parTransId="{4E0E8347-C763-4B4F-8960-9B5AA2F5262C}" sibTransId="{5C114B35-AFFF-4D91-81BC-A244C0FA0ADF}"/>
    <dgm:cxn modelId="{D6B0E066-550B-419C-A1A1-474F4E62E72E}" srcId="{D7B5D7C4-40A6-43FF-A211-9B4F423E3927}" destId="{E966EE87-9DBA-4DC1-BDB6-370AAA6333B6}" srcOrd="1" destOrd="0" parTransId="{2C138FB4-FC2D-4A93-BD09-94AB43F4CFC0}" sibTransId="{C7D186C3-D0FA-4BC8-A87F-E9A263A2A4B7}"/>
    <dgm:cxn modelId="{EB69B460-B3F9-45DC-AC6E-05422D6DBD0A}" type="presOf" srcId="{43A269BB-B264-49FC-BB60-1388CB827087}" destId="{D83223D1-9AC5-448C-825A-E700BDB05D07}" srcOrd="0" destOrd="0" presId="urn:microsoft.com/office/officeart/2005/8/layout/hList2"/>
    <dgm:cxn modelId="{6D59DEB1-7146-43CD-AE12-7883CB88DE7F}" srcId="{43A269BB-B264-49FC-BB60-1388CB827087}" destId="{DB9A8191-C497-463E-B1E0-E2F2AE20E015}" srcOrd="1" destOrd="0" parTransId="{623AD8C0-4E01-4A8F-A1D7-78327611E80A}" sibTransId="{49D23C16-FCC4-42FE-8D91-30017FD93E8B}"/>
    <dgm:cxn modelId="{C1069BE0-B11F-4B5D-A296-009D3AE6D163}" type="presOf" srcId="{BC4590E6-A87F-437B-8CF3-61DD2515B670}" destId="{12BF8E87-56B2-4065-8BCD-22AD2A4E6648}" srcOrd="0" destOrd="0" presId="urn:microsoft.com/office/officeart/2005/8/layout/hList2"/>
    <dgm:cxn modelId="{6D18B770-CB0A-4E84-A8BE-B76A0BF16819}" type="presOf" srcId="{E966EE87-9DBA-4DC1-BDB6-370AAA6333B6}" destId="{12BF8E87-56B2-4065-8BCD-22AD2A4E6648}" srcOrd="0" destOrd="1" presId="urn:microsoft.com/office/officeart/2005/8/layout/hList2"/>
    <dgm:cxn modelId="{6EA6E5CC-70BD-4265-A0E1-A733B8072B36}" type="presOf" srcId="{F2F1A61F-B17A-4FDF-ADCC-170356512534}" destId="{1F338C50-CB58-4450-B325-68326B4929DA}" srcOrd="0" destOrd="0" presId="urn:microsoft.com/office/officeart/2005/8/layout/hList2"/>
    <dgm:cxn modelId="{E873B5C8-E603-460E-B085-62A8B48EBE62}" type="presOf" srcId="{1F08A9A6-DE87-4538-B55C-D1965F260C3A}" destId="{BB220341-968C-471D-BA6E-CB0EC506E0E8}" srcOrd="0" destOrd="0" presId="urn:microsoft.com/office/officeart/2005/8/layout/hList2"/>
    <dgm:cxn modelId="{3334EF13-6733-42D5-B7A9-A5F5A5CE0AA7}" type="presOf" srcId="{6EF9E44A-988E-416E-86D1-5491F2146EB1}" destId="{B5DAD9CE-2B85-476A-9A90-13BCC6EF99C9}" srcOrd="0" destOrd="2" presId="urn:microsoft.com/office/officeart/2005/8/layout/hList2"/>
    <dgm:cxn modelId="{764E07FF-B357-44FE-9BC5-53091FED8D1F}" srcId="{D7B5D7C4-40A6-43FF-A211-9B4F423E3927}" destId="{AA3D7A5C-9294-4741-B2F3-4C538EE391FD}" srcOrd="2" destOrd="0" parTransId="{D961C9A7-437F-4D93-9E3D-7A336A084F79}" sibTransId="{EBF30AA9-5B4F-486D-9C1A-1E75B8CEC18D}"/>
    <dgm:cxn modelId="{C0935DCC-6875-470E-938E-1E59AF9167F5}" srcId="{D7B5D7C4-40A6-43FF-A211-9B4F423E3927}" destId="{BC4590E6-A87F-437B-8CF3-61DD2515B670}" srcOrd="0" destOrd="0" parTransId="{C8624A7E-26DB-4013-83CE-03D61A34753F}" sibTransId="{EDABCD60-F9FB-461F-A679-3BFB35A5CC6C}"/>
    <dgm:cxn modelId="{5607C2D2-6C45-46AE-B4C9-72D1BCCD8BC5}" srcId="{43A269BB-B264-49FC-BB60-1388CB827087}" destId="{CBC58F94-D673-4B62-895F-1312FAC626AB}" srcOrd="0" destOrd="0" parTransId="{0FE81AC6-9DD1-469B-BDB0-27072D8ED9BA}" sibTransId="{DE310614-F705-4BDC-A512-D0FF377FFC18}"/>
    <dgm:cxn modelId="{E6780DE8-4ECA-4CE5-A3B2-1DA4E9F9B2D6}" srcId="{43A269BB-B264-49FC-BB60-1388CB827087}" destId="{6EF9E44A-988E-416E-86D1-5491F2146EB1}" srcOrd="2" destOrd="0" parTransId="{43171792-CA70-4A05-B8E4-500CCEAD33AE}" sibTransId="{2B6454C0-E781-4FBB-88E9-0D6F300C96CE}"/>
    <dgm:cxn modelId="{A81E135F-4328-43CE-86A5-5B8285EEEBA0}" type="presParOf" srcId="{5FB9289F-7FAC-4858-94C4-EA9E074F9BE4}" destId="{2969A455-0E2C-4636-8D02-3F30DB07833A}" srcOrd="0" destOrd="0" presId="urn:microsoft.com/office/officeart/2005/8/layout/hList2"/>
    <dgm:cxn modelId="{29981287-0C7A-4AD2-A7EA-7CF502FCB515}" type="presParOf" srcId="{2969A455-0E2C-4636-8D02-3F30DB07833A}" destId="{210130B7-CA60-4F1F-A98D-FE2D8BA8D057}" srcOrd="0" destOrd="0" presId="urn:microsoft.com/office/officeart/2005/8/layout/hList2"/>
    <dgm:cxn modelId="{22C31AB8-5277-4BCB-B25E-A4D4F2F00C41}" type="presParOf" srcId="{2969A455-0E2C-4636-8D02-3F30DB07833A}" destId="{BB220341-968C-471D-BA6E-CB0EC506E0E8}" srcOrd="1" destOrd="0" presId="urn:microsoft.com/office/officeart/2005/8/layout/hList2"/>
    <dgm:cxn modelId="{D1066FA6-BBA8-4BAF-A398-590FF9E833BD}" type="presParOf" srcId="{2969A455-0E2C-4636-8D02-3F30DB07833A}" destId="{1F338C50-CB58-4450-B325-68326B4929DA}" srcOrd="2" destOrd="0" presId="urn:microsoft.com/office/officeart/2005/8/layout/hList2"/>
    <dgm:cxn modelId="{2F9C77FC-5F30-4D42-96D5-EA673E1AA65F}" type="presParOf" srcId="{5FB9289F-7FAC-4858-94C4-EA9E074F9BE4}" destId="{174A9685-2FF6-47D3-A80E-7DC8D8FD321A}" srcOrd="1" destOrd="0" presId="urn:microsoft.com/office/officeart/2005/8/layout/hList2"/>
    <dgm:cxn modelId="{C5D3283F-CC6B-44B8-99F3-5502AAF99BBE}" type="presParOf" srcId="{5FB9289F-7FAC-4858-94C4-EA9E074F9BE4}" destId="{0108125A-7E83-46A7-BC5D-EA812C86C24B}" srcOrd="2" destOrd="0" presId="urn:microsoft.com/office/officeart/2005/8/layout/hList2"/>
    <dgm:cxn modelId="{628CF342-5836-4CF6-A51D-7EA78B2AB2B1}" type="presParOf" srcId="{0108125A-7E83-46A7-BC5D-EA812C86C24B}" destId="{8ABDDE86-27BD-45A4-A94E-28C79D5EAB13}" srcOrd="0" destOrd="0" presId="urn:microsoft.com/office/officeart/2005/8/layout/hList2"/>
    <dgm:cxn modelId="{B7F71632-06A0-4239-8963-B27CBF21B495}" type="presParOf" srcId="{0108125A-7E83-46A7-BC5D-EA812C86C24B}" destId="{12BF8E87-56B2-4065-8BCD-22AD2A4E6648}" srcOrd="1" destOrd="0" presId="urn:microsoft.com/office/officeart/2005/8/layout/hList2"/>
    <dgm:cxn modelId="{BAF51414-DE8C-40A7-8312-7A7B66B3C741}" type="presParOf" srcId="{0108125A-7E83-46A7-BC5D-EA812C86C24B}" destId="{544E878D-CBA3-4DA8-B489-C92FC9771F5D}" srcOrd="2" destOrd="0" presId="urn:microsoft.com/office/officeart/2005/8/layout/hList2"/>
    <dgm:cxn modelId="{9F662B1A-4AC2-473B-A0D7-E9CB2F6C8CF3}" type="presParOf" srcId="{5FB9289F-7FAC-4858-94C4-EA9E074F9BE4}" destId="{D17780C3-39A1-44C2-9EC9-05932C35B99C}" srcOrd="3" destOrd="0" presId="urn:microsoft.com/office/officeart/2005/8/layout/hList2"/>
    <dgm:cxn modelId="{D878E568-763B-4E0A-B2C8-6928A4A7A99E}" type="presParOf" srcId="{5FB9289F-7FAC-4858-94C4-EA9E074F9BE4}" destId="{15CAD2E9-22F2-4CF7-88B9-A2B7A48428D6}" srcOrd="4" destOrd="0" presId="urn:microsoft.com/office/officeart/2005/8/layout/hList2"/>
    <dgm:cxn modelId="{E14F4582-849E-43A3-9663-0597869077CE}" type="presParOf" srcId="{15CAD2E9-22F2-4CF7-88B9-A2B7A48428D6}" destId="{0D72D95C-83C1-4C84-BAF3-BE7CEF35DC64}" srcOrd="0" destOrd="0" presId="urn:microsoft.com/office/officeart/2005/8/layout/hList2"/>
    <dgm:cxn modelId="{D175090B-BC57-4512-9323-B8260466E933}" type="presParOf" srcId="{15CAD2E9-22F2-4CF7-88B9-A2B7A48428D6}" destId="{B5DAD9CE-2B85-476A-9A90-13BCC6EF99C9}" srcOrd="1" destOrd="0" presId="urn:microsoft.com/office/officeart/2005/8/layout/hList2"/>
    <dgm:cxn modelId="{2F4D9E39-0E39-4FA6-92FF-AF8610CD2725}" type="presParOf" srcId="{15CAD2E9-22F2-4CF7-88B9-A2B7A48428D6}" destId="{D83223D1-9AC5-448C-825A-E700BDB05D07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338C50-CB58-4450-B325-68326B4929DA}">
      <dsp:nvSpPr>
        <dsp:cNvPr id="0" name=""/>
        <dsp:cNvSpPr/>
      </dsp:nvSpPr>
      <dsp:spPr>
        <a:xfrm rot="16200000">
          <a:off x="-1449987" y="2233370"/>
          <a:ext cx="3386381" cy="39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513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3 heures</a:t>
          </a:r>
        </a:p>
      </dsp:txBody>
      <dsp:txXfrm>
        <a:off x="-1449987" y="2233370"/>
        <a:ext cx="3386381" cy="391328"/>
      </dsp:txXfrm>
    </dsp:sp>
    <dsp:sp modelId="{BB220341-968C-471D-BA6E-CB0EC506E0E8}">
      <dsp:nvSpPr>
        <dsp:cNvPr id="0" name=""/>
        <dsp:cNvSpPr/>
      </dsp:nvSpPr>
      <dsp:spPr>
        <a:xfrm>
          <a:off x="438868" y="735843"/>
          <a:ext cx="1949232" cy="33863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4513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Par niveau de classe</a:t>
          </a:r>
        </a:p>
      </dsp:txBody>
      <dsp:txXfrm>
        <a:off x="438868" y="735843"/>
        <a:ext cx="1949232" cy="3386381"/>
      </dsp:txXfrm>
    </dsp:sp>
    <dsp:sp modelId="{210130B7-CA60-4F1F-A98D-FE2D8BA8D057}">
      <dsp:nvSpPr>
        <dsp:cNvPr id="0" name=""/>
        <dsp:cNvSpPr/>
      </dsp:nvSpPr>
      <dsp:spPr>
        <a:xfrm>
          <a:off x="47539" y="219289"/>
          <a:ext cx="782657" cy="7826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4E878D-CBA3-4DA8-B489-C92FC9771F5D}">
      <dsp:nvSpPr>
        <dsp:cNvPr id="0" name=""/>
        <dsp:cNvSpPr/>
      </dsp:nvSpPr>
      <dsp:spPr>
        <a:xfrm rot="16200000">
          <a:off x="1396192" y="2233370"/>
          <a:ext cx="3386381" cy="39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513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Pratiquer -réfléchir</a:t>
          </a:r>
        </a:p>
      </dsp:txBody>
      <dsp:txXfrm>
        <a:off x="1396192" y="2233370"/>
        <a:ext cx="3386381" cy="391328"/>
      </dsp:txXfrm>
    </dsp:sp>
    <dsp:sp modelId="{12BF8E87-56B2-4065-8BCD-22AD2A4E6648}">
      <dsp:nvSpPr>
        <dsp:cNvPr id="0" name=""/>
        <dsp:cNvSpPr/>
      </dsp:nvSpPr>
      <dsp:spPr>
        <a:xfrm>
          <a:off x="3285048" y="735843"/>
          <a:ext cx="1949232" cy="3386381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4513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2/3 pratiquer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1/3 réfléchir</a:t>
          </a:r>
        </a:p>
      </dsp:txBody>
      <dsp:txXfrm>
        <a:off x="3285048" y="735843"/>
        <a:ext cx="1949232" cy="3386381"/>
      </dsp:txXfrm>
    </dsp:sp>
    <dsp:sp modelId="{8ABDDE86-27BD-45A4-A94E-28C79D5EAB13}">
      <dsp:nvSpPr>
        <dsp:cNvPr id="0" name=""/>
        <dsp:cNvSpPr/>
      </dsp:nvSpPr>
      <dsp:spPr>
        <a:xfrm>
          <a:off x="2893719" y="219289"/>
          <a:ext cx="782657" cy="78265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3223D1-9AC5-448C-825A-E700BDB05D07}">
      <dsp:nvSpPr>
        <dsp:cNvPr id="0" name=""/>
        <dsp:cNvSpPr/>
      </dsp:nvSpPr>
      <dsp:spPr>
        <a:xfrm rot="16200000">
          <a:off x="4242372" y="2233370"/>
          <a:ext cx="3386381" cy="39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513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Référentiels formalisés</a:t>
          </a:r>
        </a:p>
      </dsp:txBody>
      <dsp:txXfrm>
        <a:off x="4242372" y="2233370"/>
        <a:ext cx="3386381" cy="391328"/>
      </dsp:txXfrm>
    </dsp:sp>
    <dsp:sp modelId="{B5DAD9CE-2B85-476A-9A90-13BCC6EF99C9}">
      <dsp:nvSpPr>
        <dsp:cNvPr id="0" name=""/>
        <dsp:cNvSpPr/>
      </dsp:nvSpPr>
      <dsp:spPr>
        <a:xfrm>
          <a:off x="6131228" y="735843"/>
          <a:ext cx="1949232" cy="3386381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34513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Epreuves     p</a:t>
          </a:r>
          <a:r>
            <a:rPr lang="fr-FR" sz="20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ratiques   </a:t>
          </a:r>
          <a:r>
            <a:rPr lang="fr-FR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t</a:t>
          </a:r>
          <a:r>
            <a:rPr lang="fr-FR" sz="2000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héoriques</a:t>
          </a:r>
          <a:endParaRPr lang="fr-FR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b="1" kern="1200" dirty="0">
            <a:latin typeface="Calibri" panose="020F0502020204030204" pitchFamily="34" charset="0"/>
            <a:ea typeface="Calibri" panose="020F0502020204030204" pitchFamily="34" charset="0"/>
            <a:cs typeface="Calibri" panose="020F050202020403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000" b="1" kern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AFL</a:t>
          </a:r>
        </a:p>
      </dsp:txBody>
      <dsp:txXfrm>
        <a:off x="6131228" y="735843"/>
        <a:ext cx="1949232" cy="3386381"/>
      </dsp:txXfrm>
    </dsp:sp>
    <dsp:sp modelId="{0D72D95C-83C1-4C84-BAF3-BE7CEF35DC64}">
      <dsp:nvSpPr>
        <dsp:cNvPr id="0" name=""/>
        <dsp:cNvSpPr/>
      </dsp:nvSpPr>
      <dsp:spPr>
        <a:xfrm>
          <a:off x="5739899" y="219289"/>
          <a:ext cx="782657" cy="782657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FC859-C1E7-495F-8DC8-EA1E47B7B0BA}" type="datetimeFigureOut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846AB-CE7C-428A-9DB3-B40C6C3AE4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13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Non négociables </a:t>
            </a:r>
          </a:p>
          <a:p>
            <a:r>
              <a:rPr lang="fr-FR" dirty="0"/>
              <a:t>3</a:t>
            </a:r>
            <a:r>
              <a:rPr lang="fr-FR" baseline="0" dirty="0"/>
              <a:t> points de conformité </a:t>
            </a:r>
          </a:p>
          <a:p>
            <a:r>
              <a:rPr lang="fr-FR" baseline="0" dirty="0"/>
              <a:t>3heures dues aux é / année </a:t>
            </a:r>
          </a:p>
          <a:p>
            <a:r>
              <a:rPr lang="fr-FR" baseline="0" dirty="0"/>
              <a:t>Pratiquer ET réfléchir </a:t>
            </a:r>
          </a:p>
          <a:p>
            <a:r>
              <a:rPr lang="fr-FR" baseline="0" dirty="0"/>
              <a:t>AFEO spécifiques par niveau construits et évalués </a:t>
            </a:r>
          </a:p>
          <a:p>
            <a:endParaRPr lang="fr-FR" baseline="0" dirty="0"/>
          </a:p>
          <a:p>
            <a:r>
              <a:rPr lang="fr-FR" baseline="0" dirty="0"/>
              <a:t>Accompagnement pour les établissements qui ne sont pas en conformité</a:t>
            </a:r>
          </a:p>
          <a:p>
            <a:endParaRPr lang="fr-FR" baseline="0" dirty="0"/>
          </a:p>
          <a:p>
            <a:r>
              <a:rPr lang="fr-FR" baseline="0" dirty="0"/>
              <a:t>Trame de courrier à faire : proposition Jean Marie</a:t>
            </a:r>
          </a:p>
          <a:p>
            <a:r>
              <a:rPr lang="fr-FR" baseline="0" dirty="0"/>
              <a:t>Demander d’envoyer le projet avant février </a:t>
            </a:r>
          </a:p>
          <a:p>
            <a:r>
              <a:rPr lang="fr-FR" baseline="0" dirty="0"/>
              <a:t>Modifier la trame du cadre Option EPS dans le projet EPS en ajoutant à minima la question de la conformité </a:t>
            </a:r>
          </a:p>
          <a:p>
            <a:endParaRPr lang="fr-FR" baseline="0" dirty="0"/>
          </a:p>
          <a:p>
            <a:endParaRPr lang="fr-FR" baseline="0" dirty="0"/>
          </a:p>
          <a:p>
            <a:endParaRPr lang="fr-FR" baseline="0" dirty="0"/>
          </a:p>
          <a:p>
            <a:endParaRPr lang="fr-FR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4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72859D-DEDE-F435-CF95-88C6D8E5B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C08A49-4DFB-0620-3529-C5E5D8C8D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1BA4FE-65D1-E748-A2F1-5F24FBEB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43E6A-17FF-466E-9B87-A804BD28595F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0E5654-C999-F395-4D18-4B0E08DA1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6F0462-4836-0582-43CC-0166F137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08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60C5B-A732-CCBC-62B4-4EF2C1B67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87F68B-DA97-E6AB-CB87-22C45F2EB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233EF6-4967-7A5A-337C-69FBF38FB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85154-7298-4C22-A4AE-0FCF8EE2187D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D1B47C-88AA-9BD3-F9AF-9EDE130F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42DDF7-C33D-ED2B-59E9-92753BD3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39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292A5A-FE90-8BD1-553B-DF1080B0A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FC10F3-A1DA-F667-38C3-716E3E3AC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D0AE5B-317F-23B7-272B-04ED2314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6593A-93F5-4F24-8A06-2F5575DC7D51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49938B-7E53-3377-8C17-CE42FB35F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6AB0B4-A01D-8B6B-0F33-65D98AA2A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138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31371" y="1508787"/>
            <a:ext cx="11280628" cy="672075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FBB4D42E-071A-4FC9-AEF5-152CF9E87B02}" type="datetime1">
              <a:rPr lang="fr-FR" cap="all" smtClean="0"/>
              <a:t>05/11/2025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271360" y="2528821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31425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4F7B63-8B30-C79A-5815-BF2785089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62F20-A9AA-6A55-02F2-E6FFA4110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66F49E-D9EC-7A56-3BDB-B243697D7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8FE38-6166-4982-AFB3-9F860C342CE1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59C6AE-8F32-B957-75A3-F3CB324B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F4B0CF-3773-3C09-4AC7-54ABEC4F9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64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C376BB-AC08-DED6-BE6C-D143F7AAB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F522A6-144B-787C-FED4-7A873281F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8BF6EA-7605-0330-E585-BADCFC9B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AFEE-D564-4CC5-B6A5-B2E49E0DB516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4136D3-7798-97B0-F1A4-1FD7E2B1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F63432-CCC5-421E-D335-F745D40F7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23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705F6-4E16-787D-DAC6-AE34EE833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5FD26C-7425-AB2E-11F0-BAE61F685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D1438C-CB92-7E55-4484-489B3F2687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8D3FB9-15BB-10FF-2FA4-58419ACC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47D20-9A73-4928-B3E8-481E09DC4F0B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277352-CE9F-20BA-03DC-F85B168F0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94A643-6FD2-6182-02D5-899779825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58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2EC21E-5EA3-048C-78C8-78988C24F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188E10-B858-D7C3-5DCB-A3A1D55E3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C19F95-FB89-7AC8-C576-E93230718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3CF3102-6E36-1A17-E1E8-B2C0250F2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619065B-AC6A-CA9A-CED9-3F545E755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645D778-ED32-F6E8-EB2C-4C1C76C4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375F-431A-405C-A2D7-22DAF5AA3CFF}" type="datetime1">
              <a:rPr lang="fr-FR" smtClean="0"/>
              <a:t>05/11/2025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E520957-3273-EFF9-ED35-637BA838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763FE1F-13F9-E591-80D8-A3773EDE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79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55DCE-BCFA-EE57-6E70-51F166B5C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456FCB-F196-E3E1-AC86-15D3997B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639F7-79D1-40DA-8131-9D4A43BE5A91}" type="datetime1">
              <a:rPr lang="fr-FR" smtClean="0"/>
              <a:t>05/11/2025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C8C75A6-145D-C014-6EA5-D2BB0C217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BAD614-B155-F5DF-0798-5BDE99F8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02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CFB45D3-58DA-3892-140F-FBF7E40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263A-BDC5-4FC1-8A87-D11A10E45BEF}" type="datetime1">
              <a:rPr lang="fr-FR" smtClean="0"/>
              <a:t>05/11/2025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FD010D5-D02F-8C05-80F8-0C602FF8B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EEE598A-4FC9-0AC2-9701-4F9DE2F75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51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5EB816-43A8-D870-D7ED-87AAE4C08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E993D6-65F1-2161-D9CA-2F7836F0A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F9BAC7-E1B6-A43E-A5DE-D18121274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CEC5D0-4224-6758-79B1-22F986584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58286-A523-4EEB-9934-C64AADF6BEE1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6373ED-0DD4-8E06-7C2E-679F24FA4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867034-E461-662D-B844-34C4B34E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43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3F317-B047-37D7-08EB-4F50A963C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89255A-78EE-738D-5E26-803C1292D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4D0DE9-2A40-4BAB-8FB4-CE3CEB4C0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3D56A0-5E24-9E1B-97E6-6C09A6EF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130F5-8524-418E-8555-5391F24DB5F9}" type="datetime1">
              <a:rPr lang="fr-FR" smtClean="0"/>
              <a:t>05/11/2025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1E8110-923A-3CA2-F7D4-5FA1EA49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C37ACD-F0C6-0A3B-D45F-376F5517C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51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03A585-CEC2-FB9E-73CF-B770D987D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44E9EB-1505-8956-71B1-BE1D087F9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53EBE2-0CA4-9DF0-9B8B-2283FBBB57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101F85-2275-46A4-9D4E-417AEE3EC49D}" type="datetime1">
              <a:rPr lang="fr-FR" smtClean="0"/>
              <a:t>05/11/2025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E67F2D-AB9E-E72D-AFD4-863F966D5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FR"/>
              <a:t>ENSEIGNEMENT OPTIONNEL EPS                                            Inspection Pédagogique Régionale EPS Académie de Dijon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C110C8-4729-2674-4A96-A84AE71DC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8E6FAB-1B46-49E5-942A-36A5F77594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23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E0B35C2-197A-EDEB-1076-B1E7CBE943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14" y="0"/>
            <a:ext cx="1457767" cy="14672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2AA8877-6BF1-5085-971A-DC708189D88C}"/>
              </a:ext>
            </a:extLst>
          </p:cNvPr>
          <p:cNvSpPr txBox="1"/>
          <p:nvPr/>
        </p:nvSpPr>
        <p:spPr>
          <a:xfrm>
            <a:off x="2078181" y="2008910"/>
            <a:ext cx="9010452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latin typeface="Arial" panose="020B0604020202020204" pitchFamily="34" charset="0"/>
                <a:cs typeface="Arial" panose="020B0604020202020204" pitchFamily="34" charset="0"/>
              </a:rPr>
              <a:t>Projet d’enseignement optionnel d’EPS</a:t>
            </a:r>
          </a:p>
          <a:p>
            <a:endParaRPr lang="fr-FR" sz="3600" b="1" dirty="0"/>
          </a:p>
          <a:p>
            <a:r>
              <a:rPr lang="fr-FR" sz="1600" dirty="0"/>
              <a:t>                                   </a:t>
            </a:r>
          </a:p>
        </p:txBody>
      </p:sp>
      <p:sp>
        <p:nvSpPr>
          <p:cNvPr id="5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802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46FE8A1-3207-40C9-8559-78FC6B60E045}"/>
              </a:ext>
            </a:extLst>
          </p:cNvPr>
          <p:cNvSpPr txBox="1"/>
          <p:nvPr/>
        </p:nvSpPr>
        <p:spPr>
          <a:xfrm>
            <a:off x="1718513" y="417885"/>
            <a:ext cx="938195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ETAPE 4  : </a:t>
            </a:r>
            <a:r>
              <a:rPr lang="fr-FR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ANNUEL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632009F-0E9F-4B42-A61E-70C7F81DD693}"/>
              </a:ext>
            </a:extLst>
          </p:cNvPr>
          <p:cNvSpPr txBox="1"/>
          <p:nvPr/>
        </p:nvSpPr>
        <p:spPr>
          <a:xfrm>
            <a:off x="1064664" y="1647328"/>
            <a:ext cx="99665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INDICATEURS OBJECTIFS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Moyenne des élèves dans l’enseignement optionnel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Résultats scolaires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Orientation vers les métiers du sport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Taux de réussite dans le supérieur à n+1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Evolution des effectifs et suivi des cohortes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20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INDICATEURS SUBJECTIFS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Impact sur le climat scolaire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Rayonnement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Estime de soi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fr-FR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64BEE38-D899-D722-4BDD-29A468F1EA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17" y="313527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393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97C9F04-5194-4EBA-B33C-C78586025D0A}"/>
              </a:ext>
            </a:extLst>
          </p:cNvPr>
          <p:cNvSpPr txBox="1"/>
          <p:nvPr/>
        </p:nvSpPr>
        <p:spPr>
          <a:xfrm>
            <a:off x="1420368" y="1797548"/>
            <a:ext cx="869117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Etape 1.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Etablir un diagnostic 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description 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contexte</a:t>
            </a:r>
            <a:r>
              <a:rPr kumimoji="0" lang="fr-FR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et des besoins des élèves.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2C2A4BA-4293-46E6-B6C7-95442D790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8" y="0"/>
            <a:ext cx="1273040" cy="146723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882C2C7-AA0E-4458-8977-BAC3738356B9}"/>
              </a:ext>
            </a:extLst>
          </p:cNvPr>
          <p:cNvSpPr/>
          <p:nvPr/>
        </p:nvSpPr>
        <p:spPr>
          <a:xfrm>
            <a:off x="1581781" y="141321"/>
            <a:ext cx="10277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</a:t>
            </a:r>
            <a:r>
              <a:rPr lang="fr-F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d’enseignement optionnel </a:t>
            </a:r>
            <a:r>
              <a:rPr lang="fr-F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d’EPS</a:t>
            </a:r>
          </a:p>
          <a:p>
            <a:pPr lvl="0" algn="ctr"/>
            <a:r>
              <a:rPr lang="fr-F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étapes d’élaboration du projet spécifique d’option </a:t>
            </a:r>
            <a:r>
              <a:rPr lang="fr-FR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lang="fr-FR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04D58E-42CB-49DF-B538-2A651B48DA81}"/>
              </a:ext>
            </a:extLst>
          </p:cNvPr>
          <p:cNvSpPr txBox="1"/>
          <p:nvPr/>
        </p:nvSpPr>
        <p:spPr>
          <a:xfrm>
            <a:off x="1420368" y="2689914"/>
            <a:ext cx="8765032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Etape 2.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Définir des objectifs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 relation avec le projet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d’établissement et les programmes</a:t>
            </a:r>
            <a:r>
              <a:rPr kumimoji="0" lang="fr-FR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de l’enseignement optionnel.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ED2C40B-1360-4BAF-9ADF-408E1B46DCB7}"/>
              </a:ext>
            </a:extLst>
          </p:cNvPr>
          <p:cNvSpPr txBox="1"/>
          <p:nvPr/>
        </p:nvSpPr>
        <p:spPr>
          <a:xfrm>
            <a:off x="1420368" y="3602573"/>
            <a:ext cx="874041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1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Etape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Formaliser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l’organisation </a:t>
            </a:r>
            <a:r>
              <a:rPr kumimoji="0" lang="fr-FR" sz="18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(créneaux, programmation APSA, répartition pratique/réflexion, groupements…)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et les outils didactiques </a:t>
            </a:r>
            <a:r>
              <a:rPr kumimoji="0" lang="fr-FR" sz="18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(notamment les référentiels d’évaluation). 	</a:t>
            </a:r>
            <a:r>
              <a:rPr kumimoji="0" lang="fr-FR" sz="18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		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7C1D557-5388-4802-B840-DFAFF555EAAE}"/>
              </a:ext>
            </a:extLst>
          </p:cNvPr>
          <p:cNvSpPr txBox="1"/>
          <p:nvPr/>
        </p:nvSpPr>
        <p:spPr>
          <a:xfrm>
            <a:off x="1420368" y="5346229"/>
            <a:ext cx="876503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Etape 4.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Faire</a:t>
            </a:r>
            <a:r>
              <a:rPr kumimoji="0" lang="fr-FR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kumimoji="0" lang="fr-FR" sz="18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bilans annuels</a:t>
            </a:r>
            <a:r>
              <a:rPr kumimoji="0" lang="fr-FR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(notes aux examens, effectifs, mixité…).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32B6C6D-6FD9-A037-0E83-00816283AF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14" y="0"/>
            <a:ext cx="1457767" cy="14672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054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9F2FB91-97CD-446B-93B4-CCAF77D9E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8489" y="327183"/>
            <a:ext cx="7998674" cy="1358291"/>
          </a:xfrm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Exigences minimales pour l’EO</a:t>
            </a:r>
            <a:br>
              <a:rPr lang="fr-FR" dirty="0"/>
            </a:br>
            <a:r>
              <a:rPr lang="fr-FR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978417" y="1796819"/>
            <a:ext cx="98417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fr-FR" sz="2400" i="1" dirty="0">
                <a:solidFill>
                  <a:srgbClr val="6F2F9F"/>
                </a:solidFill>
                <a:latin typeface="Arial" panose="020B0604020202020204" pitchFamily="34" charset="0"/>
              </a:rPr>
              <a:t>.</a:t>
            </a:r>
            <a:endParaRPr lang="fr-FR" sz="2400" dirty="0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690463453"/>
              </p:ext>
            </p:extLst>
          </p:nvPr>
        </p:nvGraphicFramePr>
        <p:xfrm>
          <a:off x="1581781" y="1574130"/>
          <a:ext cx="8128000" cy="4341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4E0E1D38-3F0E-017C-E62E-1B842FA336E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14" y="0"/>
            <a:ext cx="1457767" cy="146723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52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9EAF231-7E2B-4904-B376-0E27641B1189}"/>
              </a:ext>
            </a:extLst>
          </p:cNvPr>
          <p:cNvSpPr txBox="1"/>
          <p:nvPr/>
        </p:nvSpPr>
        <p:spPr>
          <a:xfrm>
            <a:off x="4467882" y="232273"/>
            <a:ext cx="47520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ETAPE 1  : ETABLIR UN DIAGNOSTIC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95D96531-57FE-4E80-B069-490CAF485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278704"/>
              </p:ext>
            </p:extLst>
          </p:nvPr>
        </p:nvGraphicFramePr>
        <p:xfrm>
          <a:off x="1174660" y="1141247"/>
          <a:ext cx="10842173" cy="469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6560">
                  <a:extLst>
                    <a:ext uri="{9D8B030D-6E8A-4147-A177-3AD203B41FA5}">
                      <a16:colId xmlns:a16="http://schemas.microsoft.com/office/drawing/2014/main" val="2008276941"/>
                    </a:ext>
                  </a:extLst>
                </a:gridCol>
                <a:gridCol w="3436560">
                  <a:extLst>
                    <a:ext uri="{9D8B030D-6E8A-4147-A177-3AD203B41FA5}">
                      <a16:colId xmlns:a16="http://schemas.microsoft.com/office/drawing/2014/main" val="2827233534"/>
                    </a:ext>
                  </a:extLst>
                </a:gridCol>
                <a:gridCol w="3969053">
                  <a:extLst>
                    <a:ext uri="{9D8B030D-6E8A-4147-A177-3AD203B41FA5}">
                      <a16:colId xmlns:a16="http://schemas.microsoft.com/office/drawing/2014/main" val="445974475"/>
                    </a:ext>
                  </a:extLst>
                </a:gridCol>
              </a:tblGrid>
              <a:tr h="1154420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Contexte d’enseignement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Caractéristiques des élèves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Besoins de formation des élèves                                 (moteur, méthodologique et social)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8601088"/>
                  </a:ext>
                </a:extLst>
              </a:tr>
              <a:tr h="1181193"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37068"/>
                  </a:ext>
                </a:extLst>
              </a:tr>
              <a:tr h="1181193">
                <a:tc>
                  <a:txBody>
                    <a:bodyPr/>
                    <a:lstStyle/>
                    <a:p>
                      <a:endParaRPr lang="fr-F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2672934"/>
                  </a:ext>
                </a:extLst>
              </a:tr>
              <a:tr h="1181193"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0760120"/>
                  </a:ext>
                </a:extLst>
              </a:tr>
            </a:tbl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B15BDEB2-EFC1-6D04-EC57-B0D3F6CFE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87" y="232273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997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FC90CBA-B74A-4761-B2A2-D2A81B1E4D76}"/>
              </a:ext>
            </a:extLst>
          </p:cNvPr>
          <p:cNvSpPr txBox="1"/>
          <p:nvPr/>
        </p:nvSpPr>
        <p:spPr>
          <a:xfrm>
            <a:off x="2020834" y="339096"/>
            <a:ext cx="100326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ETAPE 2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FIXER DES OBJECTIFS EN LIEN AVEC </a:t>
            </a:r>
            <a:endParaRPr lang="fr-FR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PROJETS D’EPS ET D’ÉTABLISSEMENT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E8D53E68-2746-4FC4-B349-ACE0E0AE8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596012"/>
              </p:ext>
            </p:extLst>
          </p:nvPr>
        </p:nvGraphicFramePr>
        <p:xfrm>
          <a:off x="736600" y="1277259"/>
          <a:ext cx="10833100" cy="4386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6550">
                  <a:extLst>
                    <a:ext uri="{9D8B030D-6E8A-4147-A177-3AD203B41FA5}">
                      <a16:colId xmlns:a16="http://schemas.microsoft.com/office/drawing/2014/main" val="1645863130"/>
                    </a:ext>
                  </a:extLst>
                </a:gridCol>
                <a:gridCol w="5416550">
                  <a:extLst>
                    <a:ext uri="{9D8B030D-6E8A-4147-A177-3AD203B41FA5}">
                      <a16:colId xmlns:a16="http://schemas.microsoft.com/office/drawing/2014/main" val="294366258"/>
                    </a:ext>
                  </a:extLst>
                </a:gridCol>
              </a:tblGrid>
              <a:tr h="12884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Objectifs</a:t>
                      </a:r>
                      <a:r>
                        <a:rPr lang="fr-FR" sz="180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de l’EO</a:t>
                      </a:r>
                      <a:endParaRPr lang="fr-FR" sz="18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Déclinaisons en lien avec les </a:t>
                      </a:r>
                      <a:r>
                        <a:rPr lang="fr-FR" sz="180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projets d’établissement</a:t>
                      </a:r>
                      <a:r>
                        <a:rPr lang="fr-FR" sz="1800" baseline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et d’EPS</a:t>
                      </a:r>
                      <a:endParaRPr lang="fr-FR" sz="18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765578"/>
                  </a:ext>
                </a:extLst>
              </a:tr>
              <a:tr h="835295">
                <a:tc>
                  <a:txBody>
                    <a:bodyPr/>
                    <a:lstStyle/>
                    <a:p>
                      <a:pPr lvl="0"/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Développer une culture corporelle par l’approfondissement et la découverte</a:t>
                      </a:r>
                      <a:r>
                        <a:rPr lang="fr-FR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nouvelles APSA.</a:t>
                      </a:r>
                      <a:endParaRPr lang="fr-FR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fr-FR" sz="1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006650"/>
                  </a:ext>
                </a:extLst>
              </a:tr>
              <a:tr h="5917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Sensibiliser les élèves à la conduite de projet et la réalisation d’une étude.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251718"/>
                  </a:ext>
                </a:extLst>
              </a:tr>
              <a:tr h="835295">
                <a:tc>
                  <a:txBody>
                    <a:bodyPr/>
                    <a:lstStyle/>
                    <a:p>
                      <a:pPr lvl="0"/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Faire comprendre que les APSA s’inscrivent dans des problématiques de</a:t>
                      </a:r>
                      <a:r>
                        <a:rPr lang="fr-FR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société.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endParaRPr lang="fr-F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828178"/>
                  </a:ext>
                </a:extLst>
              </a:tr>
              <a:tr h="8352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Faire réfléchir les élèves sur leur activité physique à partir de thèmes d’étude.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5316217"/>
                  </a:ext>
                </a:extLst>
              </a:tr>
            </a:tbl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C8EC8B92-09F4-F792-F3CF-EA0A5372BA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1" y="370439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8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D271FC6-7617-4DB0-A9F7-92E55A808D4B}"/>
              </a:ext>
            </a:extLst>
          </p:cNvPr>
          <p:cNvSpPr txBox="1"/>
          <p:nvPr/>
        </p:nvSpPr>
        <p:spPr>
          <a:xfrm>
            <a:off x="3548380" y="36462"/>
            <a:ext cx="5236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 </a:t>
            </a:r>
            <a:r>
              <a:rPr lang="fr-FR" sz="2000" b="1" dirty="0">
                <a:latin typeface="Arial" panose="020B0604020202020204" pitchFamily="34" charset="0"/>
                <a:cs typeface="Arial" panose="020B0604020202020204" pitchFamily="34" charset="0"/>
              </a:rPr>
              <a:t>ETAPE 3 : FORMULER UN PLAN D’ACTION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D480212-BC90-46BF-937C-04703D784936}"/>
              </a:ext>
            </a:extLst>
          </p:cNvPr>
          <p:cNvSpPr txBox="1"/>
          <p:nvPr/>
        </p:nvSpPr>
        <p:spPr>
          <a:xfrm>
            <a:off x="386433" y="4945443"/>
            <a:ext cx="12051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FF0000"/>
                </a:solidFill>
              </a:rPr>
              <a:t>*</a:t>
            </a:r>
            <a:r>
              <a:rPr lang="fr-FR" sz="1200" i="1" dirty="0" smtClean="0"/>
              <a:t>T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hème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d’études : APSA et égalité entre les femmes et les hommes, APSA et santé, APSA et prévention, protection de risques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APSA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 spectacle, APSA et inclusion, APSA et environnement, APSA et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entrainement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468925F4-8C34-4FB3-A7C2-414D45D75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688210"/>
              </p:ext>
            </p:extLst>
          </p:nvPr>
        </p:nvGraphicFramePr>
        <p:xfrm>
          <a:off x="619442" y="487271"/>
          <a:ext cx="10953115" cy="4389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958">
                  <a:extLst>
                    <a:ext uri="{9D8B030D-6E8A-4147-A177-3AD203B41FA5}">
                      <a16:colId xmlns:a16="http://schemas.microsoft.com/office/drawing/2014/main" val="383107449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653341513"/>
                    </a:ext>
                  </a:extLst>
                </a:gridCol>
                <a:gridCol w="1470423">
                  <a:extLst>
                    <a:ext uri="{9D8B030D-6E8A-4147-A177-3AD203B41FA5}">
                      <a16:colId xmlns:a16="http://schemas.microsoft.com/office/drawing/2014/main" val="2581028843"/>
                    </a:ext>
                  </a:extLst>
                </a:gridCol>
                <a:gridCol w="1749101">
                  <a:extLst>
                    <a:ext uri="{9D8B030D-6E8A-4147-A177-3AD203B41FA5}">
                      <a16:colId xmlns:a16="http://schemas.microsoft.com/office/drawing/2014/main" val="384236537"/>
                    </a:ext>
                  </a:extLst>
                </a:gridCol>
                <a:gridCol w="1749101">
                  <a:extLst>
                    <a:ext uri="{9D8B030D-6E8A-4147-A177-3AD203B41FA5}">
                      <a16:colId xmlns:a16="http://schemas.microsoft.com/office/drawing/2014/main" val="1048992583"/>
                    </a:ext>
                  </a:extLst>
                </a:gridCol>
                <a:gridCol w="1941023">
                  <a:extLst>
                    <a:ext uri="{9D8B030D-6E8A-4147-A177-3AD203B41FA5}">
                      <a16:colId xmlns:a16="http://schemas.microsoft.com/office/drawing/2014/main" val="2370872635"/>
                    </a:ext>
                  </a:extLst>
                </a:gridCol>
                <a:gridCol w="1767309">
                  <a:extLst>
                    <a:ext uri="{9D8B030D-6E8A-4147-A177-3AD203B41FA5}">
                      <a16:colId xmlns:a16="http://schemas.microsoft.com/office/drawing/2014/main" val="2200184566"/>
                    </a:ext>
                  </a:extLst>
                </a:gridCol>
              </a:tblGrid>
              <a:tr h="1319977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Niveau de classe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APSA (au moins 2 par </a:t>
                      </a:r>
                      <a:r>
                        <a:rPr lang="fr-FR" sz="12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niveau).</a:t>
                      </a:r>
                    </a:p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120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à 6 APSA sur le cursus.</a:t>
                      </a:r>
                    </a:p>
                    <a:p>
                      <a:pPr algn="ctr"/>
                      <a:r>
                        <a:rPr lang="fr-FR" sz="120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CA minimum</a:t>
                      </a:r>
                      <a:endParaRPr lang="fr-FR" sz="12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Répartition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Pratique / théorie</a:t>
                      </a:r>
                      <a:endParaRPr lang="fr-FR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Référentiels </a:t>
                      </a:r>
                    </a:p>
                    <a:p>
                      <a:pPr algn="ctr"/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(épreuves et AFL)</a:t>
                      </a:r>
                      <a:endParaRPr lang="fr-FR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Choix des thèmes d’étude </a:t>
                      </a:r>
                      <a:r>
                        <a:rPr lang="fr-FR" sz="12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  <a:p>
                      <a:pPr algn="ctr"/>
                      <a:endParaRPr lang="fr-FR" sz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AFL </a:t>
                      </a:r>
                      <a:r>
                        <a:rPr lang="fr-FR" sz="12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Spécifiques </a:t>
                      </a:r>
                      <a:endParaRPr lang="fr-FR" sz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Choix de production </a:t>
                      </a:r>
                      <a:r>
                        <a:rPr lang="fr-FR" sz="1200" dirty="0" smtClean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fr-FR" sz="1200" dirty="0">
                        <a:solidFill>
                          <a:schemeClr val="tx2">
                            <a:lumMod val="50000"/>
                            <a:lumOff val="50000"/>
                          </a:schemeClr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920466"/>
                  </a:ext>
                </a:extLst>
              </a:tr>
              <a:tr h="821319">
                <a:tc>
                  <a:txBody>
                    <a:bodyPr/>
                    <a:lstStyle/>
                    <a:p>
                      <a:endParaRPr lang="fr-FR" sz="1050" b="1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50" b="1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SECONDES</a:t>
                      </a:r>
                      <a:endParaRPr lang="fr-FR" sz="1050" b="1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 </a:t>
                      </a: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Connaitre, mettre en œuvre et</a:t>
                      </a:r>
                      <a:r>
                        <a:rPr lang="fr-FR" sz="100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analyser les liens entre un thème et une ou des activités physiques, sportives, artistiques.</a:t>
                      </a:r>
                      <a:r>
                        <a:rPr lang="fr-FR" sz="1000" dirty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»</a:t>
                      </a:r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243796"/>
                  </a:ext>
                </a:extLst>
              </a:tr>
              <a:tr h="701011">
                <a:tc>
                  <a:txBody>
                    <a:bodyPr/>
                    <a:lstStyle/>
                    <a:p>
                      <a:endParaRPr lang="fr-FR" sz="1050" b="1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50" b="1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PREMIERES</a:t>
                      </a:r>
                      <a:endParaRPr lang="fr-FR" sz="1050" b="1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 Élaborer, mettre en œuvre et</a:t>
                      </a:r>
                    </a:p>
                    <a:p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réguler un projet collectif relatif aux activités, physiques, sportives, artistiques »</a:t>
                      </a:r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503502"/>
                  </a:ext>
                </a:extLst>
              </a:tr>
              <a:tr h="1462981">
                <a:tc>
                  <a:txBody>
                    <a:bodyPr/>
                    <a:lstStyle/>
                    <a:p>
                      <a:endParaRPr lang="fr-FR" sz="1050" b="1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050" b="1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sz="1050" b="1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fr-FR" sz="1050" b="1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TERMINALES</a:t>
                      </a:r>
                      <a:endParaRPr lang="fr-FR" sz="1050" b="1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« Élaborer, mettre en œuvre, seul ou en</a:t>
                      </a:r>
                      <a:r>
                        <a:rPr lang="fr-FR" sz="1000" baseline="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groupe, une étude, liant les sciences et/ou les technologies avec une ou des activités, physiques,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sportives, artistiques et soutenir son dossier d’étude devant un jury »</a:t>
                      </a:r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9038500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C64F864A-DC50-4DC1-9BCA-7657EA51E937}"/>
              </a:ext>
            </a:extLst>
          </p:cNvPr>
          <p:cNvSpPr/>
          <p:nvPr/>
        </p:nvSpPr>
        <p:spPr>
          <a:xfrm>
            <a:off x="108584" y="5527433"/>
            <a:ext cx="120834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00B0F0"/>
                </a:solidFill>
              </a:rPr>
              <a:t>  *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seconde :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compilation d’apports théoriques adossés à la pratique,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portfolio,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carnet de suivi…</a:t>
            </a:r>
            <a:endParaRPr lang="fr-FR" sz="1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En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première :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production individuelle ou collective: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animation d’une situation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d’enseignement, organisation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d’un raid nature, d’un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spectacle…</a:t>
            </a:r>
          </a:p>
          <a:p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En </a:t>
            </a:r>
            <a:r>
              <a:rPr lang="fr-FR" sz="14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terminale </a:t>
            </a:r>
            <a:r>
              <a:rPr lang="fr-FR" sz="14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:présentation orale individuelle</a:t>
            </a:r>
            <a:endParaRPr lang="fr-FR" sz="14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853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AB734B-F40A-42A2-BEC6-09E2513FEFB1}"/>
              </a:ext>
            </a:extLst>
          </p:cNvPr>
          <p:cNvSpPr txBox="1"/>
          <p:nvPr/>
        </p:nvSpPr>
        <p:spPr>
          <a:xfrm>
            <a:off x="2020282" y="439602"/>
            <a:ext cx="9437428" cy="70788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   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EVALUATION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SECONDE</a:t>
            </a:r>
          </a:p>
          <a:p>
            <a:pPr algn="ctr"/>
            <a:r>
              <a:rPr lang="fr-FR" sz="20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</a:t>
            </a:r>
            <a:r>
              <a:rPr lang="fr-FR" sz="2000" b="1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Réflexion sur un des thèmes d’étude choisi par l’enseignant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E54716F-C2C4-4AE6-A130-3A140C83E4CA}"/>
              </a:ext>
            </a:extLst>
          </p:cNvPr>
          <p:cNvSpPr txBox="1"/>
          <p:nvPr/>
        </p:nvSpPr>
        <p:spPr>
          <a:xfrm>
            <a:off x="803564" y="2345462"/>
            <a:ext cx="1104553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 </a:t>
            </a:r>
            <a:endParaRPr lang="fr-FR" sz="2000" b="1" dirty="0" smtClean="0"/>
          </a:p>
          <a:p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Référentiels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(outils d’évaluation) à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construire :</a:t>
            </a:r>
            <a:endParaRPr lang="fr-F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APSA (au moins 2)</a:t>
            </a:r>
          </a:p>
          <a:p>
            <a:pPr lvl="1"/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de la « production » 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(écrit, portfolio, </a:t>
            </a:r>
            <a:r>
              <a:rPr lang="fr-FR" sz="2000" i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carnet de suivi)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lien avec le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thème d’étude choisi par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l’enseignant</a:t>
            </a:r>
          </a:p>
          <a:p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45D2487-1DE2-6D7D-2843-5CE3496621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45" y="350633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19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AB734B-F40A-42A2-BEC6-09E2513FEFB1}"/>
              </a:ext>
            </a:extLst>
          </p:cNvPr>
          <p:cNvSpPr txBox="1"/>
          <p:nvPr/>
        </p:nvSpPr>
        <p:spPr>
          <a:xfrm>
            <a:off x="2421083" y="454991"/>
            <a:ext cx="8610600" cy="129266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EVALUATION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PREMIERE</a:t>
            </a:r>
          </a:p>
          <a:p>
            <a:pPr algn="ctr"/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Conduite d’un projet collectif en relation avec 1 ou des thèmes d’étude proposés </a:t>
            </a:r>
          </a:p>
          <a:p>
            <a:r>
              <a:rPr lang="fr-FR" b="1" i="1" dirty="0" smtClean="0">
                <a:solidFill>
                  <a:srgbClr val="FF0000"/>
                </a:solidFill>
              </a:rPr>
              <a:t>                                                                                           </a:t>
            </a:r>
            <a:endParaRPr lang="fr-FR" b="1" i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E54716F-C2C4-4AE6-A130-3A140C83E4CA}"/>
              </a:ext>
            </a:extLst>
          </p:cNvPr>
          <p:cNvSpPr txBox="1"/>
          <p:nvPr/>
        </p:nvSpPr>
        <p:spPr>
          <a:xfrm>
            <a:off x="1130300" y="2777262"/>
            <a:ext cx="1071879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éférentiels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(outils d’évaluation) à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construire :</a:t>
            </a:r>
            <a:endParaRPr lang="fr-F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APSA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(au moins 2)</a:t>
            </a:r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de la « production » (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binôme, en groupe, en classe entière : ex organisation d’un raid nature, d’un spectacle, action caritative ou humanitaire )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lien avec le thème d’étude choisi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4F71A3B-ADE8-8CAD-B09E-5D86520676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245" y="454991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62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F3EC753-3E58-4BC4-B21D-2694ED13248C}"/>
              </a:ext>
            </a:extLst>
          </p:cNvPr>
          <p:cNvSpPr/>
          <p:nvPr/>
        </p:nvSpPr>
        <p:spPr>
          <a:xfrm>
            <a:off x="1803400" y="502195"/>
            <a:ext cx="9867900" cy="132343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EVALUATION EN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TERMINALE</a:t>
            </a:r>
          </a:p>
          <a:p>
            <a:pPr algn="ctr"/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Conduite d’une étude en lien avec une thématique </a:t>
            </a:r>
            <a:endParaRPr lang="fr-FR" sz="2000" i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i="1" u="sng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choisie </a:t>
            </a:r>
            <a:r>
              <a:rPr lang="fr-FR" sz="2000" i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 l’élève </a:t>
            </a:r>
            <a:r>
              <a:rPr lang="fr-FR" sz="20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avec une/des </a:t>
            </a:r>
            <a:r>
              <a:rPr lang="fr-FR" sz="2000" i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APSA</a:t>
            </a:r>
          </a:p>
          <a:p>
            <a:r>
              <a:rPr lang="fr-FR" sz="2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</a:t>
            </a:r>
            <a:r>
              <a:rPr lang="fr-FR" sz="2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</a:t>
            </a:r>
            <a:endParaRPr lang="fr-FR" sz="20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7E323F-E61E-4927-9812-A652F5600364}"/>
              </a:ext>
            </a:extLst>
          </p:cNvPr>
          <p:cNvSpPr/>
          <p:nvPr/>
        </p:nvSpPr>
        <p:spPr>
          <a:xfrm>
            <a:off x="1803400" y="2563808"/>
            <a:ext cx="91440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fr-F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éférentiels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(outils d’évaluation) à construire :</a:t>
            </a: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</a:t>
            </a:r>
            <a:r>
              <a:rPr lang="fr-FR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APSA (au moins 2)</a:t>
            </a:r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Référentiel de la « production »: un dossier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soutenu à l’oral qui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prend appui sur une science (physiologie, anatomie, psychologie, marketing..) et une technologie (numérique, techniques corporelles…). </a:t>
            </a:r>
            <a:endParaRPr lang="fr-FR" sz="20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E86BF1C-E9E8-1BF0-A3CB-DFDBBE6FA8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502195"/>
            <a:ext cx="880110" cy="885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Espace réservé du pied de page 2">
            <a:extLst>
              <a:ext uri="{FF2B5EF4-FFF2-40B4-BE49-F238E27FC236}">
                <a16:creationId xmlns:a16="http://schemas.microsoft.com/office/drawing/2014/main" id="{661BB918-A7C3-4E4F-8037-FEEB2DDCB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08218" y="6356350"/>
            <a:ext cx="5624946" cy="365125"/>
          </a:xfrm>
        </p:spPr>
        <p:txBody>
          <a:bodyPr/>
          <a:lstStyle/>
          <a:p>
            <a:pPr lvl="0">
              <a:defRPr/>
            </a:pPr>
            <a:r>
              <a:rPr lang="fr-FR" dirty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Inspection Pédagogique Régionale EPS Académie </a:t>
            </a: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Dijon</a:t>
            </a:r>
          </a:p>
          <a:p>
            <a:pPr lvl="0">
              <a:defRPr/>
            </a:pPr>
            <a:r>
              <a:rPr lang="fr-FR" dirty="0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OPTIONNEL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019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9612</TotalTime>
  <Words>756</Words>
  <Application>Microsoft Office PowerPoint</Application>
  <PresentationFormat>Grand écran</PresentationFormat>
  <Paragraphs>138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 Exigences minimales pour l’EO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JACOT LAET</dc:creator>
  <cp:lastModifiedBy>Laetitia Jacot</cp:lastModifiedBy>
  <cp:revision>72</cp:revision>
  <dcterms:created xsi:type="dcterms:W3CDTF">2025-10-14T17:44:18Z</dcterms:created>
  <dcterms:modified xsi:type="dcterms:W3CDTF">2025-11-05T15:47:28Z</dcterms:modified>
</cp:coreProperties>
</file>